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189"/>
  </p:notesMasterIdLst>
  <p:handoutMasterIdLst>
    <p:handoutMasterId r:id="rId190"/>
  </p:handoutMasterIdLst>
  <p:sldIdLst>
    <p:sldId id="636" r:id="rId3"/>
    <p:sldId id="611" r:id="rId4"/>
    <p:sldId id="258" r:id="rId5"/>
    <p:sldId id="523" r:id="rId6"/>
    <p:sldId id="524" r:id="rId7"/>
    <p:sldId id="525" r:id="rId8"/>
    <p:sldId id="294" r:id="rId9"/>
    <p:sldId id="298" r:id="rId10"/>
    <p:sldId id="730" r:id="rId11"/>
    <p:sldId id="637" r:id="rId12"/>
    <p:sldId id="732" r:id="rId13"/>
    <p:sldId id="731" r:id="rId14"/>
    <p:sldId id="542" r:id="rId15"/>
    <p:sldId id="543" r:id="rId16"/>
    <p:sldId id="296" r:id="rId17"/>
    <p:sldId id="297" r:id="rId18"/>
    <p:sldId id="545" r:id="rId19"/>
    <p:sldId id="265" r:id="rId20"/>
    <p:sldId id="733" r:id="rId21"/>
    <p:sldId id="530" r:id="rId22"/>
    <p:sldId id="531" r:id="rId23"/>
    <p:sldId id="533" r:id="rId24"/>
    <p:sldId id="534" r:id="rId25"/>
    <p:sldId id="535" r:id="rId26"/>
    <p:sldId id="536" r:id="rId27"/>
    <p:sldId id="537" r:id="rId28"/>
    <p:sldId id="538" r:id="rId29"/>
    <p:sldId id="532" r:id="rId30"/>
    <p:sldId id="734" r:id="rId31"/>
    <p:sldId id="735" r:id="rId32"/>
    <p:sldId id="736" r:id="rId33"/>
    <p:sldId id="259" r:id="rId34"/>
    <p:sldId id="260" r:id="rId35"/>
    <p:sldId id="261" r:id="rId36"/>
    <p:sldId id="262" r:id="rId37"/>
    <p:sldId id="263" r:id="rId38"/>
    <p:sldId id="264" r:id="rId39"/>
    <p:sldId id="737" r:id="rId40"/>
    <p:sldId id="266" r:id="rId41"/>
    <p:sldId id="267" r:id="rId42"/>
    <p:sldId id="268" r:id="rId43"/>
    <p:sldId id="269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46" r:id="rId52"/>
    <p:sldId id="738" r:id="rId53"/>
    <p:sldId id="747" r:id="rId54"/>
    <p:sldId id="748" r:id="rId55"/>
    <p:sldId id="749" r:id="rId56"/>
    <p:sldId id="750" r:id="rId57"/>
    <p:sldId id="689" r:id="rId58"/>
    <p:sldId id="690" r:id="rId59"/>
    <p:sldId id="691" r:id="rId60"/>
    <p:sldId id="692" r:id="rId61"/>
    <p:sldId id="693" r:id="rId62"/>
    <p:sldId id="681" r:id="rId63"/>
    <p:sldId id="751" r:id="rId64"/>
    <p:sldId id="694" r:id="rId65"/>
    <p:sldId id="706" r:id="rId66"/>
    <p:sldId id="707" r:id="rId67"/>
    <p:sldId id="708" r:id="rId68"/>
    <p:sldId id="709" r:id="rId69"/>
    <p:sldId id="710" r:id="rId70"/>
    <p:sldId id="703" r:id="rId71"/>
    <p:sldId id="704" r:id="rId72"/>
    <p:sldId id="705" r:id="rId73"/>
    <p:sldId id="711" r:id="rId74"/>
    <p:sldId id="712" r:id="rId75"/>
    <p:sldId id="713" r:id="rId76"/>
    <p:sldId id="714" r:id="rId77"/>
    <p:sldId id="715" r:id="rId78"/>
    <p:sldId id="716" r:id="rId79"/>
    <p:sldId id="717" r:id="rId80"/>
    <p:sldId id="718" r:id="rId81"/>
    <p:sldId id="719" r:id="rId82"/>
    <p:sldId id="720" r:id="rId83"/>
    <p:sldId id="721" r:id="rId84"/>
    <p:sldId id="722" r:id="rId85"/>
    <p:sldId id="391" r:id="rId86"/>
    <p:sldId id="333" r:id="rId87"/>
    <p:sldId id="334" r:id="rId88"/>
    <p:sldId id="335" r:id="rId89"/>
    <p:sldId id="818" r:id="rId90"/>
    <p:sldId id="819" r:id="rId91"/>
    <p:sldId id="820" r:id="rId92"/>
    <p:sldId id="821" r:id="rId93"/>
    <p:sldId id="822" r:id="rId94"/>
    <p:sldId id="823" r:id="rId95"/>
    <p:sldId id="824" r:id="rId96"/>
    <p:sldId id="825" r:id="rId97"/>
    <p:sldId id="752" r:id="rId98"/>
    <p:sldId id="753" r:id="rId99"/>
    <p:sldId id="754" r:id="rId100"/>
    <p:sldId id="755" r:id="rId101"/>
    <p:sldId id="756" r:id="rId102"/>
    <p:sldId id="757" r:id="rId103"/>
    <p:sldId id="759" r:id="rId104"/>
    <p:sldId id="760" r:id="rId105"/>
    <p:sldId id="723" r:id="rId106"/>
    <p:sldId id="724" r:id="rId107"/>
    <p:sldId id="725" r:id="rId108"/>
    <p:sldId id="726" r:id="rId109"/>
    <p:sldId id="727" r:id="rId110"/>
    <p:sldId id="728" r:id="rId111"/>
    <p:sldId id="729" r:id="rId112"/>
    <p:sldId id="761" r:id="rId113"/>
    <p:sldId id="762" r:id="rId114"/>
    <p:sldId id="763" r:id="rId115"/>
    <p:sldId id="764" r:id="rId116"/>
    <p:sldId id="765" r:id="rId117"/>
    <p:sldId id="766" r:id="rId118"/>
    <p:sldId id="767" r:id="rId119"/>
    <p:sldId id="768" r:id="rId120"/>
    <p:sldId id="769" r:id="rId121"/>
    <p:sldId id="770" r:id="rId122"/>
    <p:sldId id="771" r:id="rId123"/>
    <p:sldId id="772" r:id="rId124"/>
    <p:sldId id="773" r:id="rId125"/>
    <p:sldId id="774" r:id="rId126"/>
    <p:sldId id="775" r:id="rId127"/>
    <p:sldId id="776" r:id="rId128"/>
    <p:sldId id="777" r:id="rId129"/>
    <p:sldId id="778" r:id="rId130"/>
    <p:sldId id="779" r:id="rId131"/>
    <p:sldId id="780" r:id="rId132"/>
    <p:sldId id="781" r:id="rId133"/>
    <p:sldId id="687" r:id="rId134"/>
    <p:sldId id="688" r:id="rId135"/>
    <p:sldId id="782" r:id="rId136"/>
    <p:sldId id="569" r:id="rId137"/>
    <p:sldId id="783" r:id="rId138"/>
    <p:sldId id="784" r:id="rId139"/>
    <p:sldId id="785" r:id="rId140"/>
    <p:sldId id="786" r:id="rId141"/>
    <p:sldId id="787" r:id="rId142"/>
    <p:sldId id="788" r:id="rId143"/>
    <p:sldId id="789" r:id="rId144"/>
    <p:sldId id="790" r:id="rId145"/>
    <p:sldId id="791" r:id="rId146"/>
    <p:sldId id="793" r:id="rId147"/>
    <p:sldId id="792" r:id="rId148"/>
    <p:sldId id="794" r:id="rId149"/>
    <p:sldId id="795" r:id="rId150"/>
    <p:sldId id="796" r:id="rId151"/>
    <p:sldId id="797" r:id="rId152"/>
    <p:sldId id="798" r:id="rId153"/>
    <p:sldId id="799" r:id="rId154"/>
    <p:sldId id="800" r:id="rId155"/>
    <p:sldId id="801" r:id="rId156"/>
    <p:sldId id="802" r:id="rId157"/>
    <p:sldId id="803" r:id="rId158"/>
    <p:sldId id="804" r:id="rId159"/>
    <p:sldId id="805" r:id="rId160"/>
    <p:sldId id="806" r:id="rId161"/>
    <p:sldId id="807" r:id="rId162"/>
    <p:sldId id="808" r:id="rId163"/>
    <p:sldId id="809" r:id="rId164"/>
    <p:sldId id="810" r:id="rId165"/>
    <p:sldId id="811" r:id="rId166"/>
    <p:sldId id="812" r:id="rId167"/>
    <p:sldId id="813" r:id="rId168"/>
    <p:sldId id="814" r:id="rId169"/>
    <p:sldId id="815" r:id="rId170"/>
    <p:sldId id="816" r:id="rId171"/>
    <p:sldId id="665" r:id="rId172"/>
    <p:sldId id="669" r:id="rId173"/>
    <p:sldId id="667" r:id="rId174"/>
    <p:sldId id="668" r:id="rId175"/>
    <p:sldId id="618" r:id="rId176"/>
    <p:sldId id="619" r:id="rId177"/>
    <p:sldId id="620" r:id="rId178"/>
    <p:sldId id="621" r:id="rId179"/>
    <p:sldId id="622" r:id="rId180"/>
    <p:sldId id="623" r:id="rId181"/>
    <p:sldId id="624" r:id="rId182"/>
    <p:sldId id="625" r:id="rId183"/>
    <p:sldId id="626" r:id="rId184"/>
    <p:sldId id="627" r:id="rId185"/>
    <p:sldId id="628" r:id="rId186"/>
    <p:sldId id="629" r:id="rId187"/>
    <p:sldId id="817" r:id="rId18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3366CC"/>
    <a:srgbClr val="7C7CB3"/>
    <a:srgbClr val="4848D1"/>
    <a:srgbClr val="336699"/>
    <a:srgbClr val="FFFF00"/>
    <a:srgbClr val="DDDDDD"/>
    <a:srgbClr val="FFCCFF"/>
    <a:srgbClr val="FF99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98" autoAdjust="0"/>
  </p:normalViewPr>
  <p:slideViewPr>
    <p:cSldViewPr snapToGrid="0">
      <p:cViewPr varScale="1">
        <p:scale>
          <a:sx n="86" d="100"/>
          <a:sy n="86" d="100"/>
        </p:scale>
        <p:origin x="124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handoutMaster" Target="handoutMasters/handout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66D280EE-4F3D-4D18-9C01-FDA24A014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3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E5C6EF38-7C31-47C0-BB90-B18012293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3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6EF38-7C31-47C0-BB90-B1801229320F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3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AB18AB-9369-40B1-80AF-CA14F1E3453F}" type="slidenum">
              <a:rPr lang="en-US" altLang="zh-CN" smtClean="0"/>
              <a:pPr/>
              <a:t>182</a:t>
            </a:fld>
            <a:endParaRPr lang="en-US" altLang="zh-CN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endParaRPr lang="en-US" altLang="zh-CN" b="1" u="sng"/>
          </a:p>
          <a:p>
            <a:r>
              <a:rPr lang="en-US" altLang="zh-CN" i="1"/>
              <a:t>3.3 Network Layer: Multicast Routing Algorithms                                                      3-18</a:t>
            </a:r>
          </a:p>
        </p:txBody>
      </p:sp>
    </p:spTree>
    <p:extLst>
      <p:ext uri="{BB962C8B-B14F-4D97-AF65-F5344CB8AC3E}">
        <p14:creationId xmlns:p14="http://schemas.microsoft.com/office/powerpoint/2010/main" val="61336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8A46F7-71FC-46AC-969A-82E4152A8C6E}" type="slidenum">
              <a:rPr lang="en-US" altLang="zh-CN" smtClean="0"/>
              <a:pPr/>
              <a:t>183</a:t>
            </a:fld>
            <a:endParaRPr lang="en-US" altLang="zh-CN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</a:p>
          <a:p>
            <a:pPr>
              <a:buFontTx/>
              <a:buChar char="•"/>
            </a:pPr>
            <a:r>
              <a:rPr lang="en-US" altLang="zh-CN"/>
              <a:t>D. Waitzman, S. Deering, C. Partridge, “Distance Vector Multicast Routing Protocol,” RFC 1075, Nov. 1988.  The version of DVMRP in use today is considerably enhanced over the RFC1075 spec.</a:t>
            </a:r>
          </a:p>
          <a:p>
            <a:pPr>
              <a:buFontTx/>
              <a:buChar char="•"/>
            </a:pPr>
            <a:r>
              <a:rPr lang="en-US" altLang="zh-CN"/>
              <a:t>A more up-to-date “work-in-progress” defines a version 3 of DVMRP: T. Pusateri, “Distance Vector Multicast Routing Protocol,” work-in-progress, draft-ietf-idmr-v3-05.ps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3-20</a:t>
            </a:r>
          </a:p>
        </p:txBody>
      </p:sp>
    </p:spTree>
    <p:extLst>
      <p:ext uri="{BB962C8B-B14F-4D97-AF65-F5344CB8AC3E}">
        <p14:creationId xmlns:p14="http://schemas.microsoft.com/office/powerpoint/2010/main" val="280064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35DAC-32D3-4FD8-96F6-6A96658EF95C}" type="slidenum">
              <a:rPr lang="en-US" altLang="zh-CN" smtClean="0"/>
              <a:pPr/>
              <a:t>184</a:t>
            </a:fld>
            <a:endParaRPr lang="en-US" altLang="zh-CN"/>
          </a:p>
        </p:txBody>
      </p:sp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 See www.mbone.com/mbone/routers.html for a (slightly outdatet) list of multicast capable routers (supporting DVMPR as well as other protocols) from various vendors.</a:t>
            </a:r>
          </a:p>
          <a:p>
            <a:r>
              <a:rPr lang="en-US" altLang="zh-CN"/>
              <a:t>2. ftp://parcftp.xerox.com/pub/net-research/ipmulti for circa 1996 public copy “mrouted” v3.8 of DVMRP routing software for various workstation routing platforms. 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3-21</a:t>
            </a:r>
          </a:p>
        </p:txBody>
      </p:sp>
    </p:spTree>
    <p:extLst>
      <p:ext uri="{BB962C8B-B14F-4D97-AF65-F5344CB8AC3E}">
        <p14:creationId xmlns:p14="http://schemas.microsoft.com/office/powerpoint/2010/main" val="3936432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EBB569-FED6-487A-BF08-44D9D133EEF7}" type="slidenum">
              <a:rPr lang="en-US" altLang="zh-CN" smtClean="0"/>
              <a:pPr/>
              <a:t>185</a:t>
            </a:fld>
            <a:endParaRPr lang="en-US" altLang="zh-CN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  <a:endParaRPr lang="en-US" altLang="zh-CN"/>
          </a:p>
          <a:p>
            <a:r>
              <a:rPr lang="en-US" altLang="zh-CN"/>
              <a:t>For a general discussion of IP encapsulation, see C. Perkins, “IP Encapsulation within IP,” RFC 2003, Oct. 1996.</a:t>
            </a:r>
          </a:p>
          <a:p>
            <a:r>
              <a:rPr lang="en-US" altLang="zh-CN"/>
              <a:t>The book S. Bradner, A Mankin, “Ipng: Internet protocol next generation,” Addison Wesley, 1995 has a very nice discussion of tunneling</a:t>
            </a:r>
          </a:p>
          <a:p>
            <a:r>
              <a:rPr lang="en-US" altLang="zh-CN"/>
              <a:t>Tunneling can also be used to connect islands of IPv6 capable routers in a sea IPv4 capable routers.  The long term hope is that the sea evaporates leaving only lands of IPv6!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3.4 Network Layer: Internet Multicast Routing Algorithms                                        3-22</a:t>
            </a:r>
          </a:p>
        </p:txBody>
      </p:sp>
    </p:spTree>
    <p:extLst>
      <p:ext uri="{BB962C8B-B14F-4D97-AF65-F5344CB8AC3E}">
        <p14:creationId xmlns:p14="http://schemas.microsoft.com/office/powerpoint/2010/main" val="132652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7D4D82-EBF4-4C93-894A-F423968280EC}" type="slidenum">
              <a:rPr lang="en-US" altLang="zh-CN" smtClean="0"/>
              <a:pPr/>
              <a:t>174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  3-9</a:t>
            </a:r>
          </a:p>
        </p:txBody>
      </p:sp>
    </p:spTree>
    <p:extLst>
      <p:ext uri="{BB962C8B-B14F-4D97-AF65-F5344CB8AC3E}">
        <p14:creationId xmlns:p14="http://schemas.microsoft.com/office/powerpoint/2010/main" val="85094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F47A6-CCDC-4E47-A05C-716265FD0DC0}" type="slidenum">
              <a:rPr lang="en-US" altLang="zh-CN" smtClean="0"/>
              <a:pPr/>
              <a:t>175</a:t>
            </a:fld>
            <a:endParaRPr lang="en-US" altLang="zh-CN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3-11</a:t>
            </a:r>
          </a:p>
        </p:txBody>
      </p:sp>
    </p:spTree>
    <p:extLst>
      <p:ext uri="{BB962C8B-B14F-4D97-AF65-F5344CB8AC3E}">
        <p14:creationId xmlns:p14="http://schemas.microsoft.com/office/powerpoint/2010/main" val="315310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507FF-FC0B-4F85-A1DC-D08C846C8649}" type="slidenum">
              <a:rPr lang="en-US" altLang="zh-CN" smtClean="0"/>
              <a:pPr/>
              <a:t>176</a:t>
            </a:fld>
            <a:endParaRPr lang="en-US" altLang="zh-CN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3-12</a:t>
            </a:r>
          </a:p>
        </p:txBody>
      </p:sp>
    </p:spTree>
    <p:extLst>
      <p:ext uri="{BB962C8B-B14F-4D97-AF65-F5344CB8AC3E}">
        <p14:creationId xmlns:p14="http://schemas.microsoft.com/office/powerpoint/2010/main" val="6026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397A74-C5D3-4DF9-9E17-36A52E6E9A8D}" type="slidenum">
              <a:rPr lang="en-US" altLang="zh-CN" smtClean="0"/>
              <a:pPr/>
              <a:t>177</a:t>
            </a:fld>
            <a:endParaRPr lang="en-US" altLang="zh-CN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3-13</a:t>
            </a:r>
          </a:p>
        </p:txBody>
      </p:sp>
    </p:spTree>
    <p:extLst>
      <p:ext uri="{BB962C8B-B14F-4D97-AF65-F5344CB8AC3E}">
        <p14:creationId xmlns:p14="http://schemas.microsoft.com/office/powerpoint/2010/main" val="402849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FA33DA-6076-4BA6-B2C5-85143FF46FAB}" type="slidenum">
              <a:rPr lang="en-US" altLang="zh-CN" smtClean="0"/>
              <a:pPr/>
              <a:t>178</a:t>
            </a:fld>
            <a:endParaRPr lang="en-US" altLang="zh-CN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3-14</a:t>
            </a:r>
          </a:p>
        </p:txBody>
      </p:sp>
    </p:spTree>
    <p:extLst>
      <p:ext uri="{BB962C8B-B14F-4D97-AF65-F5344CB8AC3E}">
        <p14:creationId xmlns:p14="http://schemas.microsoft.com/office/powerpoint/2010/main" val="801663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2D173-FC56-4076-882E-50DF733940D0}" type="slidenum">
              <a:rPr lang="en-US" altLang="zh-CN" smtClean="0"/>
              <a:pPr/>
              <a:t>179</a:t>
            </a:fld>
            <a:endParaRPr lang="en-US" altLang="zh-CN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endParaRPr lang="en-US" altLang="zh-CN" sz="1400" b="1" u="sng"/>
          </a:p>
          <a:p>
            <a:r>
              <a:rPr lang="en-US" altLang="zh-CN" i="1"/>
              <a:t>3.3 Network Layer: Multicast Routing Algorithms                                                      3-15</a:t>
            </a:r>
          </a:p>
        </p:txBody>
      </p:sp>
    </p:spTree>
    <p:extLst>
      <p:ext uri="{BB962C8B-B14F-4D97-AF65-F5344CB8AC3E}">
        <p14:creationId xmlns:p14="http://schemas.microsoft.com/office/powerpoint/2010/main" val="395535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0373F9-D240-4CF1-8076-79C3E1FA04D5}" type="slidenum">
              <a:rPr lang="en-US" altLang="zh-CN" smtClean="0"/>
              <a:pPr/>
              <a:t>180</a:t>
            </a:fld>
            <a:endParaRPr lang="en-US" altLang="zh-CN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 See L. Wei and D. Estrin, “A Comparison of multicast trees and algorithms,”  TR USC-CD-93-560, Dept. Computer Science, University of California, Sept 1993 for a comparison of heuristic approaches.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3.3 Network Layer: Multicast Routing Algorithms                                                      3-16</a:t>
            </a:r>
          </a:p>
        </p:txBody>
      </p:sp>
    </p:spTree>
    <p:extLst>
      <p:ext uri="{BB962C8B-B14F-4D97-AF65-F5344CB8AC3E}">
        <p14:creationId xmlns:p14="http://schemas.microsoft.com/office/powerpoint/2010/main" val="119602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12EDD7-671C-44DF-A08D-DE25EC099A9C}" type="slidenum">
              <a:rPr lang="en-US" altLang="zh-CN" smtClean="0"/>
              <a:pPr/>
              <a:t>181</a:t>
            </a:fld>
            <a:endParaRPr lang="en-US" altLang="zh-CN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531813"/>
            <a:ext cx="5041900" cy="3781425"/>
          </a:xfrm>
          <a:ln w="12700" cap="flat">
            <a:solidFill>
              <a:schemeClr val="tx1"/>
            </a:solidFill>
          </a:ln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175" y="4948238"/>
            <a:ext cx="6034088" cy="3765550"/>
          </a:xfrm>
          <a:noFill/>
          <a:ln/>
        </p:spPr>
        <p:txBody>
          <a:bodyPr lIns="97332" tIns="48667" rIns="97332" bIns="48667"/>
          <a:lstStyle/>
          <a:p>
            <a:r>
              <a:rPr lang="en-US" altLang="zh-CN" sz="1400" b="1" u="sng"/>
              <a:t>Notes:</a:t>
            </a:r>
            <a:r>
              <a:rPr lang="en-US" altLang="zh-CN" b="1" u="sng"/>
              <a:t> </a:t>
            </a:r>
          </a:p>
          <a:p>
            <a:endParaRPr lang="en-US" altLang="zh-CN"/>
          </a:p>
          <a:p>
            <a:r>
              <a:rPr lang="en-US" altLang="zh-CN"/>
              <a:t>1. It’s always nice to see a PhD dissertation with impact.  The earliest discussion of center-based trees for multicast appears to be D. Wall, “Mechanisms for Broadcast and Selective Broadcast,” PhD dissertation, Stanford U., June 1980.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 i="1"/>
              <a:t>3.3 Network Layer: Multicast Routing Algorithms                                                      3-17</a:t>
            </a:r>
          </a:p>
        </p:txBody>
      </p:sp>
    </p:spTree>
    <p:extLst>
      <p:ext uri="{BB962C8B-B14F-4D97-AF65-F5344CB8AC3E}">
        <p14:creationId xmlns:p14="http://schemas.microsoft.com/office/powerpoint/2010/main" val="175010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5CB38B78-7D1D-4395-A1BA-2107B1246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B830135B-1D09-450F-A031-639A306D1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11CA2269-7D5A-418C-BE0E-CCC52BDED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82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8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4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8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83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1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96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887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69CCEF3D-9D8C-47EC-AE45-BA8156C42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5A42C14-F36D-4DA7-AEB4-D3AD7F9019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A786529F-6E93-4CDC-A0BC-9AC9969A9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7E66C2F4-54E0-4F19-A502-43F1B9E36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20599B7C-477C-4B9C-BC6F-7192F5610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4-</a:t>
            </a:r>
            <a:fld id="{EFA92B1C-A932-413A-A8A7-D0A1976CB2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/>
              <a:t>4-</a:t>
            </a:r>
            <a:fld id="{E8525AAA-72CD-4D49-B9C9-2123DEA678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.w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w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w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5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.wmf"/><Relationship Id="rId22" Type="http://schemas.openxmlformats.org/officeDocument/2006/relationships/oleObject" Target="../embeddings/oleObject15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645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/>
              <a:buNone/>
            </a:pPr>
            <a:r>
              <a:rPr lang="zh-CN" altLang="en-US" sz="3200" u="sng" dirty="0">
                <a:solidFill>
                  <a:srgbClr val="FF0000"/>
                </a:solidFill>
                <a:ea typeface="宋体" charset="-122"/>
              </a:rPr>
              <a:t>章节目标</a:t>
            </a:r>
            <a:r>
              <a:rPr lang="en-US" altLang="zh-CN" sz="3200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3200" dirty="0">
                <a:ea typeface="宋体" charset="-122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/>
              <a:t>了解网络层服务背后的原理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网络层服务模型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转发与路由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路由如何工作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路由（路径选择）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处理扩展问题</a:t>
            </a:r>
            <a:endParaRPr lang="en-US" altLang="zh-CN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高级主题</a:t>
            </a:r>
            <a:r>
              <a:rPr lang="en-US" altLang="zh-CN" dirty="0">
                <a:ea typeface="宋体" charset="-122"/>
              </a:rPr>
              <a:t>: IPv6, </a:t>
            </a:r>
            <a:r>
              <a:rPr lang="zh-CN" altLang="en-US" dirty="0">
                <a:ea typeface="宋体" charset="-122"/>
              </a:rPr>
              <a:t>移动性</a:t>
            </a:r>
            <a:endParaRPr lang="en-US" altLang="zh-CN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实例化，在互联网中实现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3C21F88F-ADB7-4EF5-B41C-39A3E4F865F6}" type="slidenum">
              <a:rPr lang="en-US" altLang="zh-CN" smtClean="0">
                <a:ea typeface="宋体" charset="-122"/>
              </a:rPr>
              <a:pPr/>
              <a:t>10</a:t>
            </a:fld>
            <a:endParaRPr lang="en-US" altLang="zh-CN">
              <a:ea typeface="宋体" charset="-122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网络层连接和无连接服务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数据报网络为网络层提供无连接服务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虚电路网络为网络层提供连接服务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类比于传输层服务，网络层服务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服务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主机到主机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没有选择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网络层只能提供面向连接和无连接网络中一种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实现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网络核心</a:t>
            </a:r>
            <a:endParaRPr lang="en-US" altLang="zh-CN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397886" y="5266575"/>
            <a:ext cx="4248150" cy="390525"/>
          </a:xfrm>
          <a:custGeom>
            <a:avLst/>
            <a:gdLst>
              <a:gd name="connsiteX0" fmla="*/ 0 w 4248150"/>
              <a:gd name="connsiteY0" fmla="*/ 390525 h 390525"/>
              <a:gd name="connsiteX1" fmla="*/ 4248150 w 4248150"/>
              <a:gd name="connsiteY1" fmla="*/ 390525 h 390525"/>
              <a:gd name="connsiteX2" fmla="*/ 4248150 w 4248150"/>
              <a:gd name="connsiteY2" fmla="*/ 0 h 390525"/>
              <a:gd name="connsiteX3" fmla="*/ 0 w 4248150"/>
              <a:gd name="connsiteY3" fmla="*/ 0 h 390525"/>
              <a:gd name="connsiteX4" fmla="*/ 0 w 4248150"/>
              <a:gd name="connsiteY4" fmla="*/ 390525 h 390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48150" h="390525">
                <a:moveTo>
                  <a:pt x="0" y="390525"/>
                </a:moveTo>
                <a:lnTo>
                  <a:pt x="4248150" y="390525"/>
                </a:lnTo>
                <a:lnTo>
                  <a:pt x="4248150" y="0"/>
                </a:lnTo>
                <a:lnTo>
                  <a:pt x="0" y="0"/>
                </a:lnTo>
                <a:lnTo>
                  <a:pt x="0" y="390525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391536" y="5260225"/>
            <a:ext cx="4260850" cy="403225"/>
          </a:xfrm>
          <a:custGeom>
            <a:avLst/>
            <a:gdLst>
              <a:gd name="connsiteX0" fmla="*/ 6350 w 4260850"/>
              <a:gd name="connsiteY0" fmla="*/ 396875 h 403225"/>
              <a:gd name="connsiteX1" fmla="*/ 4254500 w 4260850"/>
              <a:gd name="connsiteY1" fmla="*/ 396875 h 403225"/>
              <a:gd name="connsiteX2" fmla="*/ 4254500 w 4260850"/>
              <a:gd name="connsiteY2" fmla="*/ 6350 h 403225"/>
              <a:gd name="connsiteX3" fmla="*/ 6350 w 4260850"/>
              <a:gd name="connsiteY3" fmla="*/ 6350 h 403225"/>
              <a:gd name="connsiteX4" fmla="*/ 6350 w 4260850"/>
              <a:gd name="connsiteY4" fmla="*/ 396875 h 403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0850" h="403225">
                <a:moveTo>
                  <a:pt x="6350" y="396875"/>
                </a:moveTo>
                <a:lnTo>
                  <a:pt x="4254500" y="396875"/>
                </a:lnTo>
                <a:lnTo>
                  <a:pt x="4254500" y="6350"/>
                </a:lnTo>
                <a:lnTo>
                  <a:pt x="6350" y="6350"/>
                </a:lnTo>
                <a:lnTo>
                  <a:pt x="6350" y="396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56761" y="5281841"/>
            <a:ext cx="3089275" cy="366712"/>
          </a:xfrm>
          <a:custGeom>
            <a:avLst/>
            <a:gdLst>
              <a:gd name="connsiteX0" fmla="*/ 0 w 3089275"/>
              <a:gd name="connsiteY0" fmla="*/ 366712 h 366712"/>
              <a:gd name="connsiteX1" fmla="*/ 3089275 w 3089275"/>
              <a:gd name="connsiteY1" fmla="*/ 366712 h 366712"/>
              <a:gd name="connsiteX2" fmla="*/ 3089275 w 3089275"/>
              <a:gd name="connsiteY2" fmla="*/ 0 h 366712"/>
              <a:gd name="connsiteX3" fmla="*/ 0 w 3089275"/>
              <a:gd name="connsiteY3" fmla="*/ 0 h 366712"/>
              <a:gd name="connsiteX4" fmla="*/ 0 w 3089275"/>
              <a:gd name="connsiteY4" fmla="*/ 366712 h 366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275" h="366712">
                <a:moveTo>
                  <a:pt x="0" y="366712"/>
                </a:moveTo>
                <a:lnTo>
                  <a:pt x="3089275" y="366712"/>
                </a:lnTo>
                <a:lnTo>
                  <a:pt x="3089275" y="0"/>
                </a:lnTo>
                <a:lnTo>
                  <a:pt x="0" y="0"/>
                </a:lnTo>
                <a:lnTo>
                  <a:pt x="0" y="3667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550411" y="5260213"/>
            <a:ext cx="22225" cy="403237"/>
          </a:xfrm>
          <a:custGeom>
            <a:avLst/>
            <a:gdLst>
              <a:gd name="connsiteX0" fmla="*/ 6350 w 22225"/>
              <a:gd name="connsiteY0" fmla="*/ 6350 h 403237"/>
              <a:gd name="connsiteX1" fmla="*/ 6350 w 22225"/>
              <a:gd name="connsiteY1" fmla="*/ 396887 h 403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03237">
                <a:moveTo>
                  <a:pt x="6350" y="6350"/>
                </a:moveTo>
                <a:lnTo>
                  <a:pt x="6350" y="396887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3828160" y="5734888"/>
            <a:ext cx="1273175" cy="285750"/>
          </a:xfrm>
          <a:custGeom>
            <a:avLst/>
            <a:gdLst>
              <a:gd name="connsiteX0" fmla="*/ 0 w 1273175"/>
              <a:gd name="connsiteY0" fmla="*/ 285750 h 285750"/>
              <a:gd name="connsiteX1" fmla="*/ 1273175 w 1273175"/>
              <a:gd name="connsiteY1" fmla="*/ 285750 h 285750"/>
              <a:gd name="connsiteX2" fmla="*/ 1273175 w 1273175"/>
              <a:gd name="connsiteY2" fmla="*/ 0 h 285750"/>
              <a:gd name="connsiteX3" fmla="*/ 0 w 1273175"/>
              <a:gd name="connsiteY3" fmla="*/ 0 h 285750"/>
              <a:gd name="connsiteX4" fmla="*/ 0 w 1273175"/>
              <a:gd name="connsiteY4" fmla="*/ 285750 h 28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3175" h="285750">
                <a:moveTo>
                  <a:pt x="0" y="285750"/>
                </a:moveTo>
                <a:lnTo>
                  <a:pt x="1273175" y="285750"/>
                </a:lnTo>
                <a:lnTo>
                  <a:pt x="1273175" y="0"/>
                </a:lnTo>
                <a:lnTo>
                  <a:pt x="0" y="0"/>
                </a:lnTo>
                <a:lnTo>
                  <a:pt x="0" y="2857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3556761" y="4490275"/>
            <a:ext cx="3089275" cy="392112"/>
          </a:xfrm>
          <a:custGeom>
            <a:avLst/>
            <a:gdLst>
              <a:gd name="connsiteX0" fmla="*/ 0 w 3089275"/>
              <a:gd name="connsiteY0" fmla="*/ 392112 h 392112"/>
              <a:gd name="connsiteX1" fmla="*/ 3089275 w 3089275"/>
              <a:gd name="connsiteY1" fmla="*/ 392112 h 392112"/>
              <a:gd name="connsiteX2" fmla="*/ 3089275 w 3089275"/>
              <a:gd name="connsiteY2" fmla="*/ 0 h 392112"/>
              <a:gd name="connsiteX3" fmla="*/ 0 w 3089275"/>
              <a:gd name="connsiteY3" fmla="*/ 0 h 392112"/>
              <a:gd name="connsiteX4" fmla="*/ 0 w 3089275"/>
              <a:gd name="connsiteY4" fmla="*/ 392112 h 392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9275" h="392112">
                <a:moveTo>
                  <a:pt x="0" y="392112"/>
                </a:moveTo>
                <a:lnTo>
                  <a:pt x="3089275" y="392112"/>
                </a:lnTo>
                <a:lnTo>
                  <a:pt x="3089275" y="0"/>
                </a:lnTo>
                <a:lnTo>
                  <a:pt x="0" y="0"/>
                </a:lnTo>
                <a:lnTo>
                  <a:pt x="0" y="3921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550411" y="4483925"/>
            <a:ext cx="3101975" cy="404812"/>
          </a:xfrm>
          <a:custGeom>
            <a:avLst/>
            <a:gdLst>
              <a:gd name="connsiteX0" fmla="*/ 6350 w 3101975"/>
              <a:gd name="connsiteY0" fmla="*/ 398462 h 404812"/>
              <a:gd name="connsiteX1" fmla="*/ 3095625 w 3101975"/>
              <a:gd name="connsiteY1" fmla="*/ 398462 h 404812"/>
              <a:gd name="connsiteX2" fmla="*/ 3095625 w 3101975"/>
              <a:gd name="connsiteY2" fmla="*/ 6350 h 404812"/>
              <a:gd name="connsiteX3" fmla="*/ 6350 w 3101975"/>
              <a:gd name="connsiteY3" fmla="*/ 6350 h 404812"/>
              <a:gd name="connsiteX4" fmla="*/ 6350 w 3101975"/>
              <a:gd name="connsiteY4" fmla="*/ 398462 h 404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1975" h="404812">
                <a:moveTo>
                  <a:pt x="6350" y="398462"/>
                </a:moveTo>
                <a:lnTo>
                  <a:pt x="3095625" y="398462"/>
                </a:lnTo>
                <a:lnTo>
                  <a:pt x="3095625" y="6350"/>
                </a:lnTo>
                <a:lnTo>
                  <a:pt x="6350" y="6350"/>
                </a:lnTo>
                <a:lnTo>
                  <a:pt x="6350" y="3984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957698" y="4882388"/>
            <a:ext cx="288925" cy="399414"/>
          </a:xfrm>
          <a:custGeom>
            <a:avLst/>
            <a:gdLst>
              <a:gd name="connsiteX0" fmla="*/ 0 w 288925"/>
              <a:gd name="connsiteY0" fmla="*/ 157479 h 399414"/>
              <a:gd name="connsiteX1" fmla="*/ 76200 w 288925"/>
              <a:gd name="connsiteY1" fmla="*/ 157479 h 399414"/>
              <a:gd name="connsiteX2" fmla="*/ 76200 w 288925"/>
              <a:gd name="connsiteY2" fmla="*/ 0 h 399414"/>
              <a:gd name="connsiteX3" fmla="*/ 212597 w 288925"/>
              <a:gd name="connsiteY3" fmla="*/ 0 h 399414"/>
              <a:gd name="connsiteX4" fmla="*/ 212597 w 288925"/>
              <a:gd name="connsiteY4" fmla="*/ 157479 h 399414"/>
              <a:gd name="connsiteX5" fmla="*/ 288925 w 288925"/>
              <a:gd name="connsiteY5" fmla="*/ 157479 h 399414"/>
              <a:gd name="connsiteX6" fmla="*/ 144398 w 288925"/>
              <a:gd name="connsiteY6" fmla="*/ 399415 h 399414"/>
              <a:gd name="connsiteX7" fmla="*/ 0 w 288925"/>
              <a:gd name="connsiteY7" fmla="*/ 157479 h 3994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88925" h="399414">
                <a:moveTo>
                  <a:pt x="0" y="157479"/>
                </a:moveTo>
                <a:lnTo>
                  <a:pt x="76200" y="157479"/>
                </a:lnTo>
                <a:lnTo>
                  <a:pt x="76200" y="0"/>
                </a:lnTo>
                <a:lnTo>
                  <a:pt x="212597" y="0"/>
                </a:lnTo>
                <a:lnTo>
                  <a:pt x="212597" y="157479"/>
                </a:lnTo>
                <a:lnTo>
                  <a:pt x="288925" y="157479"/>
                </a:lnTo>
                <a:lnTo>
                  <a:pt x="144398" y="399415"/>
                </a:lnTo>
                <a:lnTo>
                  <a:pt x="0" y="157479"/>
                </a:lnTo>
              </a:path>
            </a:pathLst>
          </a:custGeom>
          <a:solidFill>
            <a:srgbClr val="6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951348" y="4876038"/>
            <a:ext cx="301625" cy="412114"/>
          </a:xfrm>
          <a:custGeom>
            <a:avLst/>
            <a:gdLst>
              <a:gd name="connsiteX0" fmla="*/ 6350 w 301625"/>
              <a:gd name="connsiteY0" fmla="*/ 163829 h 412114"/>
              <a:gd name="connsiteX1" fmla="*/ 82550 w 301625"/>
              <a:gd name="connsiteY1" fmla="*/ 163829 h 412114"/>
              <a:gd name="connsiteX2" fmla="*/ 82550 w 301625"/>
              <a:gd name="connsiteY2" fmla="*/ 6350 h 412114"/>
              <a:gd name="connsiteX3" fmla="*/ 218947 w 301625"/>
              <a:gd name="connsiteY3" fmla="*/ 6350 h 412114"/>
              <a:gd name="connsiteX4" fmla="*/ 218947 w 301625"/>
              <a:gd name="connsiteY4" fmla="*/ 163829 h 412114"/>
              <a:gd name="connsiteX5" fmla="*/ 295275 w 301625"/>
              <a:gd name="connsiteY5" fmla="*/ 163829 h 412114"/>
              <a:gd name="connsiteX6" fmla="*/ 150748 w 301625"/>
              <a:gd name="connsiteY6" fmla="*/ 405765 h 412114"/>
              <a:gd name="connsiteX7" fmla="*/ 6350 w 301625"/>
              <a:gd name="connsiteY7" fmla="*/ 163829 h 412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1625" h="412114">
                <a:moveTo>
                  <a:pt x="6350" y="163829"/>
                </a:moveTo>
                <a:lnTo>
                  <a:pt x="82550" y="163829"/>
                </a:lnTo>
                <a:lnTo>
                  <a:pt x="82550" y="6350"/>
                </a:lnTo>
                <a:lnTo>
                  <a:pt x="218947" y="6350"/>
                </a:lnTo>
                <a:lnTo>
                  <a:pt x="218947" y="163829"/>
                </a:lnTo>
                <a:lnTo>
                  <a:pt x="295275" y="163829"/>
                </a:lnTo>
                <a:lnTo>
                  <a:pt x="150748" y="405765"/>
                </a:lnTo>
                <a:lnTo>
                  <a:pt x="6350" y="1638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578100"/>
            <a:ext cx="508000" cy="1143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5700" y="4038600"/>
            <a:ext cx="5600700" cy="990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7600" y="5854700"/>
            <a:ext cx="4267200" cy="76200"/>
          </a:xfrm>
          <a:prstGeom prst="rect">
            <a:avLst/>
          </a:prstGeom>
          <a:noFill/>
        </p:spPr>
      </p:pic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2397886" y="2512314"/>
          <a:ext cx="5600699" cy="1604898"/>
        </p:xfrm>
        <a:graphic>
          <a:graphicData uri="http://schemas.openxmlformats.org/drawingml/2006/table">
            <a:tbl>
              <a:tblPr/>
              <a:tblGrid>
                <a:gridCol w="139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类型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代码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检验和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7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（这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个字节取决于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ICMP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报文的类型）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148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ICMP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的数据部分（长度取决于类型）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"/>
          <p:cNvSpPr txBox="1"/>
          <p:nvPr/>
        </p:nvSpPr>
        <p:spPr>
          <a:xfrm>
            <a:off x="2400300" y="22479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771900" y="22479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105400" y="2247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759700" y="2247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03500" y="5346700"/>
            <a:ext cx="749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886200" y="5359400"/>
            <a:ext cx="1790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数据部分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96900" y="2324100"/>
            <a:ext cx="1295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个字节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09600" y="2667000"/>
            <a:ext cx="5054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1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都是一样的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1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98500" y="241300"/>
            <a:ext cx="4865114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报文的格式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报文封装到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数据报中传输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ECFAC0C3-7001-416D-96BB-6458403CF82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8E7C518-C13F-4E95-B43D-A7AED6F66B0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4144264" y="2279650"/>
            <a:ext cx="4346575" cy="596900"/>
          </a:xfrm>
          <a:custGeom>
            <a:avLst/>
            <a:gdLst>
              <a:gd name="connsiteX0" fmla="*/ 0 w 4346575"/>
              <a:gd name="connsiteY0" fmla="*/ 596900 h 596900"/>
              <a:gd name="connsiteX1" fmla="*/ 4346575 w 4346575"/>
              <a:gd name="connsiteY1" fmla="*/ 596900 h 596900"/>
              <a:gd name="connsiteX2" fmla="*/ 4346575 w 4346575"/>
              <a:gd name="connsiteY2" fmla="*/ 0 h 596900"/>
              <a:gd name="connsiteX3" fmla="*/ 0 w 4346575"/>
              <a:gd name="connsiteY3" fmla="*/ 0 h 596900"/>
              <a:gd name="connsiteX4" fmla="*/ 0 w 4346575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6575" h="596900">
                <a:moveTo>
                  <a:pt x="0" y="596900"/>
                </a:moveTo>
                <a:lnTo>
                  <a:pt x="4346575" y="596900"/>
                </a:lnTo>
                <a:lnTo>
                  <a:pt x="4346575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B8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137914" y="2273300"/>
            <a:ext cx="4359275" cy="609600"/>
          </a:xfrm>
          <a:custGeom>
            <a:avLst/>
            <a:gdLst>
              <a:gd name="connsiteX0" fmla="*/ 6350 w 4359275"/>
              <a:gd name="connsiteY0" fmla="*/ 603250 h 609600"/>
              <a:gd name="connsiteX1" fmla="*/ 4352925 w 4359275"/>
              <a:gd name="connsiteY1" fmla="*/ 603250 h 609600"/>
              <a:gd name="connsiteX2" fmla="*/ 4352925 w 4359275"/>
              <a:gd name="connsiteY2" fmla="*/ 6350 h 609600"/>
              <a:gd name="connsiteX3" fmla="*/ 6350 w 4359275"/>
              <a:gd name="connsiteY3" fmla="*/ 6350 h 609600"/>
              <a:gd name="connsiteX4" fmla="*/ 6350 w 4359275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9275" h="609600">
                <a:moveTo>
                  <a:pt x="6350" y="603250"/>
                </a:moveTo>
                <a:lnTo>
                  <a:pt x="4352925" y="603250"/>
                </a:lnTo>
                <a:lnTo>
                  <a:pt x="4352925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29713" y="2279650"/>
            <a:ext cx="1617598" cy="596900"/>
          </a:xfrm>
          <a:custGeom>
            <a:avLst/>
            <a:gdLst>
              <a:gd name="connsiteX0" fmla="*/ 0 w 1617598"/>
              <a:gd name="connsiteY0" fmla="*/ 596900 h 596900"/>
              <a:gd name="connsiteX1" fmla="*/ 1617598 w 1617598"/>
              <a:gd name="connsiteY1" fmla="*/ 596900 h 596900"/>
              <a:gd name="connsiteX2" fmla="*/ 1617598 w 1617598"/>
              <a:gd name="connsiteY2" fmla="*/ 0 h 596900"/>
              <a:gd name="connsiteX3" fmla="*/ 0 w 1617598"/>
              <a:gd name="connsiteY3" fmla="*/ 0 h 596900"/>
              <a:gd name="connsiteX4" fmla="*/ 0 w 161759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7598" h="596900">
                <a:moveTo>
                  <a:pt x="0" y="596900"/>
                </a:moveTo>
                <a:lnTo>
                  <a:pt x="1617598" y="596900"/>
                </a:lnTo>
                <a:lnTo>
                  <a:pt x="161759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523363" y="2273300"/>
            <a:ext cx="1630298" cy="609600"/>
          </a:xfrm>
          <a:custGeom>
            <a:avLst/>
            <a:gdLst>
              <a:gd name="connsiteX0" fmla="*/ 6350 w 1630298"/>
              <a:gd name="connsiteY0" fmla="*/ 603250 h 609600"/>
              <a:gd name="connsiteX1" fmla="*/ 1623948 w 1630298"/>
              <a:gd name="connsiteY1" fmla="*/ 603250 h 609600"/>
              <a:gd name="connsiteX2" fmla="*/ 1623948 w 1630298"/>
              <a:gd name="connsiteY2" fmla="*/ 6350 h 609600"/>
              <a:gd name="connsiteX3" fmla="*/ 6350 w 1630298"/>
              <a:gd name="connsiteY3" fmla="*/ 6350 h 609600"/>
              <a:gd name="connsiteX4" fmla="*/ 6350 w 163029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298" h="609600">
                <a:moveTo>
                  <a:pt x="6350" y="603250"/>
                </a:moveTo>
                <a:lnTo>
                  <a:pt x="1623948" y="603250"/>
                </a:lnTo>
                <a:lnTo>
                  <a:pt x="162394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137786" y="2270125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253363" y="3301936"/>
            <a:ext cx="3490848" cy="595312"/>
          </a:xfrm>
          <a:custGeom>
            <a:avLst/>
            <a:gdLst>
              <a:gd name="connsiteX0" fmla="*/ 0 w 3490848"/>
              <a:gd name="connsiteY0" fmla="*/ 595312 h 595312"/>
              <a:gd name="connsiteX1" fmla="*/ 3490848 w 3490848"/>
              <a:gd name="connsiteY1" fmla="*/ 595312 h 595312"/>
              <a:gd name="connsiteX2" fmla="*/ 3490848 w 3490848"/>
              <a:gd name="connsiteY2" fmla="*/ 0 h 595312"/>
              <a:gd name="connsiteX3" fmla="*/ 0 w 3490848"/>
              <a:gd name="connsiteY3" fmla="*/ 0 h 595312"/>
              <a:gd name="connsiteX4" fmla="*/ 0 w 3490848"/>
              <a:gd name="connsiteY4" fmla="*/ 595312 h 595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5312">
                <a:moveTo>
                  <a:pt x="0" y="595312"/>
                </a:moveTo>
                <a:lnTo>
                  <a:pt x="3490848" y="595312"/>
                </a:lnTo>
                <a:lnTo>
                  <a:pt x="3490848" y="0"/>
                </a:lnTo>
                <a:lnTo>
                  <a:pt x="0" y="0"/>
                </a:lnTo>
                <a:lnTo>
                  <a:pt x="0" y="595312"/>
                </a:lnTo>
              </a:path>
            </a:pathLst>
          </a:custGeom>
          <a:solidFill>
            <a:srgbClr val="DDD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53363" y="3301936"/>
            <a:ext cx="3490848" cy="595312"/>
          </a:xfrm>
          <a:custGeom>
            <a:avLst/>
            <a:gdLst>
              <a:gd name="connsiteX0" fmla="*/ 0 w 3490848"/>
              <a:gd name="connsiteY0" fmla="*/ 595312 h 595312"/>
              <a:gd name="connsiteX1" fmla="*/ 3490848 w 3490848"/>
              <a:gd name="connsiteY1" fmla="*/ 595312 h 595312"/>
              <a:gd name="connsiteX2" fmla="*/ 3490848 w 3490848"/>
              <a:gd name="connsiteY2" fmla="*/ 0 h 595312"/>
              <a:gd name="connsiteX3" fmla="*/ 0 w 3490848"/>
              <a:gd name="connsiteY3" fmla="*/ 0 h 595312"/>
              <a:gd name="connsiteX4" fmla="*/ 0 w 3490848"/>
              <a:gd name="connsiteY4" fmla="*/ 595312 h 595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5312">
                <a:moveTo>
                  <a:pt x="0" y="595312"/>
                </a:moveTo>
                <a:lnTo>
                  <a:pt x="3490848" y="595312"/>
                </a:lnTo>
                <a:lnTo>
                  <a:pt x="3490848" y="0"/>
                </a:lnTo>
                <a:lnTo>
                  <a:pt x="0" y="0"/>
                </a:lnTo>
                <a:lnTo>
                  <a:pt x="0" y="595312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47013" y="3295586"/>
            <a:ext cx="3503548" cy="608012"/>
          </a:xfrm>
          <a:custGeom>
            <a:avLst/>
            <a:gdLst>
              <a:gd name="connsiteX0" fmla="*/ 6350 w 3503548"/>
              <a:gd name="connsiteY0" fmla="*/ 601662 h 608012"/>
              <a:gd name="connsiteX1" fmla="*/ 3497198 w 3503548"/>
              <a:gd name="connsiteY1" fmla="*/ 601662 h 608012"/>
              <a:gd name="connsiteX2" fmla="*/ 3497198 w 3503548"/>
              <a:gd name="connsiteY2" fmla="*/ 6350 h 608012"/>
              <a:gd name="connsiteX3" fmla="*/ 6350 w 3503548"/>
              <a:gd name="connsiteY3" fmla="*/ 6350 h 608012"/>
              <a:gd name="connsiteX4" fmla="*/ 6350 w 3503548"/>
              <a:gd name="connsiteY4" fmla="*/ 601662 h 608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3548" h="608012">
                <a:moveTo>
                  <a:pt x="6350" y="601662"/>
                </a:moveTo>
                <a:lnTo>
                  <a:pt x="3497198" y="601662"/>
                </a:lnTo>
                <a:lnTo>
                  <a:pt x="3497198" y="6350"/>
                </a:lnTo>
                <a:lnTo>
                  <a:pt x="6350" y="6350"/>
                </a:lnTo>
                <a:lnTo>
                  <a:pt x="6350" y="6016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520188" y="3292475"/>
            <a:ext cx="38100" cy="614298"/>
          </a:xfrm>
          <a:custGeom>
            <a:avLst/>
            <a:gdLst>
              <a:gd name="connsiteX0" fmla="*/ 9525 w 38100"/>
              <a:gd name="connsiteY0" fmla="*/ 9525 h 614298"/>
              <a:gd name="connsiteX1" fmla="*/ 9525 w 38100"/>
              <a:gd name="connsiteY1" fmla="*/ 604773 h 614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4298">
                <a:moveTo>
                  <a:pt x="9525" y="9525"/>
                </a:moveTo>
                <a:lnTo>
                  <a:pt x="9525" y="6047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137786" y="3292475"/>
            <a:ext cx="38100" cy="614298"/>
          </a:xfrm>
          <a:custGeom>
            <a:avLst/>
            <a:gdLst>
              <a:gd name="connsiteX0" fmla="*/ 9525 w 38100"/>
              <a:gd name="connsiteY0" fmla="*/ 9525 h 614298"/>
              <a:gd name="connsiteX1" fmla="*/ 9525 w 38100"/>
              <a:gd name="connsiteY1" fmla="*/ 604773 h 614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4298">
                <a:moveTo>
                  <a:pt x="9525" y="9525"/>
                </a:moveTo>
                <a:lnTo>
                  <a:pt x="9525" y="6047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561212" y="4322698"/>
            <a:ext cx="4182998" cy="596900"/>
          </a:xfrm>
          <a:custGeom>
            <a:avLst/>
            <a:gdLst>
              <a:gd name="connsiteX0" fmla="*/ 0 w 4182998"/>
              <a:gd name="connsiteY0" fmla="*/ 596900 h 596900"/>
              <a:gd name="connsiteX1" fmla="*/ 4182998 w 4182998"/>
              <a:gd name="connsiteY1" fmla="*/ 596900 h 596900"/>
              <a:gd name="connsiteX2" fmla="*/ 4182998 w 4182998"/>
              <a:gd name="connsiteY2" fmla="*/ 0 h 596900"/>
              <a:gd name="connsiteX3" fmla="*/ 0 w 4182998"/>
              <a:gd name="connsiteY3" fmla="*/ 0 h 596900"/>
              <a:gd name="connsiteX4" fmla="*/ 0 w 418299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2998" h="596900">
                <a:moveTo>
                  <a:pt x="0" y="596900"/>
                </a:moveTo>
                <a:lnTo>
                  <a:pt x="4182998" y="596900"/>
                </a:lnTo>
                <a:lnTo>
                  <a:pt x="418299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554862" y="4316348"/>
            <a:ext cx="4195698" cy="609600"/>
          </a:xfrm>
          <a:custGeom>
            <a:avLst/>
            <a:gdLst>
              <a:gd name="connsiteX0" fmla="*/ 6350 w 4195698"/>
              <a:gd name="connsiteY0" fmla="*/ 603250 h 609600"/>
              <a:gd name="connsiteX1" fmla="*/ 4189348 w 4195698"/>
              <a:gd name="connsiteY1" fmla="*/ 603250 h 609600"/>
              <a:gd name="connsiteX2" fmla="*/ 4189348 w 4195698"/>
              <a:gd name="connsiteY2" fmla="*/ 6350 h 609600"/>
              <a:gd name="connsiteX3" fmla="*/ 6350 w 4195698"/>
              <a:gd name="connsiteY3" fmla="*/ 6350 h 609600"/>
              <a:gd name="connsiteX4" fmla="*/ 6350 w 419569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5698" h="609600">
                <a:moveTo>
                  <a:pt x="6350" y="603250"/>
                </a:moveTo>
                <a:lnTo>
                  <a:pt x="4189348" y="603250"/>
                </a:lnTo>
                <a:lnTo>
                  <a:pt x="418934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1253363" y="4322698"/>
            <a:ext cx="3490848" cy="596900"/>
          </a:xfrm>
          <a:custGeom>
            <a:avLst/>
            <a:gdLst>
              <a:gd name="connsiteX0" fmla="*/ 0 w 3490848"/>
              <a:gd name="connsiteY0" fmla="*/ 596900 h 596900"/>
              <a:gd name="connsiteX1" fmla="*/ 3490848 w 3490848"/>
              <a:gd name="connsiteY1" fmla="*/ 596900 h 596900"/>
              <a:gd name="connsiteX2" fmla="*/ 3490848 w 3490848"/>
              <a:gd name="connsiteY2" fmla="*/ 0 h 596900"/>
              <a:gd name="connsiteX3" fmla="*/ 0 w 3490848"/>
              <a:gd name="connsiteY3" fmla="*/ 0 h 596900"/>
              <a:gd name="connsiteX4" fmla="*/ 0 w 3490848"/>
              <a:gd name="connsiteY4" fmla="*/ 596900 h 59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0848" h="596900">
                <a:moveTo>
                  <a:pt x="0" y="596900"/>
                </a:moveTo>
                <a:lnTo>
                  <a:pt x="3490848" y="596900"/>
                </a:lnTo>
                <a:lnTo>
                  <a:pt x="3490848" y="0"/>
                </a:lnTo>
                <a:lnTo>
                  <a:pt x="0" y="0"/>
                </a:lnTo>
                <a:lnTo>
                  <a:pt x="0" y="596900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1247013" y="4316348"/>
            <a:ext cx="3503548" cy="609600"/>
          </a:xfrm>
          <a:custGeom>
            <a:avLst/>
            <a:gdLst>
              <a:gd name="connsiteX0" fmla="*/ 6350 w 3503548"/>
              <a:gd name="connsiteY0" fmla="*/ 603250 h 609600"/>
              <a:gd name="connsiteX1" fmla="*/ 3497198 w 3503548"/>
              <a:gd name="connsiteY1" fmla="*/ 603250 h 609600"/>
              <a:gd name="connsiteX2" fmla="*/ 3497198 w 3503548"/>
              <a:gd name="connsiteY2" fmla="*/ 6350 h 609600"/>
              <a:gd name="connsiteX3" fmla="*/ 6350 w 3503548"/>
              <a:gd name="connsiteY3" fmla="*/ 6350 h 609600"/>
              <a:gd name="connsiteX4" fmla="*/ 6350 w 3503548"/>
              <a:gd name="connsiteY4" fmla="*/ 6032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3548" h="609600">
                <a:moveTo>
                  <a:pt x="6350" y="603250"/>
                </a:moveTo>
                <a:lnTo>
                  <a:pt x="3497198" y="603250"/>
                </a:lnTo>
                <a:lnTo>
                  <a:pt x="3497198" y="6350"/>
                </a:lnTo>
                <a:lnTo>
                  <a:pt x="6350" y="6350"/>
                </a:lnTo>
                <a:lnTo>
                  <a:pt x="6350" y="603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243838" y="4313173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137786" y="2014473"/>
            <a:ext cx="4362450" cy="188976"/>
          </a:xfrm>
          <a:custGeom>
            <a:avLst/>
            <a:gdLst>
              <a:gd name="connsiteX0" fmla="*/ 9525 w 4362450"/>
              <a:gd name="connsiteY0" fmla="*/ 179451 h 188976"/>
              <a:gd name="connsiteX1" fmla="*/ 371475 w 4362450"/>
              <a:gd name="connsiteY1" fmla="*/ 94488 h 188976"/>
              <a:gd name="connsiteX2" fmla="*/ 1819275 w 4362450"/>
              <a:gd name="connsiteY2" fmla="*/ 94488 h 188976"/>
              <a:gd name="connsiteX3" fmla="*/ 2181225 w 4362450"/>
              <a:gd name="connsiteY3" fmla="*/ 9525 h 188976"/>
              <a:gd name="connsiteX4" fmla="*/ 2543175 w 4362450"/>
              <a:gd name="connsiteY4" fmla="*/ 94488 h 188976"/>
              <a:gd name="connsiteX5" fmla="*/ 3990975 w 4362450"/>
              <a:gd name="connsiteY5" fmla="*/ 94488 h 188976"/>
              <a:gd name="connsiteX6" fmla="*/ 4352925 w 4362450"/>
              <a:gd name="connsiteY6" fmla="*/ 179451 h 188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362450" h="188976">
                <a:moveTo>
                  <a:pt x="9525" y="179451"/>
                </a:moveTo>
                <a:cubicBezTo>
                  <a:pt x="9525" y="132588"/>
                  <a:pt x="171577" y="94488"/>
                  <a:pt x="371475" y="94488"/>
                </a:cubicBezTo>
                <a:lnTo>
                  <a:pt x="1819275" y="94488"/>
                </a:lnTo>
                <a:cubicBezTo>
                  <a:pt x="2019172" y="94488"/>
                  <a:pt x="2181225" y="56515"/>
                  <a:pt x="2181225" y="9525"/>
                </a:cubicBezTo>
                <a:cubicBezTo>
                  <a:pt x="2181225" y="56515"/>
                  <a:pt x="2343277" y="94488"/>
                  <a:pt x="2543175" y="94488"/>
                </a:cubicBezTo>
                <a:lnTo>
                  <a:pt x="3990975" y="94488"/>
                </a:lnTo>
                <a:cubicBezTo>
                  <a:pt x="4190872" y="94488"/>
                  <a:pt x="4352925" y="132588"/>
                  <a:pt x="4352925" y="17945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734686" y="2270125"/>
            <a:ext cx="38100" cy="615950"/>
          </a:xfrm>
          <a:custGeom>
            <a:avLst/>
            <a:gdLst>
              <a:gd name="connsiteX0" fmla="*/ 9525 w 38100"/>
              <a:gd name="connsiteY0" fmla="*/ 9525 h 615950"/>
              <a:gd name="connsiteX1" fmla="*/ 9525 w 38100"/>
              <a:gd name="connsiteY1" fmla="*/ 606425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15950">
                <a:moveTo>
                  <a:pt x="9525" y="9525"/>
                </a:moveTo>
                <a:lnTo>
                  <a:pt x="9525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734686" y="2867025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126613" y="2877185"/>
            <a:ext cx="255523" cy="424814"/>
          </a:xfrm>
          <a:custGeom>
            <a:avLst/>
            <a:gdLst>
              <a:gd name="connsiteX0" fmla="*/ 0 w 255523"/>
              <a:gd name="connsiteY0" fmla="*/ 161544 h 424814"/>
              <a:gd name="connsiteX1" fmla="*/ 67436 w 255523"/>
              <a:gd name="connsiteY1" fmla="*/ 161544 h 424814"/>
              <a:gd name="connsiteX2" fmla="*/ 67436 w 255523"/>
              <a:gd name="connsiteY2" fmla="*/ 0 h 424814"/>
              <a:gd name="connsiteX3" fmla="*/ 188086 w 255523"/>
              <a:gd name="connsiteY3" fmla="*/ 0 h 424814"/>
              <a:gd name="connsiteX4" fmla="*/ 188086 w 255523"/>
              <a:gd name="connsiteY4" fmla="*/ 161544 h 424814"/>
              <a:gd name="connsiteX5" fmla="*/ 255523 w 255523"/>
              <a:gd name="connsiteY5" fmla="*/ 161544 h 424814"/>
              <a:gd name="connsiteX6" fmla="*/ 127761 w 255523"/>
              <a:gd name="connsiteY6" fmla="*/ 424814 h 424814"/>
              <a:gd name="connsiteX7" fmla="*/ 0 w 255523"/>
              <a:gd name="connsiteY7" fmla="*/ 161544 h 424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5523" h="424814">
                <a:moveTo>
                  <a:pt x="0" y="161544"/>
                </a:moveTo>
                <a:lnTo>
                  <a:pt x="67436" y="161544"/>
                </a:lnTo>
                <a:lnTo>
                  <a:pt x="67436" y="0"/>
                </a:lnTo>
                <a:lnTo>
                  <a:pt x="188086" y="0"/>
                </a:lnTo>
                <a:lnTo>
                  <a:pt x="188086" y="161544"/>
                </a:lnTo>
                <a:lnTo>
                  <a:pt x="255523" y="161544"/>
                </a:lnTo>
                <a:lnTo>
                  <a:pt x="127761" y="424814"/>
                </a:lnTo>
                <a:lnTo>
                  <a:pt x="0" y="161544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3120263" y="2870835"/>
            <a:ext cx="268223" cy="437514"/>
          </a:xfrm>
          <a:custGeom>
            <a:avLst/>
            <a:gdLst>
              <a:gd name="connsiteX0" fmla="*/ 6350 w 268223"/>
              <a:gd name="connsiteY0" fmla="*/ 167894 h 437514"/>
              <a:gd name="connsiteX1" fmla="*/ 73786 w 268223"/>
              <a:gd name="connsiteY1" fmla="*/ 167894 h 437514"/>
              <a:gd name="connsiteX2" fmla="*/ 73786 w 268223"/>
              <a:gd name="connsiteY2" fmla="*/ 6350 h 437514"/>
              <a:gd name="connsiteX3" fmla="*/ 194436 w 268223"/>
              <a:gd name="connsiteY3" fmla="*/ 6350 h 437514"/>
              <a:gd name="connsiteX4" fmla="*/ 194436 w 268223"/>
              <a:gd name="connsiteY4" fmla="*/ 167894 h 437514"/>
              <a:gd name="connsiteX5" fmla="*/ 261873 w 268223"/>
              <a:gd name="connsiteY5" fmla="*/ 167894 h 437514"/>
              <a:gd name="connsiteX6" fmla="*/ 134111 w 268223"/>
              <a:gd name="connsiteY6" fmla="*/ 431164 h 437514"/>
              <a:gd name="connsiteX7" fmla="*/ 6350 w 268223"/>
              <a:gd name="connsiteY7" fmla="*/ 167894 h 437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8223" h="437514">
                <a:moveTo>
                  <a:pt x="6350" y="167894"/>
                </a:moveTo>
                <a:lnTo>
                  <a:pt x="73786" y="167894"/>
                </a:lnTo>
                <a:lnTo>
                  <a:pt x="73786" y="6350"/>
                </a:lnTo>
                <a:lnTo>
                  <a:pt x="194436" y="6350"/>
                </a:lnTo>
                <a:lnTo>
                  <a:pt x="194436" y="167894"/>
                </a:lnTo>
                <a:lnTo>
                  <a:pt x="261873" y="167894"/>
                </a:lnTo>
                <a:lnTo>
                  <a:pt x="134111" y="431164"/>
                </a:lnTo>
                <a:lnTo>
                  <a:pt x="6350" y="167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347336" y="2877185"/>
            <a:ext cx="254000" cy="424814"/>
          </a:xfrm>
          <a:custGeom>
            <a:avLst/>
            <a:gdLst>
              <a:gd name="connsiteX0" fmla="*/ 0 w 254000"/>
              <a:gd name="connsiteY0" fmla="*/ 161544 h 424814"/>
              <a:gd name="connsiteX1" fmla="*/ 67055 w 254000"/>
              <a:gd name="connsiteY1" fmla="*/ 161544 h 424814"/>
              <a:gd name="connsiteX2" fmla="*/ 67055 w 254000"/>
              <a:gd name="connsiteY2" fmla="*/ 0 h 424814"/>
              <a:gd name="connsiteX3" fmla="*/ 187071 w 254000"/>
              <a:gd name="connsiteY3" fmla="*/ 0 h 424814"/>
              <a:gd name="connsiteX4" fmla="*/ 187071 w 254000"/>
              <a:gd name="connsiteY4" fmla="*/ 161544 h 424814"/>
              <a:gd name="connsiteX5" fmla="*/ 254000 w 254000"/>
              <a:gd name="connsiteY5" fmla="*/ 161544 h 424814"/>
              <a:gd name="connsiteX6" fmla="*/ 127000 w 254000"/>
              <a:gd name="connsiteY6" fmla="*/ 424814 h 424814"/>
              <a:gd name="connsiteX7" fmla="*/ 0 w 254000"/>
              <a:gd name="connsiteY7" fmla="*/ 161544 h 4248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4000" h="424814">
                <a:moveTo>
                  <a:pt x="0" y="161544"/>
                </a:moveTo>
                <a:lnTo>
                  <a:pt x="67055" y="161544"/>
                </a:lnTo>
                <a:lnTo>
                  <a:pt x="67055" y="0"/>
                </a:lnTo>
                <a:lnTo>
                  <a:pt x="187071" y="0"/>
                </a:lnTo>
                <a:lnTo>
                  <a:pt x="187071" y="161544"/>
                </a:lnTo>
                <a:lnTo>
                  <a:pt x="254000" y="161544"/>
                </a:lnTo>
                <a:lnTo>
                  <a:pt x="127000" y="424814"/>
                </a:lnTo>
                <a:lnTo>
                  <a:pt x="0" y="161544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340986" y="2870835"/>
            <a:ext cx="266700" cy="437514"/>
          </a:xfrm>
          <a:custGeom>
            <a:avLst/>
            <a:gdLst>
              <a:gd name="connsiteX0" fmla="*/ 6350 w 266700"/>
              <a:gd name="connsiteY0" fmla="*/ 167894 h 437514"/>
              <a:gd name="connsiteX1" fmla="*/ 73405 w 266700"/>
              <a:gd name="connsiteY1" fmla="*/ 167894 h 437514"/>
              <a:gd name="connsiteX2" fmla="*/ 73405 w 266700"/>
              <a:gd name="connsiteY2" fmla="*/ 6350 h 437514"/>
              <a:gd name="connsiteX3" fmla="*/ 193421 w 266700"/>
              <a:gd name="connsiteY3" fmla="*/ 6350 h 437514"/>
              <a:gd name="connsiteX4" fmla="*/ 193421 w 266700"/>
              <a:gd name="connsiteY4" fmla="*/ 167894 h 437514"/>
              <a:gd name="connsiteX5" fmla="*/ 260350 w 266700"/>
              <a:gd name="connsiteY5" fmla="*/ 167894 h 437514"/>
              <a:gd name="connsiteX6" fmla="*/ 133350 w 266700"/>
              <a:gd name="connsiteY6" fmla="*/ 431164 h 437514"/>
              <a:gd name="connsiteX7" fmla="*/ 6350 w 266700"/>
              <a:gd name="connsiteY7" fmla="*/ 167894 h 437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6700" h="437514">
                <a:moveTo>
                  <a:pt x="6350" y="167894"/>
                </a:moveTo>
                <a:lnTo>
                  <a:pt x="73405" y="167894"/>
                </a:lnTo>
                <a:lnTo>
                  <a:pt x="73405" y="6350"/>
                </a:lnTo>
                <a:lnTo>
                  <a:pt x="193421" y="6350"/>
                </a:lnTo>
                <a:lnTo>
                  <a:pt x="193421" y="167894"/>
                </a:lnTo>
                <a:lnTo>
                  <a:pt x="260350" y="167894"/>
                </a:lnTo>
                <a:lnTo>
                  <a:pt x="133350" y="431164"/>
                </a:lnTo>
                <a:lnTo>
                  <a:pt x="6350" y="167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2520188" y="2867025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1243838" y="3887723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4734686" y="3887723"/>
            <a:ext cx="38100" cy="444500"/>
          </a:xfrm>
          <a:custGeom>
            <a:avLst/>
            <a:gdLst>
              <a:gd name="connsiteX0" fmla="*/ 9525 w 38100"/>
              <a:gd name="connsiteY0" fmla="*/ 9525 h 444500"/>
              <a:gd name="connsiteX1" fmla="*/ 9525 w 38100"/>
              <a:gd name="connsiteY1" fmla="*/ 434975 h 444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4500">
                <a:moveTo>
                  <a:pt x="9525" y="9525"/>
                </a:moveTo>
                <a:lnTo>
                  <a:pt x="9525" y="434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2955163" y="3905250"/>
            <a:ext cx="257175" cy="417448"/>
          </a:xfrm>
          <a:custGeom>
            <a:avLst/>
            <a:gdLst>
              <a:gd name="connsiteX0" fmla="*/ 0 w 257175"/>
              <a:gd name="connsiteY0" fmla="*/ 153415 h 417448"/>
              <a:gd name="connsiteX1" fmla="*/ 67817 w 257175"/>
              <a:gd name="connsiteY1" fmla="*/ 153415 h 417448"/>
              <a:gd name="connsiteX2" fmla="*/ 67817 w 257175"/>
              <a:gd name="connsiteY2" fmla="*/ 0 h 417448"/>
              <a:gd name="connsiteX3" fmla="*/ 189357 w 257175"/>
              <a:gd name="connsiteY3" fmla="*/ 0 h 417448"/>
              <a:gd name="connsiteX4" fmla="*/ 189357 w 257175"/>
              <a:gd name="connsiteY4" fmla="*/ 153415 h 417448"/>
              <a:gd name="connsiteX5" fmla="*/ 257175 w 257175"/>
              <a:gd name="connsiteY5" fmla="*/ 153415 h 417448"/>
              <a:gd name="connsiteX6" fmla="*/ 128523 w 257175"/>
              <a:gd name="connsiteY6" fmla="*/ 417448 h 417448"/>
              <a:gd name="connsiteX7" fmla="*/ 0 w 257175"/>
              <a:gd name="connsiteY7" fmla="*/ 153415 h 417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57175" h="417448">
                <a:moveTo>
                  <a:pt x="0" y="153415"/>
                </a:moveTo>
                <a:lnTo>
                  <a:pt x="67817" y="153415"/>
                </a:lnTo>
                <a:lnTo>
                  <a:pt x="67817" y="0"/>
                </a:lnTo>
                <a:lnTo>
                  <a:pt x="189357" y="0"/>
                </a:lnTo>
                <a:lnTo>
                  <a:pt x="189357" y="153415"/>
                </a:lnTo>
                <a:lnTo>
                  <a:pt x="257175" y="153415"/>
                </a:lnTo>
                <a:lnTo>
                  <a:pt x="128523" y="417448"/>
                </a:lnTo>
                <a:lnTo>
                  <a:pt x="0" y="153415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2948813" y="3898900"/>
            <a:ext cx="269875" cy="430148"/>
          </a:xfrm>
          <a:custGeom>
            <a:avLst/>
            <a:gdLst>
              <a:gd name="connsiteX0" fmla="*/ 6350 w 269875"/>
              <a:gd name="connsiteY0" fmla="*/ 159765 h 430148"/>
              <a:gd name="connsiteX1" fmla="*/ 74167 w 269875"/>
              <a:gd name="connsiteY1" fmla="*/ 159765 h 430148"/>
              <a:gd name="connsiteX2" fmla="*/ 74167 w 269875"/>
              <a:gd name="connsiteY2" fmla="*/ 6350 h 430148"/>
              <a:gd name="connsiteX3" fmla="*/ 195707 w 269875"/>
              <a:gd name="connsiteY3" fmla="*/ 6350 h 430148"/>
              <a:gd name="connsiteX4" fmla="*/ 195707 w 269875"/>
              <a:gd name="connsiteY4" fmla="*/ 159765 h 430148"/>
              <a:gd name="connsiteX5" fmla="*/ 263525 w 269875"/>
              <a:gd name="connsiteY5" fmla="*/ 159765 h 430148"/>
              <a:gd name="connsiteX6" fmla="*/ 134873 w 269875"/>
              <a:gd name="connsiteY6" fmla="*/ 423798 h 430148"/>
              <a:gd name="connsiteX7" fmla="*/ 6350 w 269875"/>
              <a:gd name="connsiteY7" fmla="*/ 159765 h 430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69875" h="430148">
                <a:moveTo>
                  <a:pt x="6350" y="159765"/>
                </a:moveTo>
                <a:lnTo>
                  <a:pt x="74167" y="159765"/>
                </a:lnTo>
                <a:lnTo>
                  <a:pt x="74167" y="6350"/>
                </a:lnTo>
                <a:lnTo>
                  <a:pt x="195707" y="6350"/>
                </a:lnTo>
                <a:lnTo>
                  <a:pt x="195707" y="159765"/>
                </a:lnTo>
                <a:lnTo>
                  <a:pt x="263525" y="159765"/>
                </a:lnTo>
                <a:lnTo>
                  <a:pt x="134873" y="423798"/>
                </a:lnTo>
                <a:lnTo>
                  <a:pt x="6350" y="1597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092700"/>
            <a:ext cx="4216400" cy="8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03700" y="3479800"/>
            <a:ext cx="2882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38200" y="2501900"/>
            <a:ext cx="1511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806700" y="2362200"/>
            <a:ext cx="10160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  <a:tab pos="266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647700" y="44704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838700" y="4508500"/>
            <a:ext cx="2984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装入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报文的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892300" y="4483100"/>
            <a:ext cx="2235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561212" y="220717"/>
            <a:ext cx="7148647" cy="194412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6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差错报告报文数据封装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6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</a:t>
            </a:r>
            <a:r>
              <a:rPr kumimoji="0" lang="en-US" altLang="zh-CN" sz="2004" b="1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数据报的数据字段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035" name="TextBox 1"/>
          <p:cNvSpPr txBox="1"/>
          <p:nvPr/>
        </p:nvSpPr>
        <p:spPr>
          <a:xfrm>
            <a:off x="4203700" y="2374900"/>
            <a:ext cx="5080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字节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1E3115D2-4BAE-4C2E-B5F9-8801631E4BD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81730711-039F-4A3E-BFB3-F508B66F69B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596900" y="1384300"/>
            <a:ext cx="36830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源主机向目的主机发送一系列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UDP数据报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第1组IP数据报TTL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第2组IP数据报TTL=2,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etc.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目的端口号为不可能使用的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端口号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当第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组数据报(TTL=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)到达第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个路由器时：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路由器丢弃数据报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向源主机发送ICMP报文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(type=11,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code=0)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ICMP报文携带路由器名称和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IP地址信息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40300" y="1346200"/>
            <a:ext cx="37719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当ICMP报文返回到源主机时，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记录RTT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停止准则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数据报最终到达目的主机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目的主机返回“目的端口不可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达”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(type=3,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code=3)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3429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源主机停止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19300" y="5651500"/>
            <a:ext cx="1562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23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57600" y="5600700"/>
            <a:ext cx="952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probes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54DA68-7B67-410B-ADCD-07FA595498D6}"/>
              </a:ext>
            </a:extLst>
          </p:cNvPr>
          <p:cNvSpPr txBox="1"/>
          <p:nvPr/>
        </p:nvSpPr>
        <p:spPr>
          <a:xfrm>
            <a:off x="0" y="632460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6EC451-E320-4C1A-8ED1-B5F3449D8FD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27898" y="416445"/>
            <a:ext cx="6844053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的应用举例：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Traceroute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6C1C30E-E922-46FA-86C8-9459E780658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018055B-9A86-4016-BF56-B57BAA009A2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9055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：动机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4178300"/>
            <a:ext cx="7213600" cy="114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4991100"/>
            <a:ext cx="8737600" cy="812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300" y="6096000"/>
            <a:ext cx="8712200" cy="114300"/>
          </a:xfrm>
          <a:prstGeom prst="rect">
            <a:avLst/>
          </a:prstGeom>
          <a:noFill/>
        </p:spPr>
      </p:pic>
      <p:sp>
        <p:nvSpPr>
          <p:cNvPr id="10" name="Freeform 3"/>
          <p:cNvSpPr/>
          <p:nvPr/>
        </p:nvSpPr>
        <p:spPr>
          <a:xfrm>
            <a:off x="1747773" y="4033646"/>
            <a:ext cx="22225" cy="985900"/>
          </a:xfrm>
          <a:custGeom>
            <a:avLst/>
            <a:gdLst>
              <a:gd name="connsiteX0" fmla="*/ 6350 w 22225"/>
              <a:gd name="connsiteY0" fmla="*/ 6350 h 985900"/>
              <a:gd name="connsiteX1" fmla="*/ 6477 w 22225"/>
              <a:gd name="connsiteY1" fmla="*/ 979551 h 98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5900">
                <a:moveTo>
                  <a:pt x="6350" y="6350"/>
                </a:moveTo>
                <a:lnTo>
                  <a:pt x="6477" y="9795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05450" y="4514722"/>
            <a:ext cx="22225" cy="487298"/>
          </a:xfrm>
          <a:custGeom>
            <a:avLst/>
            <a:gdLst>
              <a:gd name="connsiteX0" fmla="*/ 6350 w 22225"/>
              <a:gd name="connsiteY0" fmla="*/ 6350 h 487298"/>
              <a:gd name="connsiteX1" fmla="*/ 6350 w 22225"/>
              <a:gd name="connsiteY1" fmla="*/ 480948 h 487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7298">
                <a:moveTo>
                  <a:pt x="6350" y="6350"/>
                </a:moveTo>
                <a:lnTo>
                  <a:pt x="6350" y="4809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44475" y="5846445"/>
            <a:ext cx="22225" cy="506412"/>
          </a:xfrm>
          <a:custGeom>
            <a:avLst/>
            <a:gdLst>
              <a:gd name="connsiteX0" fmla="*/ 6350 w 22225"/>
              <a:gd name="connsiteY0" fmla="*/ 6350 h 506412"/>
              <a:gd name="connsiteX1" fmla="*/ 6350 w 22225"/>
              <a:gd name="connsiteY1" fmla="*/ 500062 h 506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06412">
                <a:moveTo>
                  <a:pt x="6350" y="6350"/>
                </a:moveTo>
                <a:lnTo>
                  <a:pt x="6350" y="5000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940800" y="5857557"/>
            <a:ext cx="22225" cy="504825"/>
          </a:xfrm>
          <a:custGeom>
            <a:avLst/>
            <a:gdLst>
              <a:gd name="connsiteX0" fmla="*/ 6350 w 22225"/>
              <a:gd name="connsiteY0" fmla="*/ 6350 h 504825"/>
              <a:gd name="connsiteX1" fmla="*/ 6350 w 22225"/>
              <a:gd name="connsiteY1" fmla="*/ 498475 h 504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04825">
                <a:moveTo>
                  <a:pt x="6350" y="6350"/>
                </a:moveTo>
                <a:lnTo>
                  <a:pt x="6350" y="4984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0800" y="4033646"/>
            <a:ext cx="22225" cy="985900"/>
          </a:xfrm>
          <a:custGeom>
            <a:avLst/>
            <a:gdLst>
              <a:gd name="connsiteX0" fmla="*/ 6350 w 22225"/>
              <a:gd name="connsiteY0" fmla="*/ 6350 h 985900"/>
              <a:gd name="connsiteX1" fmla="*/ 6350 w 22225"/>
              <a:gd name="connsiteY1" fmla="*/ 979551 h 985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5900">
                <a:moveTo>
                  <a:pt x="6350" y="6350"/>
                </a:moveTo>
                <a:lnTo>
                  <a:pt x="6350" y="9795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39900" y="4699000"/>
            <a:ext cx="3784600" cy="101600"/>
          </a:xfrm>
          <a:prstGeom prst="rect">
            <a:avLst/>
          </a:prstGeom>
          <a:noFill/>
        </p:spPr>
      </p:pic>
      <p:sp>
        <p:nvSpPr>
          <p:cNvPr id="16" name="TextBox 1"/>
          <p:cNvSpPr txBox="1"/>
          <p:nvPr/>
        </p:nvSpPr>
        <p:spPr>
          <a:xfrm>
            <a:off x="685800" y="5054600"/>
            <a:ext cx="609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基本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57400" y="5080000"/>
            <a:ext cx="863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扩展</a:t>
            </a:r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sz="24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279900" y="5080000"/>
            <a:ext cx="914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扩展</a:t>
            </a:r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sz="2402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67100" y="51181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740400" y="5232400"/>
            <a:ext cx="294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数据部分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TCP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段</a:t>
            </a:r>
            <a:r>
              <a:rPr lang="en-US" altLang="zh-CN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365500" y="6007100"/>
            <a:ext cx="1625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0353" y="412750"/>
            <a:ext cx="5727700" cy="472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最初动机: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32位IPv4地址空间已分配殆尽</a:t>
            </a:r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其他动机: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改进首部格式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快速处理/转发数据报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支持QoS</a:t>
            </a:r>
          </a:p>
          <a:p>
            <a:pPr>
              <a:lnSpc>
                <a:spcPts val="34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IPv6数据报格式: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固定长度的40字节基本首部</a:t>
            </a:r>
          </a:p>
          <a:p>
            <a:pPr>
              <a:lnSpc>
                <a:spcPts val="28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不允许分片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457200" algn="l"/>
                <a:tab pos="2679700" algn="l"/>
                <a:tab pos="3987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选项</a:t>
            </a:r>
          </a:p>
        </p:txBody>
      </p:sp>
    </p:spTree>
    <p:extLst>
      <p:ext uri="{BB962C8B-B14F-4D97-AF65-F5344CB8AC3E}">
        <p14:creationId xmlns:p14="http://schemas.microsoft.com/office/powerpoint/2010/main" val="4285110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数据报格式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1302766" y="2873120"/>
            <a:ext cx="241300" cy="2487930"/>
          </a:xfrm>
          <a:custGeom>
            <a:avLst/>
            <a:gdLst>
              <a:gd name="connsiteX0" fmla="*/ 234950 w 241300"/>
              <a:gd name="connsiteY0" fmla="*/ 2481580 h 2487930"/>
              <a:gd name="connsiteX1" fmla="*/ 120650 w 241300"/>
              <a:gd name="connsiteY1" fmla="*/ 2134743 h 2487930"/>
              <a:gd name="connsiteX2" fmla="*/ 120650 w 241300"/>
              <a:gd name="connsiteY2" fmla="*/ 1590801 h 2487930"/>
              <a:gd name="connsiteX3" fmla="*/ 6350 w 241300"/>
              <a:gd name="connsiteY3" fmla="*/ 1243964 h 2487930"/>
              <a:gd name="connsiteX4" fmla="*/ 120650 w 241300"/>
              <a:gd name="connsiteY4" fmla="*/ 897127 h 2487930"/>
              <a:gd name="connsiteX5" fmla="*/ 120650 w 241300"/>
              <a:gd name="connsiteY5" fmla="*/ 353186 h 2487930"/>
              <a:gd name="connsiteX6" fmla="*/ 234950 w 241300"/>
              <a:gd name="connsiteY6" fmla="*/ 6350 h 2487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1300" h="2487930">
                <a:moveTo>
                  <a:pt x="234950" y="2481580"/>
                </a:moveTo>
                <a:cubicBezTo>
                  <a:pt x="171830" y="2481580"/>
                  <a:pt x="120650" y="2326258"/>
                  <a:pt x="120650" y="2134743"/>
                </a:cubicBezTo>
                <a:lnTo>
                  <a:pt x="120650" y="1590801"/>
                </a:lnTo>
                <a:cubicBezTo>
                  <a:pt x="120650" y="1399286"/>
                  <a:pt x="69469" y="1243964"/>
                  <a:pt x="6350" y="1243964"/>
                </a:cubicBezTo>
                <a:cubicBezTo>
                  <a:pt x="69469" y="1243964"/>
                  <a:pt x="120650" y="1088644"/>
                  <a:pt x="120650" y="897127"/>
                </a:cubicBezTo>
                <a:lnTo>
                  <a:pt x="120650" y="353186"/>
                </a:lnTo>
                <a:cubicBezTo>
                  <a:pt x="120650" y="161671"/>
                  <a:pt x="171830" y="6350"/>
                  <a:pt x="234950" y="6350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39341" y="5381752"/>
            <a:ext cx="241300" cy="986104"/>
          </a:xfrm>
          <a:custGeom>
            <a:avLst/>
            <a:gdLst>
              <a:gd name="connsiteX0" fmla="*/ 234950 w 241300"/>
              <a:gd name="connsiteY0" fmla="*/ 979754 h 986104"/>
              <a:gd name="connsiteX1" fmla="*/ 120650 w 241300"/>
              <a:gd name="connsiteY1" fmla="*/ 859370 h 986104"/>
              <a:gd name="connsiteX2" fmla="*/ 120650 w 241300"/>
              <a:gd name="connsiteY2" fmla="*/ 613409 h 986104"/>
              <a:gd name="connsiteX3" fmla="*/ 6350 w 241300"/>
              <a:gd name="connsiteY3" fmla="*/ 493026 h 986104"/>
              <a:gd name="connsiteX4" fmla="*/ 120650 w 241300"/>
              <a:gd name="connsiteY4" fmla="*/ 372643 h 986104"/>
              <a:gd name="connsiteX5" fmla="*/ 120650 w 241300"/>
              <a:gd name="connsiteY5" fmla="*/ 126745 h 986104"/>
              <a:gd name="connsiteX6" fmla="*/ 234950 w 241300"/>
              <a:gd name="connsiteY6" fmla="*/ 6350 h 9861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1300" h="986104">
                <a:moveTo>
                  <a:pt x="234950" y="979754"/>
                </a:moveTo>
                <a:cubicBezTo>
                  <a:pt x="171704" y="979754"/>
                  <a:pt x="120650" y="925855"/>
                  <a:pt x="120650" y="859370"/>
                </a:cubicBezTo>
                <a:lnTo>
                  <a:pt x="120650" y="613409"/>
                </a:lnTo>
                <a:cubicBezTo>
                  <a:pt x="120650" y="546925"/>
                  <a:pt x="69469" y="493026"/>
                  <a:pt x="6350" y="493026"/>
                </a:cubicBezTo>
                <a:cubicBezTo>
                  <a:pt x="69469" y="493026"/>
                  <a:pt x="120650" y="439127"/>
                  <a:pt x="120650" y="372643"/>
                </a:cubicBezTo>
                <a:lnTo>
                  <a:pt x="120650" y="126745"/>
                </a:lnTo>
                <a:cubicBezTo>
                  <a:pt x="120650" y="60197"/>
                  <a:pt x="171704" y="6350"/>
                  <a:pt x="234950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1625600" y="25654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27300" y="25654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2578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487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03300" y="25400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2926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073900" y="2565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24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27000" y="3759200"/>
            <a:ext cx="11811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22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基本首部</a:t>
            </a:r>
          </a:p>
          <a:p>
            <a:pPr>
              <a:lnSpc>
                <a:spcPts val="25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（40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	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</a:t>
            </a:r>
          </a:p>
          <a:p>
            <a:pPr>
              <a:lnSpc>
                <a:spcPts val="22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有效载荷</a:t>
            </a:r>
          </a:p>
          <a:p>
            <a:pPr>
              <a:lnSpc>
                <a:spcPts val="2500"/>
              </a:lnSpc>
              <a:tabLst>
                <a:tab pos="38100" algn="l"/>
                <a:tab pos="76200" algn="l"/>
                <a:tab pos="139700" algn="l"/>
                <a:tab pos="1778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(至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KB)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35000" y="313558"/>
            <a:ext cx="8430193" cy="19441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955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9558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优先级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(priority):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标识数据报的优先级</a:t>
            </a:r>
          </a:p>
          <a:p>
            <a:pPr>
              <a:lnSpc>
                <a:spcPts val="2400"/>
              </a:lnSpc>
              <a:tabLst>
                <a:tab pos="1955800" algn="l"/>
              </a:tabLst>
            </a:pP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流标签</a:t>
            </a:r>
            <a:r>
              <a:rPr lang="en-US" altLang="zh-CN" sz="2006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(flow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Label):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标识同一“流”中的数据报</a:t>
            </a:r>
          </a:p>
          <a:p>
            <a:pPr>
              <a:lnSpc>
                <a:spcPts val="2300"/>
              </a:lnSpc>
              <a:tabLst>
                <a:tab pos="1955800" algn="l"/>
              </a:tabLst>
            </a:pP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下一个首部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(next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header):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标识下一个选项首部或上层协议首部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TCP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</a:t>
            </a:r>
            <a:r>
              <a:rPr lang="en-US" altLang="zh-CN" sz="2004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)</a:t>
            </a:r>
          </a:p>
        </p:txBody>
      </p:sp>
      <p:graphicFrame>
        <p:nvGraphicFramePr>
          <p:cNvPr id="17" name="表格 20">
            <a:extLst>
              <a:ext uri="{FF2B5EF4-FFF2-40B4-BE49-F238E27FC236}">
                <a16:creationId xmlns:a16="http://schemas.microsoft.com/office/drawing/2014/main" id="{9261ED13-D049-427C-9928-F3A28E8B2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567198"/>
              </p:ext>
            </p:extLst>
          </p:nvPr>
        </p:nvGraphicFramePr>
        <p:xfrm>
          <a:off x="1630596" y="2950987"/>
          <a:ext cx="7297504" cy="324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88">
                  <a:extLst>
                    <a:ext uri="{9D8B030D-6E8A-4147-A177-3AD203B41FA5}">
                      <a16:colId xmlns:a16="http://schemas.microsoft.com/office/drawing/2014/main" val="2262590048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2457439558"/>
                    </a:ext>
                  </a:extLst>
                </a:gridCol>
                <a:gridCol w="912188">
                  <a:extLst>
                    <a:ext uri="{9D8B030D-6E8A-4147-A177-3AD203B41FA5}">
                      <a16:colId xmlns:a16="http://schemas.microsoft.com/office/drawing/2014/main" val="3953632513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1217112604"/>
                    </a:ext>
                  </a:extLst>
                </a:gridCol>
                <a:gridCol w="1824376">
                  <a:extLst>
                    <a:ext uri="{9D8B030D-6E8A-4147-A177-3AD203B41FA5}">
                      <a16:colId xmlns:a16="http://schemas.microsoft.com/office/drawing/2014/main" val="3906896300"/>
                    </a:ext>
                  </a:extLst>
                </a:gridCol>
              </a:tblGrid>
              <a:tr h="405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版本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流标签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63507"/>
                  </a:ext>
                </a:extLst>
              </a:tr>
              <a:tr h="40543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载荷长度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下一个首部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跑步限制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50793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源地址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128</a:t>
                      </a:r>
                      <a:r>
                        <a:rPr lang="zh-CN" altLang="en-US" dirty="0"/>
                        <a:t>位）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128900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目的地址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128</a:t>
                      </a:r>
                      <a:r>
                        <a:rPr lang="zh-CN" altLang="en-US" dirty="0"/>
                        <a:t>位）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2363"/>
                  </a:ext>
                </a:extLst>
              </a:tr>
              <a:tr h="81086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载荷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（扩展首部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数据）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317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165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其他改变 </a:t>
            </a:r>
            <a:r>
              <a:rPr lang="en-US" altLang="zh-CN" dirty="0"/>
              <a:t>vs IPv4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533400" y="800100"/>
            <a:ext cx="79629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校验和(checksum):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彻底移除，以减少每跳处理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选项(options):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允许，但是从基本首部移出，定义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多个选项首部，通过“下一个首部”字段指示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ICMPv6:</a:t>
            </a:r>
            <a:r>
              <a:rPr lang="en-US" altLang="zh-CN" sz="2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新版ICMP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附加报文类型，e.g.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“Packet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Big”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19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多播组管理功能</a:t>
            </a:r>
          </a:p>
        </p:txBody>
      </p:sp>
    </p:spTree>
    <p:extLst>
      <p:ext uri="{BB962C8B-B14F-4D97-AF65-F5344CB8AC3E}">
        <p14:creationId xmlns:p14="http://schemas.microsoft.com/office/powerpoint/2010/main" val="15315214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地址表示形式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927100" y="478930"/>
            <a:ext cx="5648982" cy="28140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1409700" algn="l"/>
                <a:tab pos="2336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409700" algn="l"/>
                <a:tab pos="2336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一般形式: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1080:0:FF:0:8:800:200C:417A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409700" algn="l"/>
                <a:tab pos="2336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压缩形式: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FF01:0:0:0:0:0:0:43</a:t>
            </a:r>
          </a:p>
          <a:p>
            <a:pPr>
              <a:lnSpc>
                <a:spcPts val="3400"/>
              </a:lnSpc>
              <a:tabLst>
                <a:tab pos="1409700" algn="l"/>
                <a:tab pos="2336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压缩→FF01::43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27100" y="3467100"/>
            <a:ext cx="2349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IPv4-嵌入形式: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43400" y="3517900"/>
            <a:ext cx="3365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0:0:0:0:0:FFFF:13.1.68.3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584700" y="3924300"/>
            <a:ext cx="304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73700" y="3962400"/>
            <a:ext cx="2260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::FFFF:13.1.68.3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27100" y="4826000"/>
            <a:ext cx="64135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地址前缀: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2002:43c:476b::/48</a:t>
            </a:r>
          </a:p>
          <a:p>
            <a:pPr>
              <a:lnSpc>
                <a:spcPts val="2800"/>
              </a:lnSpc>
              <a:tabLst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(注: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IPv6不再使用掩码!)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9144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URLs: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http://[3FFE::1:800:200C:417A]:8000</a:t>
            </a:r>
          </a:p>
        </p:txBody>
      </p:sp>
    </p:spTree>
    <p:extLst>
      <p:ext uri="{BB962C8B-B14F-4D97-AF65-F5344CB8AC3E}">
        <p14:creationId xmlns:p14="http://schemas.microsoft.com/office/powerpoint/2010/main" val="29983434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IPv6</a:t>
            </a:r>
            <a:r>
              <a:rPr lang="zh-CN" altLang="en-US" dirty="0"/>
              <a:t>基本地址类型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774691" y="32632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984492" y="32632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84492" y="2781300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984492" y="3796665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836854" y="34204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36854" y="39538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084254" y="342042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774691" y="52360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84492" y="52360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984492" y="576944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984492" y="4702683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836854" y="48598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836854" y="53932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836854" y="5926607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5084254" y="5393245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74691" y="173126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984492" y="1731264"/>
            <a:ext cx="342900" cy="342900"/>
          </a:xfrm>
          <a:custGeom>
            <a:avLst/>
            <a:gdLst>
              <a:gd name="connsiteX0" fmla="*/ 19050 w 342900"/>
              <a:gd name="connsiteY0" fmla="*/ 323850 h 342900"/>
              <a:gd name="connsiteX1" fmla="*/ 323850 w 342900"/>
              <a:gd name="connsiteY1" fmla="*/ 323850 h 342900"/>
              <a:gd name="connsiteX2" fmla="*/ 323850 w 342900"/>
              <a:gd name="connsiteY2" fmla="*/ 19050 h 342900"/>
              <a:gd name="connsiteX3" fmla="*/ 19050 w 342900"/>
              <a:gd name="connsiteY3" fmla="*/ 19050 h 342900"/>
              <a:gd name="connsiteX4" fmla="*/ 19050 w 342900"/>
              <a:gd name="connsiteY4" fmla="*/ 32385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" h="342900">
                <a:moveTo>
                  <a:pt x="19050" y="323850"/>
                </a:moveTo>
                <a:lnTo>
                  <a:pt x="323850" y="323850"/>
                </a:lnTo>
                <a:lnTo>
                  <a:pt x="323850" y="19050"/>
                </a:lnTo>
                <a:lnTo>
                  <a:pt x="19050" y="19050"/>
                </a:lnTo>
                <a:lnTo>
                  <a:pt x="19050" y="3238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084254" y="1888426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836854" y="1888426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4800" y="1841500"/>
            <a:ext cx="1244600" cy="1143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4800" y="2959100"/>
            <a:ext cx="1244600" cy="9398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4800" y="5346700"/>
            <a:ext cx="1244600" cy="1143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1371600" y="1676400"/>
            <a:ext cx="2311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单播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(unicast):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371600" y="3048000"/>
            <a:ext cx="27559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9271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多播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(multicast)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700"/>
              </a:lnSpc>
              <a:tabLst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一对多通信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927100" algn="l"/>
              </a:tabLst>
            </a:pP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任意播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(anycast)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700"/>
              </a:lnSpc>
              <a:tabLst>
                <a:tab pos="927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一对一组之一</a:t>
            </a:r>
          </a:p>
          <a:p>
            <a:pPr>
              <a:lnSpc>
                <a:spcPts val="2800"/>
              </a:lnSpc>
              <a:tabLst>
                <a:tab pos="927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（最近一个）通信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297952" y="2099452"/>
            <a:ext cx="4730462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406900" algn="l"/>
              </a:tabLst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一对一通信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4069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900"/>
              </a:lnSpc>
              <a:tabLst>
                <a:tab pos="44069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M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629400" y="3365500"/>
            <a:ext cx="2032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629400" y="1828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33" name="Freeform 3"/>
          <p:cNvSpPr/>
          <p:nvPr/>
        </p:nvSpPr>
        <p:spPr>
          <a:xfrm>
            <a:off x="6836854" y="2971800"/>
            <a:ext cx="180975" cy="57150"/>
          </a:xfrm>
          <a:custGeom>
            <a:avLst/>
            <a:gdLst>
              <a:gd name="connsiteX0" fmla="*/ 14287 w 180975"/>
              <a:gd name="connsiteY0" fmla="*/ 14287 h 57150"/>
              <a:gd name="connsiteX1" fmla="*/ 166687 w 18097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975" h="57150">
                <a:moveTo>
                  <a:pt x="14287" y="14287"/>
                </a:moveTo>
                <a:lnTo>
                  <a:pt x="166687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1433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r>
              <a:rPr lang="zh-CN" altLang="en-US" dirty="0"/>
              <a:t>向</a:t>
            </a:r>
            <a:r>
              <a:rPr lang="en-US" altLang="zh-CN" dirty="0"/>
              <a:t>IPv6</a:t>
            </a:r>
            <a:r>
              <a:rPr lang="zh-CN" altLang="en-US" dirty="0"/>
              <a:t>过渡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502911" y="4366895"/>
            <a:ext cx="2444750" cy="809625"/>
          </a:xfrm>
          <a:custGeom>
            <a:avLst/>
            <a:gdLst>
              <a:gd name="connsiteX0" fmla="*/ 2438400 w 2444750"/>
              <a:gd name="connsiteY0" fmla="*/ 6350 h 809625"/>
              <a:gd name="connsiteX1" fmla="*/ 6350 w 2444750"/>
              <a:gd name="connsiteY1" fmla="*/ 803275 h 809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44750" h="809625">
                <a:moveTo>
                  <a:pt x="2438400" y="6350"/>
                </a:moveTo>
                <a:lnTo>
                  <a:pt x="6350" y="80327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4978400"/>
            <a:ext cx="4876800" cy="495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5588000"/>
            <a:ext cx="876300" cy="101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2400" y="5956300"/>
            <a:ext cx="1714500" cy="1016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6604000" y="4165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93187" y="523796"/>
            <a:ext cx="7819448" cy="32008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不可能在某个时刻所有路由器同时被更新为IPv6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不会有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“标志性的日期”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IPv4和IPv6路由器共存的网络如何运行？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隧道(tunneling):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IPv6数据报作为IPv4数据报的载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20955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荷进行封装，穿越IPv4网络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38300" y="4038600"/>
            <a:ext cx="41275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首部字段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首部字段</a:t>
            </a:r>
          </a:p>
          <a:p>
            <a:pPr>
              <a:lnSpc>
                <a:spcPts val="20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SA,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SA,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</a:t>
            </a:r>
          </a:p>
          <a:p>
            <a:pPr>
              <a:lnSpc>
                <a:spcPts val="23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UDP/TCP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  <a:p>
            <a:pPr>
              <a:lnSpc>
                <a:spcPts val="2700"/>
              </a:lnSpc>
              <a:tabLst>
                <a:tab pos="736600" algn="l"/>
                <a:tab pos="2209800" algn="l"/>
                <a:tab pos="2933700" algn="l"/>
                <a:tab pos="2997200" algn="l"/>
              </a:tabLst>
            </a:pPr>
            <a:r>
              <a:rPr lang="en-US" altLang="zh-CN" dirty="0"/>
              <a:t>		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</a:t>
            </a:r>
          </a:p>
        </p:txBody>
      </p:sp>
      <p:sp>
        <p:nvSpPr>
          <p:cNvPr id="13" name="Freeform 3"/>
          <p:cNvSpPr/>
          <p:nvPr/>
        </p:nvSpPr>
        <p:spPr>
          <a:xfrm>
            <a:off x="2810636" y="4441444"/>
            <a:ext cx="393700" cy="750951"/>
          </a:xfrm>
          <a:custGeom>
            <a:avLst/>
            <a:gdLst>
              <a:gd name="connsiteX0" fmla="*/ 6350 w 393700"/>
              <a:gd name="connsiteY0" fmla="*/ 6350 h 750951"/>
              <a:gd name="connsiteX1" fmla="*/ 387350 w 393700"/>
              <a:gd name="connsiteY1" fmla="*/ 744601 h 750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3700" h="750951">
                <a:moveTo>
                  <a:pt x="6350" y="6350"/>
                </a:moveTo>
                <a:lnTo>
                  <a:pt x="387350" y="744601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10561" y="4198620"/>
            <a:ext cx="22225" cy="988949"/>
          </a:xfrm>
          <a:custGeom>
            <a:avLst/>
            <a:gdLst>
              <a:gd name="connsiteX0" fmla="*/ 6350 w 22225"/>
              <a:gd name="connsiteY0" fmla="*/ 6350 h 988949"/>
              <a:gd name="connsiteX1" fmla="*/ 6350 w 22225"/>
              <a:gd name="connsiteY1" fmla="*/ 982598 h 9889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88949">
                <a:moveTo>
                  <a:pt x="6350" y="6350"/>
                </a:moveTo>
                <a:lnTo>
                  <a:pt x="6350" y="982598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959986" y="4431919"/>
            <a:ext cx="22225" cy="714375"/>
          </a:xfrm>
          <a:custGeom>
            <a:avLst/>
            <a:gdLst>
              <a:gd name="connsiteX0" fmla="*/ 6350 w 22225"/>
              <a:gd name="connsiteY0" fmla="*/ 6350 h 714375"/>
              <a:gd name="connsiteX1" fmla="*/ 11176 w 22225"/>
              <a:gd name="connsiteY1" fmla="*/ 708025 h 714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714375">
                <a:moveTo>
                  <a:pt x="6350" y="6350"/>
                </a:moveTo>
                <a:lnTo>
                  <a:pt x="11176" y="7080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947286" y="4436745"/>
            <a:ext cx="288925" cy="711200"/>
          </a:xfrm>
          <a:custGeom>
            <a:avLst/>
            <a:gdLst>
              <a:gd name="connsiteX0" fmla="*/ 6350 w 288925"/>
              <a:gd name="connsiteY0" fmla="*/ 6350 h 711200"/>
              <a:gd name="connsiteX1" fmla="*/ 282575 w 288925"/>
              <a:gd name="connsiteY1" fmla="*/ 704850 h 7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8925" h="711200">
                <a:moveTo>
                  <a:pt x="6350" y="6350"/>
                </a:moveTo>
                <a:lnTo>
                  <a:pt x="282575" y="7048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617086" y="4203319"/>
            <a:ext cx="22225" cy="884300"/>
          </a:xfrm>
          <a:custGeom>
            <a:avLst/>
            <a:gdLst>
              <a:gd name="connsiteX0" fmla="*/ 6350 w 22225"/>
              <a:gd name="connsiteY0" fmla="*/ 6350 h 884300"/>
              <a:gd name="connsiteX1" fmla="*/ 6350 w 22225"/>
              <a:gd name="connsiteY1" fmla="*/ 877951 h 8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884300">
                <a:moveTo>
                  <a:pt x="6350" y="6350"/>
                </a:moveTo>
                <a:lnTo>
                  <a:pt x="6350" y="877951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122036" y="4712970"/>
            <a:ext cx="22225" cy="412750"/>
          </a:xfrm>
          <a:custGeom>
            <a:avLst/>
            <a:gdLst>
              <a:gd name="connsiteX0" fmla="*/ 6350 w 22225"/>
              <a:gd name="connsiteY0" fmla="*/ 6350 h 412750"/>
              <a:gd name="connsiteX1" fmla="*/ 6350 w 22225"/>
              <a:gd name="connsiteY1" fmla="*/ 406400 h 412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12750">
                <a:moveTo>
                  <a:pt x="6350" y="6350"/>
                </a:moveTo>
                <a:lnTo>
                  <a:pt x="6350" y="40640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7100" y="5588000"/>
            <a:ext cx="952500" cy="101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44700" y="5956300"/>
            <a:ext cx="1625600" cy="101600"/>
          </a:xfrm>
          <a:prstGeom prst="rect">
            <a:avLst/>
          </a:prstGeom>
          <a:noFill/>
        </p:spPr>
      </p:pic>
      <p:sp>
        <p:nvSpPr>
          <p:cNvPr id="21" name="Freeform 3"/>
          <p:cNvSpPr/>
          <p:nvPr/>
        </p:nvSpPr>
        <p:spPr>
          <a:xfrm>
            <a:off x="2805938" y="4446270"/>
            <a:ext cx="22225" cy="750823"/>
          </a:xfrm>
          <a:custGeom>
            <a:avLst/>
            <a:gdLst>
              <a:gd name="connsiteX0" fmla="*/ 6350 w 22225"/>
              <a:gd name="connsiteY0" fmla="*/ 6350 h 750823"/>
              <a:gd name="connsiteX1" fmla="*/ 6350 w 22225"/>
              <a:gd name="connsiteY1" fmla="*/ 744473 h 750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750823">
                <a:moveTo>
                  <a:pt x="6350" y="6350"/>
                </a:moveTo>
                <a:lnTo>
                  <a:pt x="6350" y="744473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0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5DD730-5B65-4120-A84B-FADE8398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318" y="1216058"/>
            <a:ext cx="4723596" cy="5603999"/>
          </a:xfrm>
          <a:prstGeom prst="rect">
            <a:avLst/>
          </a:prstGeom>
        </p:spPr>
      </p:pic>
      <p:sp>
        <p:nvSpPr>
          <p:cNvPr id="4300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CADDEF1-C107-489C-A220-7B61746CD48B}" type="slidenum">
              <a:rPr lang="en-US" altLang="zh-CN" smtClean="0">
                <a:ea typeface="宋体" charset="-122"/>
              </a:rPr>
              <a:pPr/>
              <a:t>11</a:t>
            </a:fld>
            <a:endParaRPr lang="en-US" altLang="zh-CN">
              <a:ea typeface="宋体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2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虚电路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2678284"/>
            <a:ext cx="4496570" cy="331766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分组交换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sz="2400" dirty="0"/>
              <a:t>每个分组的传输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利用链路的全部带宽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sz="2400" dirty="0"/>
              <a:t>源到目的路径经过的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网络层设备共同完成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虚电路功能 </a:t>
            </a:r>
          </a:p>
          <a:p>
            <a:pPr lvl="1">
              <a:buFont typeface="ZapfDingbats"/>
              <a:buNone/>
            </a:pPr>
            <a:endParaRPr lang="en-US" altLang="zh-CN" sz="1800" dirty="0">
              <a:ea typeface="宋体" charset="-122"/>
            </a:endParaRP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" y="1444658"/>
            <a:ext cx="7743825" cy="1828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一条从源主机到目的主机，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类似于电路的路径</a:t>
            </a:r>
            <a:r>
              <a:rPr lang="en-US" altLang="zh-CN" sz="2400" dirty="0"/>
              <a:t>(</a:t>
            </a:r>
            <a:r>
              <a:rPr lang="zh-CN" altLang="en-US" sz="2400" dirty="0"/>
              <a:t>逻辑连接</a:t>
            </a:r>
            <a:r>
              <a:rPr lang="en-US" altLang="zh-CN" sz="2400" dirty="0"/>
              <a:t>)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3917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隧道（</a:t>
            </a:r>
            <a:r>
              <a:rPr lang="en-US" altLang="zh-CN" dirty="0"/>
              <a:t>tunneling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2809"/>
            <a:ext cx="9155862" cy="5136479"/>
          </a:xfrm>
          <a:prstGeom prst="rect">
            <a:avLst/>
          </a:prstGeom>
        </p:spPr>
      </p:pic>
      <p:sp>
        <p:nvSpPr>
          <p:cNvPr id="31" name="TextBox 1"/>
          <p:cNvSpPr txBox="1"/>
          <p:nvPr/>
        </p:nvSpPr>
        <p:spPr>
          <a:xfrm>
            <a:off x="2616200" y="3352182"/>
            <a:ext cx="6731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50800" algn="l"/>
                <a:tab pos="1397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A-to-B: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594100" y="3328641"/>
            <a:ext cx="10541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src:B</a:t>
            </a:r>
          </a:p>
          <a:p>
            <a:pPr>
              <a:lnSpc>
                <a:spcPts val="21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B-to-C: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inside</a:t>
            </a:r>
          </a:p>
          <a:p>
            <a:pPr>
              <a:lnSpc>
                <a:spcPts val="1600"/>
              </a:lnSpc>
              <a:tabLst>
                <a:tab pos="25400" algn="l"/>
                <a:tab pos="114300" algn="l"/>
                <a:tab pos="1905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832600" y="3385637"/>
            <a:ext cx="7112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63500" algn="l"/>
                <a:tab pos="177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635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E-to-F:</a:t>
            </a:r>
          </a:p>
          <a:p>
            <a:pPr>
              <a:lnSpc>
                <a:spcPts val="1600"/>
              </a:lnSpc>
              <a:tabLst>
                <a:tab pos="635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637251" y="3373245"/>
            <a:ext cx="10541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src:B</a:t>
            </a:r>
          </a:p>
          <a:p>
            <a:pPr>
              <a:lnSpc>
                <a:spcPts val="21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Flow:</a:t>
            </a:r>
            <a:r>
              <a:rPr lang="en-US" altLang="zh-CN" sz="14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B-to-C: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inside</a:t>
            </a:r>
          </a:p>
          <a:p>
            <a:pPr>
              <a:lnSpc>
                <a:spcPts val="1600"/>
              </a:lnSpc>
              <a:tabLst>
                <a:tab pos="50800" algn="l"/>
                <a:tab pos="139700" algn="l"/>
                <a:tab pos="1778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49300" y="2624253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物理视角: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4003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3454400" y="23321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2860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3274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451600" y="2319453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362700" y="29290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40600" y="29290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442200" y="2332153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4704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448300" y="2319453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49300" y="1570153"/>
            <a:ext cx="1143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逻辑视角: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394200" y="1163753"/>
            <a:ext cx="1435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8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利用</a:t>
            </a:r>
            <a:r>
              <a:rPr lang="en-US" altLang="zh-CN" sz="15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  <a:r>
              <a:rPr lang="en-US" altLang="zh-CN" sz="168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隧道</a:t>
            </a:r>
          </a:p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68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连接</a:t>
            </a:r>
            <a:r>
              <a:rPr lang="en-US" altLang="zh-CN" sz="1596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  <a:r>
              <a:rPr lang="en-US" altLang="zh-CN" sz="168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362700" y="1278053"/>
            <a:ext cx="406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340600" y="1290753"/>
            <a:ext cx="406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2286000" y="1265353"/>
            <a:ext cx="40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327400" y="1265353"/>
            <a:ext cx="40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IPv6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3180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308600" y="2941753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8741392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063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339720" y="2111501"/>
          <a:ext cx="2184400" cy="1647254"/>
        </p:xfrm>
        <a:graphic>
          <a:graphicData uri="http://schemas.openxmlformats.org/drawingml/2006/table">
            <a:tbl>
              <a:tblPr/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转发表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目的地址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输出链路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地址范围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3098800" y="1447800"/>
            <a:ext cx="711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1320800"/>
            <a:ext cx="2286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路由算法(协议)确定去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往目的网络的最佳路径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73300" y="2108200"/>
            <a:ext cx="51308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转发表确定在本路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由器如何转发分组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7700" algn="l"/>
                <a:tab pos="2260600" algn="l"/>
                <a:tab pos="331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99B6C1-6EBE-4714-8458-B9D37142CA11}"/>
              </a:ext>
            </a:extLst>
          </p:cNvPr>
          <p:cNvSpPr txBox="1"/>
          <p:nvPr/>
        </p:nvSpPr>
        <p:spPr>
          <a:xfrm>
            <a:off x="0" y="631517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E79DB8-B577-4F7F-9AF4-F9AE8E5B374C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2108046" y="312592"/>
            <a:ext cx="2564805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路由与转发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17ADE7C-8FFA-483D-B399-DD64899B99A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D8087E2-C8A1-4F85-BA20-FC3C8BFAEEF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46100" y="3873500"/>
            <a:ext cx="77089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路由器集合=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链路集合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(v,x),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(v,w),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(x,w),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(x,y),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(w,y),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(w,z),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(y,z)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附注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图的抽象在网络领域应用很广泛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685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E.g.:P2P，其中，N是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peers集合，而E是TCP连接集合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79800" y="2590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08600" y="20955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54500" y="20955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8400" y="26162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10000" y="229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26670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70300" y="2984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76800" y="28194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46700" y="26924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19800" y="3098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0" y="2247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813300" y="2006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841EC-362C-4585-93EC-A3C31005C822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2ACEB0-FE76-4A99-9E5E-79E85521E9ED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46100" y="351335"/>
            <a:ext cx="5310783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网络抽象：图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F43DB7CE-76A4-4E0D-A889-C9C1E2A071B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714086E-7E4D-4F82-9BC6-A0555F19C76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40300" y="1231900"/>
            <a:ext cx="3644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x’)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x’)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c(w,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40300" y="2362200"/>
            <a:ext cx="3835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每段链路的费用可以总是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或者是，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76300" y="3860800"/>
            <a:ext cx="75565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带宽的倒数、拥塞程度等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路径费用：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,…,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p-1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,x</a:t>
            </a:r>
            <a:r>
              <a:rPr kumimoji="0" lang="en-US" altLang="zh-CN" sz="1331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关键问题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源到目的（如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）的最小费用路径是什么？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4064000" algn="l"/>
              </a:tabLst>
              <a:defRPr/>
            </a:pPr>
            <a:r>
              <a:rPr kumimoji="0" lang="en-US" altLang="zh-CN" sz="253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  <a:r>
              <a:rPr kumimoji="0" lang="en-US" altLang="zh-CN" sz="24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寻找最小费用路径的算法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0800" y="2552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89400" y="25908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51000" y="2260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95500" y="2108200"/>
            <a:ext cx="2286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11300" y="2946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136900" y="2108200"/>
            <a:ext cx="2794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810000" y="2235200"/>
            <a:ext cx="165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641600" y="2019300"/>
            <a:ext cx="292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95500" y="1549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7AE0C1-8896-47FB-B0A4-EEBB9DA489F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9990" y="286919"/>
            <a:ext cx="4611840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图抽象：费用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(Costs)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C4C4E6-F41D-44E5-9B18-782AE7D315F7}"/>
              </a:ext>
            </a:extLst>
          </p:cNvPr>
          <p:cNvSpPr txBox="1"/>
          <p:nvPr/>
        </p:nvSpPr>
        <p:spPr>
          <a:xfrm>
            <a:off x="0" y="640001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D13D48D8-0273-44A1-9A3B-93F3DB8AF6D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C594994-2113-4311-8AB0-DB179F5B92C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445000" y="1511300"/>
            <a:ext cx="40513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全局信息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分散信息？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全局信息：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所有路由器掌握完整的网络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拓扑和链路费用信息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(LS)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分散(decentralized)信息：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路由器只掌握物理相连的邻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居以及链路费用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邻居间信息交换、运算的迭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代过程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(DV)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8800" y="1498600"/>
            <a:ext cx="34798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静态路由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动态路由？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静态路由：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手工配置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路由更新慢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优先级高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动态路由：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路由更新快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定期更新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及时响应链路费用或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网络拓扑变化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7A43D3-299B-4C70-A450-6CF6305A28ED}"/>
              </a:ext>
            </a:extLst>
          </p:cNvPr>
          <p:cNvSpPr txBox="1"/>
          <p:nvPr/>
        </p:nvSpPr>
        <p:spPr>
          <a:xfrm>
            <a:off x="0" y="631517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78ABA0-E2A7-4FBE-BE55-EE473B214DAF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71595" y="401067"/>
            <a:ext cx="3077766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路由算法分类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BD567B7-0C44-48B1-9AFA-D6FC1EFD627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8A3277E-F9E2-4F18-8289-F9E45A05729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链路状态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953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5000" y="4152900"/>
            <a:ext cx="77089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路由器集合=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链路集合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={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(v,x),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(v,w),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(x,w),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(x,y),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(w,y),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(w,z),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(y,z)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79800" y="2590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08600" y="20955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54500" y="20955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8400" y="26162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10000" y="229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54500" y="26670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670300" y="2984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76800" y="28194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46700" y="26924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19800" y="3098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0" y="2247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813300" y="2006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364A3E-FB44-481F-BDCA-17A9848B27A9}"/>
              </a:ext>
            </a:extLst>
          </p:cNvPr>
          <p:cNvSpPr txBox="1"/>
          <p:nvPr/>
        </p:nvSpPr>
        <p:spPr>
          <a:xfrm>
            <a:off x="0" y="633402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85C8BE-6A98-46B7-B87A-4D01D4AF5F5B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700216" y="355106"/>
            <a:ext cx="5093167" cy="163634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网络抽象：图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73525824-EFB0-411C-AE8B-3458D0AB70B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9909F90-BE00-47DE-95A2-E19AE4100DE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1447800"/>
            <a:ext cx="3594100" cy="459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所有结点(路由器)掌握网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络拓扑和链路费用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通过“链路状态广播”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所有结点拥有相同信息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计算从一个结点(“源”)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到达所有其他结点的最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短路径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获得该结点的转发表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迭代: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k次迭代后，得到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到达k个目的结点的最短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737100" y="1422400"/>
            <a:ext cx="3822700" cy="422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符号: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c(x,y):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结点x到结点y链路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费用；如果x和y不直接相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连，则=∞</a:t>
            </a: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从源到目的v的当前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路径费用值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p(v):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沿从源到v的当前路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径，v的前序结点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已经找到最小费用路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径的结点集合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0972" y="215900"/>
            <a:ext cx="4103688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链路状态路由算法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05BC26A-A164-449F-86CB-6DDEC01D5E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9F17C78-2AFE-4889-902A-C1616CE63F6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3517900"/>
            <a:ext cx="787400" cy="26797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1485900" y="254000"/>
            <a:ext cx="2975173" cy="37266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初始化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{u}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if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毗邻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then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c(u,v)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else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Loop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85900" y="3924300"/>
            <a:ext cx="279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81200" y="3886200"/>
            <a:ext cx="43561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找出不在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中的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，满足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加入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的所有不在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中的邻居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63500" algn="l"/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c(w,v)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85900" y="5080000"/>
            <a:ext cx="6121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/*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的新费用或者是原先到达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的费用，或者是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85900" y="5422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60600" y="5384800"/>
            <a:ext cx="5372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已知的到达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的最短路径费用加上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*/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485900" y="5676900"/>
            <a:ext cx="2806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until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所有结点在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N’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5DE32C-D7A2-4D5E-A6FA-CDA0DA91EF6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AFC203A-5449-4F2B-93EA-B83F0D782C9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CADDEF1-C107-489C-A220-7B61746CD48B}" type="slidenum">
              <a:rPr lang="en-US" altLang="zh-CN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2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虚电路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731" y="152402"/>
            <a:ext cx="4618683" cy="4241594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通信过程： </a:t>
            </a:r>
          </a:p>
          <a:p>
            <a:pPr marL="0" indent="0">
              <a:buNone/>
            </a:pPr>
            <a:r>
              <a:rPr lang="zh-CN" altLang="en-US" sz="2400" dirty="0"/>
              <a:t> 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呼叫建立</a:t>
            </a:r>
            <a:r>
              <a:rPr lang="en-US" altLang="zh-CN" sz="2000" dirty="0"/>
              <a:t>(call setup)→</a:t>
            </a:r>
            <a:r>
              <a:rPr lang="zh-CN" altLang="en-US" sz="2000" dirty="0"/>
              <a:t>数据传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</a:t>
            </a:r>
            <a:r>
              <a:rPr lang="zh-CN" altLang="en-US" sz="2000" dirty="0"/>
              <a:t>输→拆除呼叫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每个分组携带虚电路标识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(VC ID)</a:t>
            </a:r>
            <a:r>
              <a:rPr lang="zh-CN" altLang="en-US" sz="2400" dirty="0"/>
              <a:t>，而不是目的主机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地址虚电路经过的每个网络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设备（如路由器），维护每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条经过它的虚电路连接状态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虚电路经过的每个网络设备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（如路由器），维护每条经过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</a:t>
            </a:r>
            <a:r>
              <a:rPr lang="zh-CN" altLang="en-US" sz="2400" dirty="0"/>
              <a:t>它的虚电路连接状态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预分配资源</a:t>
            </a:r>
            <a:r>
              <a:rPr lang="en-US" altLang="zh-CN" sz="2000" dirty="0"/>
              <a:t>=</a:t>
            </a:r>
            <a:r>
              <a:rPr lang="zh-CN" altLang="en-US" sz="2000" dirty="0"/>
              <a:t>可预期服务性能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0" dirty="0"/>
              <a:t> </a:t>
            </a:r>
            <a:r>
              <a:rPr lang="zh-CN" altLang="en-US" sz="2000" dirty="0"/>
              <a:t>如</a:t>
            </a:r>
            <a:r>
              <a:rPr lang="en-US" altLang="zh-CN" sz="2000" dirty="0"/>
              <a:t>ATM</a:t>
            </a:r>
            <a:r>
              <a:rPr lang="zh-CN" altLang="en-US" sz="2000" dirty="0"/>
              <a:t>的电路仿真（</a:t>
            </a:r>
            <a:r>
              <a:rPr lang="en-US" altLang="zh-CN" sz="2000" dirty="0"/>
              <a:t>CBR</a:t>
            </a:r>
            <a:r>
              <a:rPr lang="zh-CN" altLang="en-US" sz="2000" dirty="0"/>
              <a:t>） 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pPr lvl="1">
              <a:buFont typeface="ZapfDingbats"/>
              <a:buNone/>
            </a:pPr>
            <a:endParaRPr lang="en-US" altLang="zh-CN" sz="1800" dirty="0">
              <a:ea typeface="宋体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61BACA-CC88-4DB9-B318-24BDEA6C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14" y="1172982"/>
            <a:ext cx="3967084" cy="49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798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33400" y="1511300"/>
            <a:ext cx="546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Step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09600" y="2425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6900" y="2755900"/>
            <a:ext cx="127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44800" y="1536700"/>
            <a:ext cx="419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p(w)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3,u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09700" y="1524000"/>
            <a:ext cx="3683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152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87900" y="1549400"/>
            <a:ext cx="355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p(z)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35200" y="1536700"/>
            <a:ext cx="3810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p(v)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7,u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6,w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17900" y="1549400"/>
            <a:ext cx="10287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p(x)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p(y)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11,w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076700" y="2425700"/>
            <a:ext cx="1041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11,w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14,x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35200" y="2425700"/>
            <a:ext cx="36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6,w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82700" y="2425700"/>
            <a:ext cx="444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51300" y="2730500"/>
            <a:ext cx="1079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10,v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14,x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12,y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65200" y="2730500"/>
            <a:ext cx="8128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uwxvyz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210300" y="4406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51500" y="4343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388100" y="363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248400" y="56769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248400" y="27051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965700" y="4457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435600" y="3467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426200" y="5016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22900" y="52705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061200" y="5257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747000" y="4445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946900" y="3987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737600" y="4419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242300" y="4622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099300" y="3429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204200" y="2933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B9BD46C-07BF-4A8D-BB8D-8D5D472C6C76}"/>
              </a:ext>
            </a:extLst>
          </p:cNvPr>
          <p:cNvSpPr txBox="1"/>
          <p:nvPr/>
        </p:nvSpPr>
        <p:spPr>
          <a:xfrm>
            <a:off x="0" y="632460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BF0B8B-3649-4B95-A7A2-AFD7B9A80E5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5" name="TextBox 1"/>
          <p:cNvSpPr txBox="1"/>
          <p:nvPr/>
        </p:nvSpPr>
        <p:spPr>
          <a:xfrm>
            <a:off x="533401" y="103146"/>
            <a:ext cx="5715000" cy="139268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      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904F10B4-3531-4250-87E1-EA0DE859833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7173913C-BA75-4B45-9E2B-B7ADC271FA4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92100" y="1638300"/>
            <a:ext cx="546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Step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11200" y="2552700"/>
            <a:ext cx="139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11200" y="3441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79600" y="1651000"/>
            <a:ext cx="2921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N'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139700" algn="l"/>
              </a:tabLst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97000" y="2565400"/>
            <a:ext cx="774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342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uxyvw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70000" y="3454400"/>
            <a:ext cx="901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uxyvwz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0400" y="25273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08500" y="2540000"/>
            <a:ext cx="342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40000" y="1625600"/>
            <a:ext cx="3581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D(v),p(v)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D(w),p(w)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D(x),p(x)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1,u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2,u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00800" y="1638300"/>
            <a:ext cx="22733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D(y),p(y)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D(z),p(z)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31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2,x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∞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31200" y="2501900"/>
            <a:ext cx="342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4,y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213100" y="5181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041900" y="46990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975100" y="4699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969000" y="52197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43300" y="490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987800" y="5270500"/>
            <a:ext cx="2286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403600" y="5588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597400" y="5410200"/>
            <a:ext cx="215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080000" y="5295900"/>
            <a:ext cx="2159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740400" y="5689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702300" y="4838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533900" y="4610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975100" y="4178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681D77-7368-4AE4-A366-8C6C06B562C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87179" y="292691"/>
            <a:ext cx="6078588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CCB328-5C62-47F3-9857-98A6B318EE5A}"/>
              </a:ext>
            </a:extLst>
          </p:cNvPr>
          <p:cNvSpPr txBox="1"/>
          <p:nvPr/>
        </p:nvSpPr>
        <p:spPr>
          <a:xfrm>
            <a:off x="0" y="6390588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242387B7-EF30-480C-9328-D9909E4F9CC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A37C003A-66BA-495C-BCAE-4BD629DE229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2717800"/>
            <a:ext cx="21209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0" algn="l"/>
              </a:tabLst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的最终转发表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013200" y="2324100"/>
            <a:ext cx="571500" cy="408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(u,v)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700" algn="l"/>
                <a:tab pos="4318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(u,x)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0" y="2324100"/>
            <a:ext cx="5080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  <a:tab pos="190500" algn="l"/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334000" y="27051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28E526-1F5F-40C3-A02D-C354E30AE01F}"/>
              </a:ext>
            </a:extLst>
          </p:cNvPr>
          <p:cNvSpPr txBox="1"/>
          <p:nvPr/>
        </p:nvSpPr>
        <p:spPr>
          <a:xfrm>
            <a:off x="0" y="6315174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8CF5E8-8755-4BD1-A08F-5851A422C635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09600" y="292790"/>
            <a:ext cx="4424705" cy="164916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的最终最短路径树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9F8DBBA-1FB5-4115-AF34-20109C4867E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CAA7FDA-F735-4B3E-8BEF-ED1F41A5754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051300" y="46863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590800" y="5702300"/>
            <a:ext cx="17780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1500" y="4622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93800" y="4241800"/>
            <a:ext cx="1778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7400" y="4381500"/>
            <a:ext cx="127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8300" y="5219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51000" y="4406900"/>
            <a:ext cx="368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254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79500" y="47752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422400" y="4762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16000" y="5613400"/>
            <a:ext cx="50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初始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49700" y="4445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797300" y="50673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68600" y="4432300"/>
            <a:ext cx="33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213100" y="4292600"/>
            <a:ext cx="482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864100" y="5727700"/>
            <a:ext cx="177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计算新的路由„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07100" y="4470400"/>
            <a:ext cx="4826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3175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041900" y="4483100"/>
            <a:ext cx="304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588000" y="4305300"/>
            <a:ext cx="2413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880100" y="4826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470900" y="46863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010400" y="5715000"/>
            <a:ext cx="1778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基于这些费用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计算新的路由„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369300" y="4445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29600" y="5080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188200" y="4432300"/>
            <a:ext cx="33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2+e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645400" y="4305300"/>
            <a:ext cx="482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1+e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F1347A3-F022-4498-8069-CCCE6B5A37D8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048270" y="166225"/>
            <a:ext cx="6601166" cy="36443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Dijkstra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算法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讨论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算法复杂性: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n个结点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每次迭代: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需要检测所有不在集合N’中的结点w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n(n+1)/2次比较: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O(n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更高效的实现: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O(nlogn)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存在震荡(oscillations)可能: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5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假设链路费用是该链路承载的通信量: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4AEEF5-34F6-4856-B53F-333089132BE9}"/>
              </a:ext>
            </a:extLst>
          </p:cNvPr>
          <p:cNvSpPr txBox="1"/>
          <p:nvPr/>
        </p:nvSpPr>
        <p:spPr>
          <a:xfrm>
            <a:off x="0" y="63246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DBB85726-EB55-4750-8F87-25259FA2D89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DC9B0BA8-BF41-467A-B0B6-1CD99F27B72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距离向量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5532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367660" y="4430776"/>
            <a:ext cx="22225" cy="1408049"/>
          </a:xfrm>
          <a:custGeom>
            <a:avLst/>
            <a:gdLst>
              <a:gd name="connsiteX0" fmla="*/ 6350 w 22225"/>
              <a:gd name="connsiteY0" fmla="*/ 6350 h 1408049"/>
              <a:gd name="connsiteX1" fmla="*/ 6350 w 22225"/>
              <a:gd name="connsiteY1" fmla="*/ 1401698 h 1408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408049">
                <a:moveTo>
                  <a:pt x="6350" y="6350"/>
                </a:moveTo>
                <a:lnTo>
                  <a:pt x="6350" y="1401698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338576" y="4352925"/>
            <a:ext cx="22225" cy="904875"/>
          </a:xfrm>
          <a:custGeom>
            <a:avLst/>
            <a:gdLst>
              <a:gd name="connsiteX0" fmla="*/ 6350 w 22225"/>
              <a:gd name="connsiteY0" fmla="*/ 6350 h 904875"/>
              <a:gd name="connsiteX1" fmla="*/ 6350 w 22225"/>
              <a:gd name="connsiteY1" fmla="*/ 898525 h 904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04875">
                <a:moveTo>
                  <a:pt x="6350" y="6350"/>
                </a:moveTo>
                <a:lnTo>
                  <a:pt x="6350" y="8985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643501" y="4358766"/>
            <a:ext cx="22225" cy="447675"/>
          </a:xfrm>
          <a:custGeom>
            <a:avLst/>
            <a:gdLst>
              <a:gd name="connsiteX0" fmla="*/ 6350 w 22225"/>
              <a:gd name="connsiteY0" fmla="*/ 6350 h 447675"/>
              <a:gd name="connsiteX1" fmla="*/ 6350 w 22225"/>
              <a:gd name="connsiteY1" fmla="*/ 441325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47675">
                <a:moveTo>
                  <a:pt x="6350" y="6350"/>
                </a:moveTo>
                <a:lnTo>
                  <a:pt x="6350" y="441325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06400" y="393700"/>
            <a:ext cx="7883055" cy="5948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(Distance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Vector)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Bellman-Ford方程(动态规划)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令：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(y):=从x到y最短路径的费用（距离）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则：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{c(x,v)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87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到达目的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的费用（距离）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的费用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900" algn="l"/>
                <a:tab pos="508000" algn="l"/>
                <a:tab pos="546100" algn="l"/>
                <a:tab pos="1790700" algn="l"/>
                <a:tab pos="2692400" algn="l"/>
                <a:tab pos="3810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的所有邻居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中取最小值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8438945-EDC8-438E-BAAE-F52F698DA26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F90348F-27EE-4969-9AB0-C4A6BACC499B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71500" y="3860800"/>
            <a:ext cx="77597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c(u,w)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重点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：结点获得最短路径的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下一跳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该信息用于转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46600" algn="l"/>
                <a:tab pos="5549900" algn="l"/>
                <a:tab pos="5638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发表中！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949700" y="1917700"/>
            <a:ext cx="47752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显然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根据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B-F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方程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c(u,v)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6400" algn="l"/>
                <a:tab pos="226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c(u,x)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8800" y="26543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14700" y="26797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89000" y="2362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9300" y="3048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87600" y="2197100"/>
            <a:ext cx="2540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3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48000" y="2336800"/>
            <a:ext cx="165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79600" y="2120900"/>
            <a:ext cx="292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165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20800" y="1701800"/>
            <a:ext cx="2413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C2BD5C-3CB0-45F6-8BBE-33DB33A0C6B4}"/>
              </a:ext>
            </a:extLst>
          </p:cNvPr>
          <p:cNvSpPr txBox="1"/>
          <p:nvPr/>
        </p:nvSpPr>
        <p:spPr>
          <a:xfrm>
            <a:off x="0" y="63246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2BE30B-763C-4A24-B129-E75B66D09977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58800" y="323563"/>
            <a:ext cx="6470461" cy="5847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Bellman-Ford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举例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F88A1AF2-7748-49B7-A22E-0CD41D2AE099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77BAD72-4FEE-4AF1-9033-D74941D0C23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93700"/>
            <a:ext cx="7893186" cy="59431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从结点x到结点y的最小费用估计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x维护距离向量(DV):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[D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є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结点x: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已知到达每个邻居的费用: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c(x,v)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维护其所有邻居的距离向量: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[D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є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核心思想: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每个结点不定时地将其自身的DV估计发送给其邻居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当x接收到邻居的新的DV估计时，即依据B-F更新其自身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的距离向量估计：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{c(x,v)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each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52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mbria Math" pitchFamily="18" charset="0"/>
                <a:ea typeface="宋体" panose="02010600030101010101" pitchFamily="2" charset="-122"/>
                <a:cs typeface="Cambria Math" pitchFamily="18" charset="0"/>
              </a:rPr>
              <a:t>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43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(y)将最终收敛于实际的最小费用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(y)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A1FAA-7990-4C70-BF2C-980E3FDEE56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C5F4C1-1A1A-449A-A520-68D3CD7C384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54600" y="2133600"/>
            <a:ext cx="1651000" cy="35560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647700" y="1409700"/>
            <a:ext cx="3695700" cy="382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异步迭代: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引发每次局部迭代的因素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局部链路费用改变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来自邻居的DV更新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分布式: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每个结点只当DV变化时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才通告给邻居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邻居在必要时（其DV更新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后发生改变）再通告它们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的邻居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14900" y="1562100"/>
            <a:ext cx="33401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每个结点: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等待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本地局部链路费用变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化或者收到邻居的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重新计算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估计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中到达任一目的距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离发生改变，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所有邻居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7700" y="215900"/>
            <a:ext cx="5945188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D0492C-21CC-461F-AA34-A8AB0A2E60B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F47A487-BAA5-4164-AC9F-37D54E4B3641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660400" y="2184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2755900" y="21463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622300" y="39243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622300" y="5740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1000" y="2959100"/>
            <a:ext cx="736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4200" y="3098800"/>
            <a:ext cx="14859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3300" y="6019800"/>
            <a:ext cx="100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4241800"/>
            <a:ext cx="16764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60700" y="1333500"/>
            <a:ext cx="1066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2900" y="1270000"/>
            <a:ext cx="17272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59600" y="36322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05800" y="36195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051800" y="3314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3302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45400" y="3162300"/>
            <a:ext cx="1397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21200" y="1320800"/>
            <a:ext cx="44831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Dx(y)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min{c(x,y)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Dy(y),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Dz(y)}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min{2+0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7+1}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c(x,y)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c(x,z)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12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(z)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min{2+1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7+0}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629400" y="62738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AB2C41F-57EA-403F-AAE4-57D2E53CD12F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40C2193-75AD-4723-A65B-028EB41C7729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93700" y="392227"/>
            <a:ext cx="7391400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距离向量路由算法：举例</a:t>
            </a: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CE856B74-481C-457B-9452-96C652F04FA4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3C670E5C-9887-4081-8554-23DAA60E8FA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6C83B81-BF30-4592-972A-AF181BBE8592}" type="slidenum">
              <a:rPr lang="en-US" altLang="zh-CN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VC </a:t>
            </a:r>
            <a:r>
              <a:rPr lang="zh-CN" altLang="en-US" dirty="0">
                <a:ea typeface="宋体" charset="-122"/>
              </a:rPr>
              <a:t>的具体实现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</a:rPr>
              <a:t>每条虚电路包括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从源主机到目的主机的</a:t>
            </a:r>
            <a:r>
              <a:rPr lang="zh-CN" altLang="en-US" sz="2000" dirty="0">
                <a:solidFill>
                  <a:srgbClr val="FF0000"/>
                </a:solidFill>
              </a:rPr>
              <a:t>一条路径 </a:t>
            </a:r>
          </a:p>
          <a:p>
            <a:pPr marL="0" indent="0">
              <a:buNone/>
            </a:pP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虚电路号</a:t>
            </a:r>
            <a:r>
              <a:rPr lang="zh-CN" altLang="en-US" sz="2000" dirty="0"/>
              <a:t>（</a:t>
            </a:r>
            <a:r>
              <a:rPr lang="en-US" altLang="zh-CN" sz="2000" dirty="0"/>
              <a:t>VCID</a:t>
            </a:r>
            <a:r>
              <a:rPr lang="zh-CN" altLang="en-US" sz="2000" dirty="0"/>
              <a:t>）， 沿路每段链路一个编号 </a:t>
            </a:r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0" dirty="0"/>
              <a:t>  </a:t>
            </a:r>
            <a:r>
              <a:rPr lang="zh-CN" altLang="en-US" sz="2000" dirty="0"/>
              <a:t>沿路每个网络层设备（如路由器），</a:t>
            </a:r>
            <a:r>
              <a:rPr lang="zh-CN" altLang="en-US" sz="2000" dirty="0">
                <a:solidFill>
                  <a:srgbClr val="FF0000"/>
                </a:solidFill>
              </a:rPr>
              <a:t>利用转发表记录经过的每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</a:rPr>
              <a:t>条虚电路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沿某条虚电路传输的分组，携带对应虚电路的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VCID</a:t>
            </a:r>
            <a:r>
              <a:rPr lang="zh-CN" altLang="en-US" sz="2400" dirty="0"/>
              <a:t>，而不是目的地址 同一条</a:t>
            </a:r>
            <a:r>
              <a:rPr lang="en-US" altLang="zh-CN" sz="2400" dirty="0"/>
              <a:t>VC </a:t>
            </a:r>
            <a:r>
              <a:rPr lang="zh-CN" altLang="en-US" sz="2400" dirty="0"/>
              <a:t>，在每段链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路上的</a:t>
            </a:r>
            <a:r>
              <a:rPr lang="en-US" altLang="zh-CN" sz="2400" dirty="0"/>
              <a:t>VCID</a:t>
            </a:r>
            <a:r>
              <a:rPr lang="zh-CN" altLang="en-US" sz="2400" dirty="0"/>
              <a:t>通常不同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路由器转发分组时依据转发表改写</a:t>
            </a:r>
            <a:r>
              <a:rPr lang="en-US" altLang="zh-CN" sz="2000" dirty="0"/>
              <a:t>/</a:t>
            </a:r>
            <a:r>
              <a:rPr lang="zh-CN" altLang="en-US" sz="2000" dirty="0"/>
              <a:t>替换虚电路号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16200000">
            <a:off x="660400" y="21336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2755900" y="20955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4" name="TextBox 1"/>
          <p:cNvSpPr txBox="1"/>
          <p:nvPr/>
        </p:nvSpPr>
        <p:spPr>
          <a:xfrm rot="16200000">
            <a:off x="4927600" y="22352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5" name="TextBox 1"/>
          <p:cNvSpPr txBox="1"/>
          <p:nvPr/>
        </p:nvSpPr>
        <p:spPr>
          <a:xfrm rot="16200000">
            <a:off x="622300" y="38735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6" name="TextBox 1"/>
          <p:cNvSpPr txBox="1"/>
          <p:nvPr/>
        </p:nvSpPr>
        <p:spPr>
          <a:xfrm rot="16200000">
            <a:off x="2743200" y="38862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7" name="TextBox 1"/>
          <p:cNvSpPr txBox="1"/>
          <p:nvPr/>
        </p:nvSpPr>
        <p:spPr>
          <a:xfrm rot="16200000">
            <a:off x="2743200" y="56007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8" name="TextBox 1"/>
          <p:cNvSpPr txBox="1"/>
          <p:nvPr/>
        </p:nvSpPr>
        <p:spPr>
          <a:xfrm rot="16200000">
            <a:off x="4864100" y="56261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9" name="TextBox 1"/>
          <p:cNvSpPr txBox="1"/>
          <p:nvPr/>
        </p:nvSpPr>
        <p:spPr>
          <a:xfrm rot="16200000">
            <a:off x="4927600" y="39624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622300" y="56769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from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1000" y="2908300"/>
            <a:ext cx="723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59600" y="36322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305800" y="36195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051800" y="33147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33020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45400" y="3162300"/>
            <a:ext cx="1397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060700" y="3035300"/>
            <a:ext cx="1066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060700" y="4800600"/>
            <a:ext cx="1016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270500" y="1358900"/>
            <a:ext cx="1066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194300" y="4800600"/>
            <a:ext cx="1016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70500" y="3098800"/>
            <a:ext cx="10160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42900" y="1219200"/>
            <a:ext cx="16764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84200" y="3060700"/>
            <a:ext cx="14859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  <a:tab pos="838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93700" y="4813300"/>
            <a:ext cx="1651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∞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060700" y="1270000"/>
            <a:ext cx="1066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cost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629400" y="6273800"/>
            <a:ext cx="431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515B63-EB1D-439B-9279-492C47580DC8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81000" y="395157"/>
            <a:ext cx="7383396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距离向量路由算法：举例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6A2475-466E-4DAC-80CB-A000472B8A66}"/>
              </a:ext>
            </a:extLst>
          </p:cNvPr>
          <p:cNvSpPr txBox="1"/>
          <p:nvPr/>
        </p:nvSpPr>
        <p:spPr>
          <a:xfrm>
            <a:off x="0" y="632460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03C1F4D2-16C8-42BD-B3BC-1A04A6C1CDB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5E24184-A68F-4CEC-966B-9FC01217332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6328673" y="1632881"/>
            <a:ext cx="2105650" cy="1180565"/>
          </a:xfrm>
          <a:custGeom>
            <a:avLst/>
            <a:gdLst>
              <a:gd name="connsiteX0" fmla="*/ 114925 w 2105650"/>
              <a:gd name="connsiteY0" fmla="*/ 538818 h 1180565"/>
              <a:gd name="connsiteX1" fmla="*/ 562600 w 2105650"/>
              <a:gd name="connsiteY1" fmla="*/ 243543 h 1180565"/>
              <a:gd name="connsiteX2" fmla="*/ 1062726 w 2105650"/>
              <a:gd name="connsiteY2" fmla="*/ 592 h 1180565"/>
              <a:gd name="connsiteX3" fmla="*/ 1777101 w 2105650"/>
              <a:gd name="connsiteY3" fmla="*/ 333967 h 1180565"/>
              <a:gd name="connsiteX4" fmla="*/ 2105650 w 2105650"/>
              <a:gd name="connsiteY4" fmla="*/ 795993 h 1180565"/>
              <a:gd name="connsiteX5" fmla="*/ 1686550 w 2105650"/>
              <a:gd name="connsiteY5" fmla="*/ 1138893 h 1180565"/>
              <a:gd name="connsiteX6" fmla="*/ 853176 w 2105650"/>
              <a:gd name="connsiteY6" fmla="*/ 1157943 h 1180565"/>
              <a:gd name="connsiteX7" fmla="*/ 57775 w 2105650"/>
              <a:gd name="connsiteY7" fmla="*/ 986493 h 1180565"/>
              <a:gd name="connsiteX8" fmla="*/ 114925 w 2105650"/>
              <a:gd name="connsiteY8" fmla="*/ 538818 h 1180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05650" h="1180565">
                <a:moveTo>
                  <a:pt x="114925" y="538818"/>
                </a:moveTo>
                <a:cubicBezTo>
                  <a:pt x="199126" y="414993"/>
                  <a:pt x="405501" y="332443"/>
                  <a:pt x="562600" y="243543"/>
                </a:cubicBezTo>
                <a:cubicBezTo>
                  <a:pt x="719826" y="154643"/>
                  <a:pt x="861050" y="-13631"/>
                  <a:pt x="1062726" y="592"/>
                </a:cubicBezTo>
                <a:cubicBezTo>
                  <a:pt x="1264275" y="14943"/>
                  <a:pt x="1604000" y="202268"/>
                  <a:pt x="1777101" y="333967"/>
                </a:cubicBezTo>
                <a:cubicBezTo>
                  <a:pt x="1950075" y="465793"/>
                  <a:pt x="2120001" y="662643"/>
                  <a:pt x="2105650" y="795993"/>
                </a:cubicBezTo>
                <a:cubicBezTo>
                  <a:pt x="2091426" y="929343"/>
                  <a:pt x="1894576" y="1078568"/>
                  <a:pt x="1686550" y="1138893"/>
                </a:cubicBezTo>
                <a:cubicBezTo>
                  <a:pt x="1478651" y="1199218"/>
                  <a:pt x="1124575" y="1183343"/>
                  <a:pt x="853176" y="1157943"/>
                </a:cubicBezTo>
                <a:cubicBezTo>
                  <a:pt x="581650" y="1132543"/>
                  <a:pt x="180076" y="1089617"/>
                  <a:pt x="57775" y="986493"/>
                </a:cubicBezTo>
                <a:cubicBezTo>
                  <a:pt x="-64398" y="883242"/>
                  <a:pt x="30851" y="662643"/>
                  <a:pt x="114925" y="538818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827901" y="2032000"/>
            <a:ext cx="365125" cy="298450"/>
          </a:xfrm>
          <a:custGeom>
            <a:avLst/>
            <a:gdLst>
              <a:gd name="connsiteX0" fmla="*/ 6350 w 365125"/>
              <a:gd name="connsiteY0" fmla="*/ 292100 h 298450"/>
              <a:gd name="connsiteX1" fmla="*/ 358775 w 365125"/>
              <a:gd name="connsiteY1" fmla="*/ 6350 h 29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5125" h="298450">
                <a:moveTo>
                  <a:pt x="6350" y="292100"/>
                </a:moveTo>
                <a:lnTo>
                  <a:pt x="35877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421501" y="2413000"/>
            <a:ext cx="496823" cy="128651"/>
          </a:xfrm>
          <a:custGeom>
            <a:avLst/>
            <a:gdLst>
              <a:gd name="connsiteX0" fmla="*/ 0 w 496823"/>
              <a:gd name="connsiteY0" fmla="*/ 64261 h 128651"/>
              <a:gd name="connsiteX1" fmla="*/ 248411 w 496823"/>
              <a:gd name="connsiteY1" fmla="*/ 0 h 128651"/>
              <a:gd name="connsiteX2" fmla="*/ 496823 w 496823"/>
              <a:gd name="connsiteY2" fmla="*/ 64261 h 128651"/>
              <a:gd name="connsiteX3" fmla="*/ 248411 w 496823"/>
              <a:gd name="connsiteY3" fmla="*/ 128651 h 128651"/>
              <a:gd name="connsiteX4" fmla="*/ 0 w 496823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28651">
                <a:moveTo>
                  <a:pt x="0" y="64261"/>
                </a:moveTo>
                <a:cubicBezTo>
                  <a:pt x="0" y="28829"/>
                  <a:pt x="111125" y="0"/>
                  <a:pt x="248411" y="0"/>
                </a:cubicBezTo>
                <a:cubicBezTo>
                  <a:pt x="385571" y="0"/>
                  <a:pt x="496823" y="28829"/>
                  <a:pt x="496823" y="64261"/>
                </a:cubicBezTo>
                <a:cubicBezTo>
                  <a:pt x="496823" y="99822"/>
                  <a:pt x="385571" y="128651"/>
                  <a:pt x="248411" y="128651"/>
                </a:cubicBezTo>
                <a:cubicBezTo>
                  <a:pt x="111125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415151" y="2406650"/>
            <a:ext cx="509523" cy="141351"/>
          </a:xfrm>
          <a:custGeom>
            <a:avLst/>
            <a:gdLst>
              <a:gd name="connsiteX0" fmla="*/ 6350 w 509523"/>
              <a:gd name="connsiteY0" fmla="*/ 70611 h 141351"/>
              <a:gd name="connsiteX1" fmla="*/ 254761 w 509523"/>
              <a:gd name="connsiteY1" fmla="*/ 6350 h 141351"/>
              <a:gd name="connsiteX2" fmla="*/ 503173 w 509523"/>
              <a:gd name="connsiteY2" fmla="*/ 70611 h 141351"/>
              <a:gd name="connsiteX3" fmla="*/ 254761 w 509523"/>
              <a:gd name="connsiteY3" fmla="*/ 135001 h 141351"/>
              <a:gd name="connsiteX4" fmla="*/ 6350 w 509523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41351">
                <a:moveTo>
                  <a:pt x="6350" y="70611"/>
                </a:moveTo>
                <a:cubicBezTo>
                  <a:pt x="6350" y="35179"/>
                  <a:pt x="117475" y="6350"/>
                  <a:pt x="254761" y="6350"/>
                </a:cubicBezTo>
                <a:cubicBezTo>
                  <a:pt x="391921" y="6350"/>
                  <a:pt x="503173" y="35179"/>
                  <a:pt x="503173" y="70611"/>
                </a:cubicBezTo>
                <a:cubicBezTo>
                  <a:pt x="503173" y="106172"/>
                  <a:pt x="391921" y="135001"/>
                  <a:pt x="254761" y="135001"/>
                </a:cubicBezTo>
                <a:cubicBezTo>
                  <a:pt x="117475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415151" y="23956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7873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7873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6911975" y="23956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8001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8001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421501" y="240188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6416675" y="2308225"/>
            <a:ext cx="496951" cy="150876"/>
          </a:xfrm>
          <a:custGeom>
            <a:avLst/>
            <a:gdLst>
              <a:gd name="connsiteX0" fmla="*/ 0 w 496951"/>
              <a:gd name="connsiteY0" fmla="*/ 75438 h 150876"/>
              <a:gd name="connsiteX1" fmla="*/ 248411 w 496951"/>
              <a:gd name="connsiteY1" fmla="*/ 0 h 150876"/>
              <a:gd name="connsiteX2" fmla="*/ 496951 w 496951"/>
              <a:gd name="connsiteY2" fmla="*/ 75438 h 150876"/>
              <a:gd name="connsiteX3" fmla="*/ 248411 w 496951"/>
              <a:gd name="connsiteY3" fmla="*/ 150876 h 150876"/>
              <a:gd name="connsiteX4" fmla="*/ 0 w 496951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50876">
                <a:moveTo>
                  <a:pt x="0" y="75438"/>
                </a:moveTo>
                <a:cubicBezTo>
                  <a:pt x="0" y="33782"/>
                  <a:pt x="111252" y="0"/>
                  <a:pt x="248411" y="0"/>
                </a:cubicBezTo>
                <a:cubicBezTo>
                  <a:pt x="385698" y="0"/>
                  <a:pt x="496951" y="33782"/>
                  <a:pt x="496951" y="75438"/>
                </a:cubicBezTo>
                <a:cubicBezTo>
                  <a:pt x="496951" y="117094"/>
                  <a:pt x="385698" y="150876"/>
                  <a:pt x="248411" y="150876"/>
                </a:cubicBezTo>
                <a:cubicBezTo>
                  <a:pt x="111252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6410325" y="2301875"/>
            <a:ext cx="509651" cy="163576"/>
          </a:xfrm>
          <a:custGeom>
            <a:avLst/>
            <a:gdLst>
              <a:gd name="connsiteX0" fmla="*/ 6350 w 509651"/>
              <a:gd name="connsiteY0" fmla="*/ 81788 h 163576"/>
              <a:gd name="connsiteX1" fmla="*/ 254761 w 509651"/>
              <a:gd name="connsiteY1" fmla="*/ 6350 h 163576"/>
              <a:gd name="connsiteX2" fmla="*/ 503301 w 509651"/>
              <a:gd name="connsiteY2" fmla="*/ 81788 h 163576"/>
              <a:gd name="connsiteX3" fmla="*/ 254761 w 509651"/>
              <a:gd name="connsiteY3" fmla="*/ 157226 h 163576"/>
              <a:gd name="connsiteX4" fmla="*/ 6350 w 509651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63576">
                <a:moveTo>
                  <a:pt x="6350" y="81788"/>
                </a:moveTo>
                <a:cubicBezTo>
                  <a:pt x="6350" y="40132"/>
                  <a:pt x="117602" y="6350"/>
                  <a:pt x="254761" y="6350"/>
                </a:cubicBezTo>
                <a:cubicBezTo>
                  <a:pt x="392048" y="6350"/>
                  <a:pt x="503301" y="40132"/>
                  <a:pt x="503301" y="81788"/>
                </a:cubicBezTo>
                <a:cubicBezTo>
                  <a:pt x="503301" y="123444"/>
                  <a:pt x="392048" y="157226"/>
                  <a:pt x="254761" y="157226"/>
                </a:cubicBezTo>
                <a:cubicBezTo>
                  <a:pt x="117602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7470775" y="2032000"/>
            <a:ext cx="355600" cy="312674"/>
          </a:xfrm>
          <a:custGeom>
            <a:avLst/>
            <a:gdLst>
              <a:gd name="connsiteX0" fmla="*/ 6350 w 355600"/>
              <a:gd name="connsiteY0" fmla="*/ 6350 h 312674"/>
              <a:gd name="connsiteX1" fmla="*/ 349250 w 355600"/>
              <a:gd name="connsiteY1" fmla="*/ 306323 h 3126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5600" h="312674">
                <a:moveTo>
                  <a:pt x="6350" y="6350"/>
                </a:moveTo>
                <a:lnTo>
                  <a:pt x="349250" y="3063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918325" y="2451100"/>
            <a:ext cx="869950" cy="25400"/>
          </a:xfrm>
          <a:custGeom>
            <a:avLst/>
            <a:gdLst>
              <a:gd name="connsiteX0" fmla="*/ 863600 w 869950"/>
              <a:gd name="connsiteY0" fmla="*/ 11176 h 25400"/>
              <a:gd name="connsiteX1" fmla="*/ 6350 w 86995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9950" h="25400">
                <a:moveTo>
                  <a:pt x="863600" y="1117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543040" y="2328926"/>
            <a:ext cx="225373" cy="209550"/>
          </a:xfrm>
          <a:custGeom>
            <a:avLst/>
            <a:gdLst>
              <a:gd name="connsiteX0" fmla="*/ 0 w 225373"/>
              <a:gd name="connsiteY0" fmla="*/ 209550 h 209550"/>
              <a:gd name="connsiteX1" fmla="*/ 225373 w 225373"/>
              <a:gd name="connsiteY1" fmla="*/ 209550 h 209550"/>
              <a:gd name="connsiteX2" fmla="*/ 225373 w 225373"/>
              <a:gd name="connsiteY2" fmla="*/ 0 h 209550"/>
              <a:gd name="connsiteX3" fmla="*/ 0 w 225373"/>
              <a:gd name="connsiteY3" fmla="*/ 0 h 209550"/>
              <a:gd name="connsiteX4" fmla="*/ 0 w 225373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373" h="209550">
                <a:moveTo>
                  <a:pt x="0" y="209550"/>
                </a:moveTo>
                <a:lnTo>
                  <a:pt x="225373" y="209550"/>
                </a:lnTo>
                <a:lnTo>
                  <a:pt x="225373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762875" y="2432050"/>
            <a:ext cx="496951" cy="128651"/>
          </a:xfrm>
          <a:custGeom>
            <a:avLst/>
            <a:gdLst>
              <a:gd name="connsiteX0" fmla="*/ 0 w 496951"/>
              <a:gd name="connsiteY0" fmla="*/ 64261 h 128651"/>
              <a:gd name="connsiteX1" fmla="*/ 248411 w 496951"/>
              <a:gd name="connsiteY1" fmla="*/ 0 h 128651"/>
              <a:gd name="connsiteX2" fmla="*/ 496951 w 496951"/>
              <a:gd name="connsiteY2" fmla="*/ 64261 h 128651"/>
              <a:gd name="connsiteX3" fmla="*/ 248411 w 496951"/>
              <a:gd name="connsiteY3" fmla="*/ 128651 h 128651"/>
              <a:gd name="connsiteX4" fmla="*/ 0 w 496951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28651">
                <a:moveTo>
                  <a:pt x="0" y="64261"/>
                </a:moveTo>
                <a:cubicBezTo>
                  <a:pt x="0" y="28829"/>
                  <a:pt x="111252" y="0"/>
                  <a:pt x="248411" y="0"/>
                </a:cubicBezTo>
                <a:cubicBezTo>
                  <a:pt x="385698" y="0"/>
                  <a:pt x="496951" y="28829"/>
                  <a:pt x="496951" y="64261"/>
                </a:cubicBezTo>
                <a:cubicBezTo>
                  <a:pt x="496951" y="99822"/>
                  <a:pt x="385698" y="128651"/>
                  <a:pt x="248411" y="128651"/>
                </a:cubicBezTo>
                <a:cubicBezTo>
                  <a:pt x="111252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7756525" y="2425700"/>
            <a:ext cx="509651" cy="141351"/>
          </a:xfrm>
          <a:custGeom>
            <a:avLst/>
            <a:gdLst>
              <a:gd name="connsiteX0" fmla="*/ 6350 w 509651"/>
              <a:gd name="connsiteY0" fmla="*/ 70611 h 141351"/>
              <a:gd name="connsiteX1" fmla="*/ 254761 w 509651"/>
              <a:gd name="connsiteY1" fmla="*/ 6350 h 141351"/>
              <a:gd name="connsiteX2" fmla="*/ 503301 w 509651"/>
              <a:gd name="connsiteY2" fmla="*/ 70611 h 141351"/>
              <a:gd name="connsiteX3" fmla="*/ 254761 w 509651"/>
              <a:gd name="connsiteY3" fmla="*/ 135001 h 141351"/>
              <a:gd name="connsiteX4" fmla="*/ 6350 w 509651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41351">
                <a:moveTo>
                  <a:pt x="6350" y="70611"/>
                </a:moveTo>
                <a:cubicBezTo>
                  <a:pt x="6350" y="35179"/>
                  <a:pt x="117602" y="6350"/>
                  <a:pt x="254761" y="6350"/>
                </a:cubicBezTo>
                <a:cubicBezTo>
                  <a:pt x="392048" y="6350"/>
                  <a:pt x="503301" y="35179"/>
                  <a:pt x="503301" y="70611"/>
                </a:cubicBezTo>
                <a:cubicBezTo>
                  <a:pt x="503301" y="106172"/>
                  <a:pt x="392048" y="135001"/>
                  <a:pt x="254761" y="135001"/>
                </a:cubicBezTo>
                <a:cubicBezTo>
                  <a:pt x="117602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7756525" y="241465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8253476" y="241465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7762875" y="242093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7758176" y="2327275"/>
            <a:ext cx="496823" cy="150876"/>
          </a:xfrm>
          <a:custGeom>
            <a:avLst/>
            <a:gdLst>
              <a:gd name="connsiteX0" fmla="*/ 0 w 496823"/>
              <a:gd name="connsiteY0" fmla="*/ 75438 h 150876"/>
              <a:gd name="connsiteX1" fmla="*/ 248411 w 496823"/>
              <a:gd name="connsiteY1" fmla="*/ 0 h 150876"/>
              <a:gd name="connsiteX2" fmla="*/ 496823 w 496823"/>
              <a:gd name="connsiteY2" fmla="*/ 75438 h 150876"/>
              <a:gd name="connsiteX3" fmla="*/ 248411 w 496823"/>
              <a:gd name="connsiteY3" fmla="*/ 150876 h 150876"/>
              <a:gd name="connsiteX4" fmla="*/ 0 w 496823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50876">
                <a:moveTo>
                  <a:pt x="0" y="75438"/>
                </a:moveTo>
                <a:cubicBezTo>
                  <a:pt x="0" y="33782"/>
                  <a:pt x="111125" y="0"/>
                  <a:pt x="248411" y="0"/>
                </a:cubicBezTo>
                <a:cubicBezTo>
                  <a:pt x="385571" y="0"/>
                  <a:pt x="496823" y="33782"/>
                  <a:pt x="496823" y="75438"/>
                </a:cubicBezTo>
                <a:cubicBezTo>
                  <a:pt x="496823" y="117094"/>
                  <a:pt x="385571" y="150876"/>
                  <a:pt x="248411" y="150876"/>
                </a:cubicBezTo>
                <a:cubicBezTo>
                  <a:pt x="111125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751826" y="2320925"/>
            <a:ext cx="509523" cy="163576"/>
          </a:xfrm>
          <a:custGeom>
            <a:avLst/>
            <a:gdLst>
              <a:gd name="connsiteX0" fmla="*/ 6350 w 509523"/>
              <a:gd name="connsiteY0" fmla="*/ 81788 h 163576"/>
              <a:gd name="connsiteX1" fmla="*/ 254761 w 509523"/>
              <a:gd name="connsiteY1" fmla="*/ 6350 h 163576"/>
              <a:gd name="connsiteX2" fmla="*/ 503173 w 509523"/>
              <a:gd name="connsiteY2" fmla="*/ 81788 h 163576"/>
              <a:gd name="connsiteX3" fmla="*/ 254761 w 509523"/>
              <a:gd name="connsiteY3" fmla="*/ 157226 h 163576"/>
              <a:gd name="connsiteX4" fmla="*/ 6350 w 509523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63576">
                <a:moveTo>
                  <a:pt x="6350" y="81788"/>
                </a:moveTo>
                <a:cubicBezTo>
                  <a:pt x="6350" y="40132"/>
                  <a:pt x="117475" y="6350"/>
                  <a:pt x="254761" y="6350"/>
                </a:cubicBezTo>
                <a:cubicBezTo>
                  <a:pt x="391921" y="6350"/>
                  <a:pt x="503173" y="40132"/>
                  <a:pt x="503173" y="81788"/>
                </a:cubicBezTo>
                <a:cubicBezTo>
                  <a:pt x="503173" y="123444"/>
                  <a:pt x="391921" y="157226"/>
                  <a:pt x="254761" y="157226"/>
                </a:cubicBezTo>
                <a:cubicBezTo>
                  <a:pt x="117475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7895590" y="2347976"/>
            <a:ext cx="223684" cy="209550"/>
          </a:xfrm>
          <a:custGeom>
            <a:avLst/>
            <a:gdLst>
              <a:gd name="connsiteX0" fmla="*/ 0 w 223684"/>
              <a:gd name="connsiteY0" fmla="*/ 209550 h 209550"/>
              <a:gd name="connsiteX1" fmla="*/ 223684 w 223684"/>
              <a:gd name="connsiteY1" fmla="*/ 209550 h 209550"/>
              <a:gd name="connsiteX2" fmla="*/ 223684 w 223684"/>
              <a:gd name="connsiteY2" fmla="*/ 0 h 209550"/>
              <a:gd name="connsiteX3" fmla="*/ 0 w 223684"/>
              <a:gd name="connsiteY3" fmla="*/ 0 h 209550"/>
              <a:gd name="connsiteX4" fmla="*/ 0 w 223684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684" h="209550">
                <a:moveTo>
                  <a:pt x="0" y="209550"/>
                </a:moveTo>
                <a:lnTo>
                  <a:pt x="223684" y="209550"/>
                </a:lnTo>
                <a:lnTo>
                  <a:pt x="223684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7096125" y="1917700"/>
            <a:ext cx="496951" cy="128651"/>
          </a:xfrm>
          <a:custGeom>
            <a:avLst/>
            <a:gdLst>
              <a:gd name="connsiteX0" fmla="*/ 0 w 496951"/>
              <a:gd name="connsiteY0" fmla="*/ 64261 h 128651"/>
              <a:gd name="connsiteX1" fmla="*/ 248411 w 496951"/>
              <a:gd name="connsiteY1" fmla="*/ 0 h 128651"/>
              <a:gd name="connsiteX2" fmla="*/ 496951 w 496951"/>
              <a:gd name="connsiteY2" fmla="*/ 64261 h 128651"/>
              <a:gd name="connsiteX3" fmla="*/ 248411 w 496951"/>
              <a:gd name="connsiteY3" fmla="*/ 128651 h 128651"/>
              <a:gd name="connsiteX4" fmla="*/ 0 w 496951"/>
              <a:gd name="connsiteY4" fmla="*/ 64261 h 128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951" h="128651">
                <a:moveTo>
                  <a:pt x="0" y="64261"/>
                </a:moveTo>
                <a:cubicBezTo>
                  <a:pt x="0" y="28829"/>
                  <a:pt x="111252" y="0"/>
                  <a:pt x="248411" y="0"/>
                </a:cubicBezTo>
                <a:cubicBezTo>
                  <a:pt x="385698" y="0"/>
                  <a:pt x="496951" y="28829"/>
                  <a:pt x="496951" y="64261"/>
                </a:cubicBezTo>
                <a:cubicBezTo>
                  <a:pt x="496951" y="99822"/>
                  <a:pt x="385698" y="128651"/>
                  <a:pt x="248411" y="128651"/>
                </a:cubicBezTo>
                <a:cubicBezTo>
                  <a:pt x="111252" y="128651"/>
                  <a:pt x="0" y="99822"/>
                  <a:pt x="0" y="64261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7089775" y="1911350"/>
            <a:ext cx="509651" cy="141351"/>
          </a:xfrm>
          <a:custGeom>
            <a:avLst/>
            <a:gdLst>
              <a:gd name="connsiteX0" fmla="*/ 6350 w 509651"/>
              <a:gd name="connsiteY0" fmla="*/ 70611 h 141351"/>
              <a:gd name="connsiteX1" fmla="*/ 254761 w 509651"/>
              <a:gd name="connsiteY1" fmla="*/ 6350 h 141351"/>
              <a:gd name="connsiteX2" fmla="*/ 503301 w 509651"/>
              <a:gd name="connsiteY2" fmla="*/ 70611 h 141351"/>
              <a:gd name="connsiteX3" fmla="*/ 254761 w 509651"/>
              <a:gd name="connsiteY3" fmla="*/ 135001 h 141351"/>
              <a:gd name="connsiteX4" fmla="*/ 6350 w 509651"/>
              <a:gd name="connsiteY4" fmla="*/ 70611 h 141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651" h="141351">
                <a:moveTo>
                  <a:pt x="6350" y="70611"/>
                </a:moveTo>
                <a:cubicBezTo>
                  <a:pt x="6350" y="35179"/>
                  <a:pt x="117602" y="6350"/>
                  <a:pt x="254761" y="6350"/>
                </a:cubicBezTo>
                <a:cubicBezTo>
                  <a:pt x="392048" y="6350"/>
                  <a:pt x="503301" y="35179"/>
                  <a:pt x="503301" y="70611"/>
                </a:cubicBezTo>
                <a:cubicBezTo>
                  <a:pt x="503301" y="106172"/>
                  <a:pt x="392048" y="135001"/>
                  <a:pt x="254761" y="135001"/>
                </a:cubicBezTo>
                <a:cubicBezTo>
                  <a:pt x="117602" y="135001"/>
                  <a:pt x="6350" y="106172"/>
                  <a:pt x="6350" y="706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7089775" y="19003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7586726" y="1900301"/>
            <a:ext cx="25400" cy="92075"/>
          </a:xfrm>
          <a:custGeom>
            <a:avLst/>
            <a:gdLst>
              <a:gd name="connsiteX0" fmla="*/ 6350 w 25400"/>
              <a:gd name="connsiteY0" fmla="*/ 6350 h 92075"/>
              <a:gd name="connsiteX1" fmla="*/ 6350 w 25400"/>
              <a:gd name="connsiteY1" fmla="*/ 85725 h 9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92075">
                <a:moveTo>
                  <a:pt x="6350" y="6350"/>
                </a:moveTo>
                <a:lnTo>
                  <a:pt x="6350" y="857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7096125" y="1906587"/>
            <a:ext cx="492125" cy="77787"/>
          </a:xfrm>
          <a:custGeom>
            <a:avLst/>
            <a:gdLst>
              <a:gd name="connsiteX0" fmla="*/ 0 w 492125"/>
              <a:gd name="connsiteY0" fmla="*/ 77787 h 77787"/>
              <a:gd name="connsiteX1" fmla="*/ 492125 w 492125"/>
              <a:gd name="connsiteY1" fmla="*/ 77787 h 77787"/>
              <a:gd name="connsiteX2" fmla="*/ 492125 w 492125"/>
              <a:gd name="connsiteY2" fmla="*/ 0 h 77787"/>
              <a:gd name="connsiteX3" fmla="*/ 0 w 492125"/>
              <a:gd name="connsiteY3" fmla="*/ 0 h 77787"/>
              <a:gd name="connsiteX4" fmla="*/ 0 w 492125"/>
              <a:gd name="connsiteY4" fmla="*/ 77787 h 77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125" h="77787">
                <a:moveTo>
                  <a:pt x="0" y="77787"/>
                </a:moveTo>
                <a:lnTo>
                  <a:pt x="492125" y="77787"/>
                </a:lnTo>
                <a:lnTo>
                  <a:pt x="492125" y="0"/>
                </a:lnTo>
                <a:lnTo>
                  <a:pt x="0" y="0"/>
                </a:lnTo>
                <a:lnTo>
                  <a:pt x="0" y="77787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7091426" y="1812925"/>
            <a:ext cx="496823" cy="150876"/>
          </a:xfrm>
          <a:custGeom>
            <a:avLst/>
            <a:gdLst>
              <a:gd name="connsiteX0" fmla="*/ 0 w 496823"/>
              <a:gd name="connsiteY0" fmla="*/ 75438 h 150876"/>
              <a:gd name="connsiteX1" fmla="*/ 248411 w 496823"/>
              <a:gd name="connsiteY1" fmla="*/ 0 h 150876"/>
              <a:gd name="connsiteX2" fmla="*/ 496823 w 496823"/>
              <a:gd name="connsiteY2" fmla="*/ 75438 h 150876"/>
              <a:gd name="connsiteX3" fmla="*/ 248411 w 496823"/>
              <a:gd name="connsiteY3" fmla="*/ 150876 h 150876"/>
              <a:gd name="connsiteX4" fmla="*/ 0 w 496823"/>
              <a:gd name="connsiteY4" fmla="*/ 75438 h 150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823" h="150876">
                <a:moveTo>
                  <a:pt x="0" y="75438"/>
                </a:moveTo>
                <a:cubicBezTo>
                  <a:pt x="0" y="33782"/>
                  <a:pt x="111125" y="0"/>
                  <a:pt x="248411" y="0"/>
                </a:cubicBezTo>
                <a:cubicBezTo>
                  <a:pt x="385571" y="0"/>
                  <a:pt x="496823" y="33782"/>
                  <a:pt x="496823" y="75438"/>
                </a:cubicBezTo>
                <a:cubicBezTo>
                  <a:pt x="496823" y="117094"/>
                  <a:pt x="385571" y="150876"/>
                  <a:pt x="248411" y="150876"/>
                </a:cubicBezTo>
                <a:cubicBezTo>
                  <a:pt x="111125" y="150876"/>
                  <a:pt x="0" y="117094"/>
                  <a:pt x="0" y="75438"/>
                </a:cubicBez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085076" y="1806575"/>
            <a:ext cx="509523" cy="163576"/>
          </a:xfrm>
          <a:custGeom>
            <a:avLst/>
            <a:gdLst>
              <a:gd name="connsiteX0" fmla="*/ 6350 w 509523"/>
              <a:gd name="connsiteY0" fmla="*/ 81788 h 163576"/>
              <a:gd name="connsiteX1" fmla="*/ 254761 w 509523"/>
              <a:gd name="connsiteY1" fmla="*/ 6350 h 163576"/>
              <a:gd name="connsiteX2" fmla="*/ 503173 w 509523"/>
              <a:gd name="connsiteY2" fmla="*/ 81788 h 163576"/>
              <a:gd name="connsiteX3" fmla="*/ 254761 w 509523"/>
              <a:gd name="connsiteY3" fmla="*/ 157226 h 163576"/>
              <a:gd name="connsiteX4" fmla="*/ 6350 w 509523"/>
              <a:gd name="connsiteY4" fmla="*/ 81788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523" h="163576">
                <a:moveTo>
                  <a:pt x="6350" y="81788"/>
                </a:moveTo>
                <a:cubicBezTo>
                  <a:pt x="6350" y="40132"/>
                  <a:pt x="117475" y="6350"/>
                  <a:pt x="254761" y="6350"/>
                </a:cubicBezTo>
                <a:cubicBezTo>
                  <a:pt x="391921" y="6350"/>
                  <a:pt x="503173" y="40132"/>
                  <a:pt x="503173" y="81788"/>
                </a:cubicBezTo>
                <a:cubicBezTo>
                  <a:pt x="503173" y="123444"/>
                  <a:pt x="391921" y="157226"/>
                  <a:pt x="254761" y="157226"/>
                </a:cubicBezTo>
                <a:cubicBezTo>
                  <a:pt x="117475" y="157226"/>
                  <a:pt x="6350" y="123444"/>
                  <a:pt x="6350" y="817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7228840" y="1833626"/>
            <a:ext cx="223634" cy="209550"/>
          </a:xfrm>
          <a:custGeom>
            <a:avLst/>
            <a:gdLst>
              <a:gd name="connsiteX0" fmla="*/ 0 w 223634"/>
              <a:gd name="connsiteY0" fmla="*/ 209550 h 209550"/>
              <a:gd name="connsiteX1" fmla="*/ 223634 w 223634"/>
              <a:gd name="connsiteY1" fmla="*/ 209550 h 209550"/>
              <a:gd name="connsiteX2" fmla="*/ 223634 w 223634"/>
              <a:gd name="connsiteY2" fmla="*/ 0 h 209550"/>
              <a:gd name="connsiteX3" fmla="*/ 0 w 223634"/>
              <a:gd name="connsiteY3" fmla="*/ 0 h 209550"/>
              <a:gd name="connsiteX4" fmla="*/ 0 w 223634"/>
              <a:gd name="connsiteY4" fmla="*/ 209550 h 209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634" h="209550">
                <a:moveTo>
                  <a:pt x="0" y="209550"/>
                </a:moveTo>
                <a:lnTo>
                  <a:pt x="223634" y="209550"/>
                </a:lnTo>
                <a:lnTo>
                  <a:pt x="223634" y="0"/>
                </a:lnTo>
                <a:lnTo>
                  <a:pt x="0" y="0"/>
                </a:lnTo>
                <a:lnTo>
                  <a:pt x="0" y="209550"/>
                </a:lnTo>
              </a:path>
            </a:pathLst>
          </a:custGeom>
          <a:solidFill>
            <a:srgbClr val="CC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9100" y="1816100"/>
            <a:ext cx="241300" cy="3937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09600" y="1409700"/>
            <a:ext cx="49276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链路费用变化</a:t>
            </a: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结点检测本地链路费用变化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更新路由信息，重新计算距离向量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改变，通告所有邻居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914400" y="5791200"/>
            <a:ext cx="2908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Mincho" pitchFamily="18" charset="0"/>
                <a:ea typeface="宋体" panose="02010600030101010101" pitchFamily="2" charset="-122"/>
                <a:cs typeface="MS Mincho" pitchFamily="18" charset="0"/>
              </a:rPr>
              <a:t>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好消息传播快！”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74700" y="3479800"/>
            <a:ext cx="68961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检测到链路费用改变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，更新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，通告其邻居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收到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更新，更新其距离向量表，计算到达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的最新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最小费用，更新其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，并发送给其所有邻居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收到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更新，更新其距离向量表，重新计算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368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未发生改变，不再向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发送</a:t>
            </a: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DV.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937500" y="2260600"/>
            <a:ext cx="127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z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696200" y="1930400"/>
            <a:ext cx="101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1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832600" y="1930400"/>
            <a:ext cx="127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4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7213600" y="1778000"/>
            <a:ext cx="279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50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578600" y="1562100"/>
            <a:ext cx="228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18" charset="0"/>
                <a:ea typeface="宋体" panose="02010600030101010101" pitchFamily="2" charset="-122"/>
                <a:cs typeface="Comic Sans MS" pitchFamily="18" charset="0"/>
              </a:rPr>
              <a:t>x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318000" y="5778500"/>
            <a:ext cx="3365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“坏消息会怎么样呢？”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5C31AF-98EF-4612-8DD3-FB72D4F9039D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AF392A0-411C-41CE-96DB-275DD032751E}"/>
              </a:ext>
            </a:extLst>
          </p:cNvPr>
          <p:cNvSpPr txBox="1"/>
          <p:nvPr/>
        </p:nvSpPr>
        <p:spPr>
          <a:xfrm>
            <a:off x="-7855" y="629789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4270A04-7C1C-4CB8-B914-CDEFB2CC044D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TextBox 1"/>
          <p:cNvSpPr txBox="1"/>
          <p:nvPr/>
        </p:nvSpPr>
        <p:spPr>
          <a:xfrm>
            <a:off x="609600" y="241891"/>
            <a:ext cx="7216775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链路费用变化</a:t>
            </a:r>
          </a:p>
        </p:txBody>
      </p:sp>
      <p:sp>
        <p:nvSpPr>
          <p:cNvPr id="52" name="Footer Placeholder 5">
            <a:extLst>
              <a:ext uri="{FF2B5EF4-FFF2-40B4-BE49-F238E27FC236}">
                <a16:creationId xmlns:a16="http://schemas.microsoft.com/office/drawing/2014/main" id="{A0E9E51E-CC4C-426E-AA70-C526A8AC24A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9165F169-B33B-4E46-8975-A4E7CBDEFAE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8662" y="169092"/>
            <a:ext cx="7772400" cy="1143000"/>
          </a:xfrm>
        </p:spPr>
        <p:txBody>
          <a:bodyPr/>
          <a:lstStyle/>
          <a:p>
            <a:r>
              <a:rPr lang="zh-CN" altLang="en-US" dirty="0"/>
              <a:t>距离向量</a:t>
            </a:r>
            <a:r>
              <a:rPr lang="en-US" altLang="zh-CN" dirty="0"/>
              <a:t>DV</a:t>
            </a:r>
            <a:r>
              <a:rPr lang="zh-CN" altLang="en-US" dirty="0"/>
              <a:t>：无穷计数问题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20"/>
            <a:ext cx="9144000" cy="5277752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5372100" y="3721100"/>
            <a:ext cx="2133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78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坏消息传播慢！</a:t>
            </a:r>
          </a:p>
          <a:p>
            <a:pPr>
              <a:lnSpc>
                <a:spcPts val="3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—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无穷计数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49900" y="4495800"/>
            <a:ext cx="2463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(count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infinity)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问题！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982104" y="2460702"/>
            <a:ext cx="127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z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40804" y="2130502"/>
            <a:ext cx="101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58204" y="1965402"/>
            <a:ext cx="279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635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623204" y="1749502"/>
            <a:ext cx="3810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60</a:t>
            </a:r>
          </a:p>
          <a:p>
            <a:pPr>
              <a:lnSpc>
                <a:spcPts val="31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</a:t>
            </a:r>
          </a:p>
          <a:p>
            <a:pPr>
              <a:lnSpc>
                <a:spcPts val="2700"/>
              </a:lnSpc>
              <a:tabLst>
                <a:tab pos="25400" algn="l"/>
                <a:tab pos="254000" algn="l"/>
              </a:tabLst>
            </a:pPr>
            <a:r>
              <a:rPr lang="en-US" altLang="zh-CN" sz="2004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14400" y="58801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66800" y="12827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01700" y="1714500"/>
            <a:ext cx="1054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68906" y="1714500"/>
            <a:ext cx="1054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1700" y="3124200"/>
            <a:ext cx="1054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357755" y="31369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901700" y="39243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368906" y="39243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01700" y="46990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68906" y="46990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603500" y="50673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981293" y="1168685"/>
            <a:ext cx="379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1506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距离向量</a:t>
            </a:r>
            <a:r>
              <a:rPr lang="en-US" altLang="zh-CN" dirty="0"/>
              <a:t>DV</a:t>
            </a:r>
            <a:r>
              <a:rPr lang="zh-CN" altLang="en-US" dirty="0"/>
              <a:t>：无穷计数问题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873C506F-70DB-4062-A257-DF422CD11822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895600"/>
            <a:ext cx="889000" cy="27051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584200" y="17399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96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3224" y="1078180"/>
            <a:ext cx="372941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                <a:tab pos="800100" algn="l"/>
              </a:tabLst>
            </a:pPr>
            <a:r>
              <a:rPr lang="en-US" altLang="zh-CN" sz="2400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毒性逆转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(poisoned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reverse):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747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74700" y="54991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" y="32639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162300" y="3263900"/>
            <a:ext cx="1054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17600" y="5499100"/>
            <a:ext cx="838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022600" y="5499100"/>
            <a:ext cx="1193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022600" y="3987800"/>
            <a:ext cx="11938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4700" y="4000500"/>
            <a:ext cx="1752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0" algn="l"/>
              </a:tabLst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0" algn="l"/>
              </a:tabLst>
            </a:pPr>
            <a:r>
              <a:rPr lang="en-US" altLang="zh-CN" sz="2004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51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181600" y="4216400"/>
            <a:ext cx="3187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毒性逆转能否彻底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解决无穷计数问题？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488" y="3227041"/>
            <a:ext cx="101600" cy="2781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1377" y="3250892"/>
            <a:ext cx="101600" cy="2768600"/>
          </a:xfrm>
          <a:prstGeom prst="rect">
            <a:avLst/>
          </a:prstGeom>
          <a:noFill/>
        </p:spPr>
      </p:pic>
      <p:sp>
        <p:nvSpPr>
          <p:cNvPr id="27" name="TextBox 1"/>
          <p:cNvSpPr txBox="1"/>
          <p:nvPr/>
        </p:nvSpPr>
        <p:spPr>
          <a:xfrm>
            <a:off x="927100" y="1714500"/>
            <a:ext cx="51308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如果一个结点(e.g.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Z)到达某目的(e.g.X)的最小</a:t>
            </a:r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费用路径是通过某个邻居(e.g.Y)，则：</a:t>
            </a:r>
          </a:p>
          <a:p>
            <a:pPr>
              <a:lnSpc>
                <a:spcPts val="25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通告给该邻居结点到达该目的的距离为无穷大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2402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                                          </a:t>
            </a:r>
            <a:r>
              <a:rPr lang="en-US" altLang="zh-CN" sz="2402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43100" y="2768600"/>
            <a:ext cx="736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&lt;x,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1533334"/>
            <a:ext cx="3043727" cy="15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28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184059" y="3455542"/>
            <a:ext cx="107403" cy="38100"/>
          </a:xfrm>
          <a:custGeom>
            <a:avLst/>
            <a:gdLst>
              <a:gd name="connsiteX0" fmla="*/ 9525 w 107403"/>
              <a:gd name="connsiteY0" fmla="*/ 9525 h 38100"/>
              <a:gd name="connsiteX1" fmla="*/ 97878 w 107403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03" h="38100">
                <a:moveTo>
                  <a:pt x="9525" y="9525"/>
                </a:moveTo>
                <a:lnTo>
                  <a:pt x="9787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802626" y="3455542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196784" y="4699634"/>
            <a:ext cx="107378" cy="38100"/>
          </a:xfrm>
          <a:custGeom>
            <a:avLst/>
            <a:gdLst>
              <a:gd name="connsiteX0" fmla="*/ 9525 w 107378"/>
              <a:gd name="connsiteY0" fmla="*/ 9525 h 38100"/>
              <a:gd name="connsiteX1" fmla="*/ 97853 w 107378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378" h="38100">
                <a:moveTo>
                  <a:pt x="9525" y="9525"/>
                </a:moveTo>
                <a:lnTo>
                  <a:pt x="97853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815326" y="4699634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192872" y="4195571"/>
            <a:ext cx="107480" cy="38100"/>
          </a:xfrm>
          <a:custGeom>
            <a:avLst/>
            <a:gdLst>
              <a:gd name="connsiteX0" fmla="*/ 9525 w 107480"/>
              <a:gd name="connsiteY0" fmla="*/ 9525 h 38100"/>
              <a:gd name="connsiteX1" fmla="*/ 97955 w 10748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80" h="38100">
                <a:moveTo>
                  <a:pt x="9525" y="9525"/>
                </a:moveTo>
                <a:lnTo>
                  <a:pt x="9795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811389" y="4195571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186776" y="3842639"/>
            <a:ext cx="107480" cy="38100"/>
          </a:xfrm>
          <a:custGeom>
            <a:avLst/>
            <a:gdLst>
              <a:gd name="connsiteX0" fmla="*/ 9525 w 107480"/>
              <a:gd name="connsiteY0" fmla="*/ 9525 h 38100"/>
              <a:gd name="connsiteX1" fmla="*/ 97955 w 10748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80" h="38100">
                <a:moveTo>
                  <a:pt x="9525" y="9525"/>
                </a:moveTo>
                <a:lnTo>
                  <a:pt x="9795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805293" y="3842639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6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179514" y="2149729"/>
            <a:ext cx="2376487" cy="519176"/>
          </a:xfrm>
          <a:custGeom>
            <a:avLst/>
            <a:gdLst>
              <a:gd name="connsiteX0" fmla="*/ 0 w 2376487"/>
              <a:gd name="connsiteY0" fmla="*/ 259588 h 519176"/>
              <a:gd name="connsiteX1" fmla="*/ 1188275 w 2376487"/>
              <a:gd name="connsiteY1" fmla="*/ 0 h 519176"/>
              <a:gd name="connsiteX2" fmla="*/ 2376487 w 2376487"/>
              <a:gd name="connsiteY2" fmla="*/ 259588 h 519176"/>
              <a:gd name="connsiteX3" fmla="*/ 1188275 w 2376487"/>
              <a:gd name="connsiteY3" fmla="*/ 519175 h 519176"/>
              <a:gd name="connsiteX4" fmla="*/ 0 w 2376487"/>
              <a:gd name="connsiteY4" fmla="*/ 259588 h 519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6487" h="519176">
                <a:moveTo>
                  <a:pt x="0" y="259588"/>
                </a:moveTo>
                <a:cubicBezTo>
                  <a:pt x="0" y="116331"/>
                  <a:pt x="531990" y="0"/>
                  <a:pt x="1188275" y="0"/>
                </a:cubicBezTo>
                <a:cubicBezTo>
                  <a:pt x="1844484" y="0"/>
                  <a:pt x="2376487" y="116331"/>
                  <a:pt x="2376487" y="259588"/>
                </a:cubicBezTo>
                <a:cubicBezTo>
                  <a:pt x="2376487" y="402970"/>
                  <a:pt x="1844484" y="519175"/>
                  <a:pt x="1188275" y="519175"/>
                </a:cubicBezTo>
                <a:cubicBezTo>
                  <a:pt x="531990" y="519175"/>
                  <a:pt x="0" y="402970"/>
                  <a:pt x="0" y="259588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73164" y="2143379"/>
            <a:ext cx="2389187" cy="531876"/>
          </a:xfrm>
          <a:custGeom>
            <a:avLst/>
            <a:gdLst>
              <a:gd name="connsiteX0" fmla="*/ 6350 w 2389187"/>
              <a:gd name="connsiteY0" fmla="*/ 265938 h 531876"/>
              <a:gd name="connsiteX1" fmla="*/ 1194625 w 2389187"/>
              <a:gd name="connsiteY1" fmla="*/ 6350 h 531876"/>
              <a:gd name="connsiteX2" fmla="*/ 2382837 w 2389187"/>
              <a:gd name="connsiteY2" fmla="*/ 265938 h 531876"/>
              <a:gd name="connsiteX3" fmla="*/ 1194625 w 2389187"/>
              <a:gd name="connsiteY3" fmla="*/ 525525 h 531876"/>
              <a:gd name="connsiteX4" fmla="*/ 6350 w 2389187"/>
              <a:gd name="connsiteY4" fmla="*/ 265938 h 531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9187" h="531876">
                <a:moveTo>
                  <a:pt x="6350" y="265938"/>
                </a:moveTo>
                <a:cubicBezTo>
                  <a:pt x="6350" y="122681"/>
                  <a:pt x="538340" y="6350"/>
                  <a:pt x="1194625" y="6350"/>
                </a:cubicBezTo>
                <a:cubicBezTo>
                  <a:pt x="1850834" y="6350"/>
                  <a:pt x="2382837" y="122681"/>
                  <a:pt x="2382837" y="265938"/>
                </a:cubicBezTo>
                <a:cubicBezTo>
                  <a:pt x="2382837" y="409320"/>
                  <a:pt x="1850834" y="525525"/>
                  <a:pt x="1194625" y="525525"/>
                </a:cubicBezTo>
                <a:cubicBezTo>
                  <a:pt x="538340" y="525525"/>
                  <a:pt x="6350" y="409320"/>
                  <a:pt x="6350" y="2659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859E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588252" y="2137029"/>
            <a:ext cx="2376423" cy="519049"/>
          </a:xfrm>
          <a:custGeom>
            <a:avLst/>
            <a:gdLst>
              <a:gd name="connsiteX0" fmla="*/ 0 w 2376423"/>
              <a:gd name="connsiteY0" fmla="*/ 259588 h 519049"/>
              <a:gd name="connsiteX1" fmla="*/ 1188211 w 2376423"/>
              <a:gd name="connsiteY1" fmla="*/ 0 h 519049"/>
              <a:gd name="connsiteX2" fmla="*/ 2376423 w 2376423"/>
              <a:gd name="connsiteY2" fmla="*/ 259588 h 519049"/>
              <a:gd name="connsiteX3" fmla="*/ 1188211 w 2376423"/>
              <a:gd name="connsiteY3" fmla="*/ 519048 h 519049"/>
              <a:gd name="connsiteX4" fmla="*/ 0 w 2376423"/>
              <a:gd name="connsiteY4" fmla="*/ 259588 h 51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6423" h="519049">
                <a:moveTo>
                  <a:pt x="0" y="259588"/>
                </a:moveTo>
                <a:cubicBezTo>
                  <a:pt x="0" y="116204"/>
                  <a:pt x="532003" y="0"/>
                  <a:pt x="1188211" y="0"/>
                </a:cubicBezTo>
                <a:cubicBezTo>
                  <a:pt x="1844547" y="0"/>
                  <a:pt x="2376423" y="116204"/>
                  <a:pt x="2376423" y="259588"/>
                </a:cubicBezTo>
                <a:cubicBezTo>
                  <a:pt x="2376423" y="402844"/>
                  <a:pt x="1844547" y="519048"/>
                  <a:pt x="1188211" y="519048"/>
                </a:cubicBezTo>
                <a:cubicBezTo>
                  <a:pt x="532003" y="519048"/>
                  <a:pt x="0" y="402844"/>
                  <a:pt x="0" y="259588"/>
                </a:cubicBez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581902" y="2130679"/>
            <a:ext cx="2389123" cy="531749"/>
          </a:xfrm>
          <a:custGeom>
            <a:avLst/>
            <a:gdLst>
              <a:gd name="connsiteX0" fmla="*/ 6350 w 2389123"/>
              <a:gd name="connsiteY0" fmla="*/ 265938 h 531749"/>
              <a:gd name="connsiteX1" fmla="*/ 1194561 w 2389123"/>
              <a:gd name="connsiteY1" fmla="*/ 6350 h 531749"/>
              <a:gd name="connsiteX2" fmla="*/ 2382773 w 2389123"/>
              <a:gd name="connsiteY2" fmla="*/ 265938 h 531749"/>
              <a:gd name="connsiteX3" fmla="*/ 1194561 w 2389123"/>
              <a:gd name="connsiteY3" fmla="*/ 525398 h 531749"/>
              <a:gd name="connsiteX4" fmla="*/ 6350 w 2389123"/>
              <a:gd name="connsiteY4" fmla="*/ 265938 h 5317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9123" h="531749">
                <a:moveTo>
                  <a:pt x="6350" y="265938"/>
                </a:moveTo>
                <a:cubicBezTo>
                  <a:pt x="6350" y="122554"/>
                  <a:pt x="538353" y="6350"/>
                  <a:pt x="1194561" y="6350"/>
                </a:cubicBezTo>
                <a:cubicBezTo>
                  <a:pt x="1850897" y="6350"/>
                  <a:pt x="2382773" y="122554"/>
                  <a:pt x="2382773" y="265938"/>
                </a:cubicBezTo>
                <a:cubicBezTo>
                  <a:pt x="2382773" y="409194"/>
                  <a:pt x="1850897" y="525398"/>
                  <a:pt x="1194561" y="525398"/>
                </a:cubicBezTo>
                <a:cubicBezTo>
                  <a:pt x="538353" y="525398"/>
                  <a:pt x="6350" y="409194"/>
                  <a:pt x="6350" y="26593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859E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546476" y="2389504"/>
            <a:ext cx="666750" cy="38100"/>
          </a:xfrm>
          <a:custGeom>
            <a:avLst/>
            <a:gdLst>
              <a:gd name="connsiteX0" fmla="*/ 9525 w 666750"/>
              <a:gd name="connsiteY0" fmla="*/ 19050 h 38100"/>
              <a:gd name="connsiteX1" fmla="*/ 657225 w 66675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6750" h="38100">
                <a:moveTo>
                  <a:pt x="9525" y="19050"/>
                </a:moveTo>
                <a:lnTo>
                  <a:pt x="6572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640201" y="2388997"/>
            <a:ext cx="1944751" cy="38100"/>
          </a:xfrm>
          <a:custGeom>
            <a:avLst/>
            <a:gdLst>
              <a:gd name="connsiteX0" fmla="*/ 9525 w 1944751"/>
              <a:gd name="connsiteY0" fmla="*/ 10795 h 38100"/>
              <a:gd name="connsiteX1" fmla="*/ 1935226 w 194475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4751" h="38100">
                <a:moveTo>
                  <a:pt x="9525" y="10795"/>
                </a:moveTo>
                <a:lnTo>
                  <a:pt x="193522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010402" y="2387092"/>
            <a:ext cx="587375" cy="38100"/>
          </a:xfrm>
          <a:custGeom>
            <a:avLst/>
            <a:gdLst>
              <a:gd name="connsiteX0" fmla="*/ 9525 w 587375"/>
              <a:gd name="connsiteY0" fmla="*/ 11429 h 38100"/>
              <a:gd name="connsiteX1" fmla="*/ 577850 w 5873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7375" h="38100">
                <a:moveTo>
                  <a:pt x="9525" y="11429"/>
                </a:moveTo>
                <a:lnTo>
                  <a:pt x="5778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200645" y="5077078"/>
            <a:ext cx="107454" cy="38100"/>
          </a:xfrm>
          <a:custGeom>
            <a:avLst/>
            <a:gdLst>
              <a:gd name="connsiteX0" fmla="*/ 9525 w 107454"/>
              <a:gd name="connsiteY0" fmla="*/ 9525 h 38100"/>
              <a:gd name="connsiteX1" fmla="*/ 97929 w 10745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54" h="38100">
                <a:moveTo>
                  <a:pt x="9525" y="9525"/>
                </a:moveTo>
                <a:lnTo>
                  <a:pt x="97929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7819135" y="5077078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1187348" y="5422138"/>
            <a:ext cx="107416" cy="38100"/>
          </a:xfrm>
          <a:custGeom>
            <a:avLst/>
            <a:gdLst>
              <a:gd name="connsiteX0" fmla="*/ 9525 w 107416"/>
              <a:gd name="connsiteY0" fmla="*/ 9525 h 38100"/>
              <a:gd name="connsiteX1" fmla="*/ 97891 w 10741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16" h="38100">
                <a:moveTo>
                  <a:pt x="9525" y="9525"/>
                </a:moveTo>
                <a:lnTo>
                  <a:pt x="97891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805928" y="5422138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6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1191209" y="5799620"/>
            <a:ext cx="107492" cy="38100"/>
          </a:xfrm>
          <a:custGeom>
            <a:avLst/>
            <a:gdLst>
              <a:gd name="connsiteX0" fmla="*/ 9525 w 107492"/>
              <a:gd name="connsiteY0" fmla="*/ 9525 h 38100"/>
              <a:gd name="connsiteX1" fmla="*/ 97967 w 10749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92" h="38100">
                <a:moveTo>
                  <a:pt x="9525" y="9525"/>
                </a:moveTo>
                <a:lnTo>
                  <a:pt x="9796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7809738" y="5799620"/>
            <a:ext cx="107442" cy="38100"/>
          </a:xfrm>
          <a:custGeom>
            <a:avLst/>
            <a:gdLst>
              <a:gd name="connsiteX0" fmla="*/ 9525 w 107442"/>
              <a:gd name="connsiteY0" fmla="*/ 9525 h 38100"/>
              <a:gd name="connsiteX1" fmla="*/ 97917 w 10744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442" h="38100">
                <a:moveTo>
                  <a:pt x="9525" y="9525"/>
                </a:moveTo>
                <a:lnTo>
                  <a:pt x="97917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7700" y="2108200"/>
            <a:ext cx="4699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108200"/>
            <a:ext cx="469900" cy="584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3314700"/>
            <a:ext cx="101600" cy="2768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46500" y="3454400"/>
            <a:ext cx="1536700" cy="939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49700" y="4699000"/>
            <a:ext cx="1231900" cy="11557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72400" y="3314700"/>
            <a:ext cx="101600" cy="2768600"/>
          </a:xfrm>
          <a:prstGeom prst="rect">
            <a:avLst/>
          </a:prstGeom>
          <a:noFill/>
        </p:spPr>
      </p:pic>
      <p:sp>
        <p:nvSpPr>
          <p:cNvPr id="1026" name="TextBox 1"/>
          <p:cNvSpPr txBox="1"/>
          <p:nvPr/>
        </p:nvSpPr>
        <p:spPr>
          <a:xfrm>
            <a:off x="584200" y="16510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96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927100" y="1574800"/>
            <a:ext cx="6083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定义一个最大的有效费用值，如15跳步，16跳步表示∞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84200" y="165100"/>
            <a:ext cx="6121356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无穷计数问题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0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定义最大度量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(maximum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metric):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28700" y="6146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time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912100" y="4127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016000" y="4114800"/>
            <a:ext cx="261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5359400" y="4127500"/>
            <a:ext cx="2260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912100" y="3403600"/>
            <a:ext cx="1524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016000" y="3403600"/>
            <a:ext cx="2616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359400" y="3403600"/>
            <a:ext cx="2260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85800" y="2362200"/>
            <a:ext cx="1346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2859E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1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R1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7099300" y="2349500"/>
            <a:ext cx="1346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2859E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192.168.2.0/23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R2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3314700" y="19304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alibri" pitchFamily="18" charset="0"/>
                <a:ea typeface="宋体" panose="02010600030101010101" pitchFamily="2" charset="-122"/>
                <a:cs typeface="Calibri" pitchFamily="18" charset="0"/>
              </a:rPr>
              <a:t>R1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5664200" y="1930400"/>
            <a:ext cx="215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Calibri" pitchFamily="18" charset="0"/>
                <a:ea typeface="宋体" panose="02010600030101010101" pitchFamily="2" charset="-122"/>
                <a:cs typeface="Calibri" pitchFamily="18" charset="0"/>
              </a:rPr>
              <a:t>R2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2590800" y="2260600"/>
            <a:ext cx="304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×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4356100" y="4216400"/>
            <a:ext cx="304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927100" y="4673600"/>
            <a:ext cx="2540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7899400" y="4673600"/>
            <a:ext cx="241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  <a:r>
              <a:rPr kumimoji="0" lang="en-US" altLang="zh-CN" sz="1331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1371600" y="4660900"/>
            <a:ext cx="24892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219700" y="4673600"/>
            <a:ext cx="24892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&lt;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192.168.1.0/24,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</a:t>
            </a:r>
          </a:p>
        </p:txBody>
      </p:sp>
      <p:sp>
        <p:nvSpPr>
          <p:cNvPr id="51" name="Footer Placeholder 5">
            <a:extLst>
              <a:ext uri="{FF2B5EF4-FFF2-40B4-BE49-F238E27FC236}">
                <a16:creationId xmlns:a16="http://schemas.microsoft.com/office/drawing/2014/main" id="{77A05E35-9704-499E-9F20-D1320F8EA47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277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7549DD0C-D126-4B3E-9AD6-6869EB9AE58C}" type="slidenum">
              <a:rPr lang="en-US" altLang="zh-CN" smtClean="0">
                <a:ea typeface="宋体" charset="-122"/>
              </a:rPr>
              <a:pPr/>
              <a:t>135</a:t>
            </a:fld>
            <a:endParaRPr lang="en-US" altLang="zh-CN">
              <a:ea typeface="宋体" charset="-122"/>
            </a:endParaRPr>
          </a:p>
        </p:txBody>
      </p:sp>
      <p:sp>
        <p:nvSpPr>
          <p:cNvPr id="627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LS</a:t>
            </a:r>
            <a:r>
              <a:rPr lang="zh-CN" altLang="en-US" dirty="0">
                <a:ea typeface="宋体" charset="-122"/>
              </a:rPr>
              <a:t>和</a:t>
            </a:r>
            <a:r>
              <a:rPr lang="en-US" altLang="zh-CN" dirty="0">
                <a:ea typeface="宋体" charset="-122"/>
              </a:rPr>
              <a:t>DV</a:t>
            </a:r>
            <a:r>
              <a:rPr lang="zh-CN" altLang="en-US" dirty="0">
                <a:ea typeface="宋体" charset="-122"/>
              </a:rPr>
              <a:t>算法的比较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2771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295400"/>
            <a:ext cx="4029075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kern="120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message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复杂度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000" dirty="0">
                <a:ea typeface="宋体" charset="-122"/>
              </a:rPr>
              <a:t> n</a:t>
            </a:r>
            <a:r>
              <a:rPr lang="zh-CN" altLang="en-US" sz="2000" dirty="0">
                <a:ea typeface="宋体" charset="-122"/>
              </a:rPr>
              <a:t>个节点，</a:t>
            </a:r>
            <a:r>
              <a:rPr lang="en-US" altLang="zh-CN" sz="2000" dirty="0">
                <a:ea typeface="宋体" charset="-122"/>
              </a:rPr>
              <a:t>E</a:t>
            </a:r>
            <a:r>
              <a:rPr lang="zh-CN" altLang="en-US" sz="2000" dirty="0">
                <a:ea typeface="宋体" charset="-122"/>
              </a:rPr>
              <a:t>跳边</a:t>
            </a:r>
            <a:r>
              <a:rPr lang="en-US" altLang="zh-CN" sz="2000" dirty="0">
                <a:ea typeface="宋体" charset="-122"/>
              </a:rPr>
              <a:t>,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messages</a:t>
            </a:r>
            <a:r>
              <a:rPr lang="zh-CN" altLang="en-US" sz="2000" dirty="0">
                <a:ea typeface="宋体" charset="-122"/>
              </a:rPr>
              <a:t>发送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DV: </a:t>
            </a:r>
            <a:r>
              <a:rPr lang="zh-CN" altLang="en-US" sz="2000" dirty="0">
                <a:ea typeface="宋体" charset="-122"/>
              </a:rPr>
              <a:t>仅</a:t>
            </a:r>
            <a:r>
              <a:rPr lang="en-US" altLang="zh-CN" sz="2000" dirty="0">
                <a:ea typeface="宋体" charset="-122"/>
              </a:rPr>
              <a:t>2</a:t>
            </a:r>
            <a:r>
              <a:rPr lang="zh-CN" altLang="en-US" sz="2000" dirty="0">
                <a:ea typeface="宋体" charset="-122"/>
              </a:rPr>
              <a:t>个邻居交换</a:t>
            </a:r>
            <a:r>
              <a:rPr lang="en-US" altLang="zh-CN" sz="2000" dirty="0">
                <a:ea typeface="宋体" charset="-122"/>
              </a:rPr>
              <a:t>messages</a:t>
            </a:r>
            <a:r>
              <a:rPr lang="zh-CN" altLang="en-US" sz="2000" dirty="0">
                <a:ea typeface="宋体" charset="-122"/>
              </a:rPr>
              <a:t>，收敛时间可变</a:t>
            </a:r>
            <a:endParaRPr lang="en-US" altLang="zh-CN" sz="2000" dirty="0">
              <a:ea typeface="宋体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收敛速度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000" dirty="0">
                <a:ea typeface="宋体" charset="-122"/>
              </a:rPr>
              <a:t> O(n</a:t>
            </a:r>
            <a:r>
              <a:rPr lang="en-US" altLang="zh-CN" sz="2000" b="1" baseline="30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) </a:t>
            </a:r>
            <a:r>
              <a:rPr lang="zh-CN" altLang="en-US" sz="2000" dirty="0">
                <a:ea typeface="宋体" charset="-122"/>
              </a:rPr>
              <a:t>算法需要</a:t>
            </a:r>
            <a:r>
              <a:rPr lang="en-US" altLang="zh-CN" sz="2000" dirty="0">
                <a:ea typeface="宋体" charset="-122"/>
              </a:rPr>
              <a:t>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messages</a:t>
            </a: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可能震荡</a:t>
            </a:r>
            <a:endParaRPr lang="en-US" altLang="zh-CN" sz="18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000" u="sng" dirty="0">
                <a:solidFill>
                  <a:srgbClr val="FF0000"/>
                </a:solidFill>
                <a:ea typeface="宋体" charset="-122"/>
              </a:rPr>
              <a:t>DV</a:t>
            </a:r>
            <a:r>
              <a:rPr lang="en-US" altLang="zh-CN" sz="2000" dirty="0">
                <a:ea typeface="宋体" charset="-122"/>
              </a:rPr>
              <a:t>: </a:t>
            </a:r>
            <a:r>
              <a:rPr lang="zh-CN" altLang="en-US" sz="2000" dirty="0">
                <a:ea typeface="宋体" charset="-122"/>
              </a:rPr>
              <a:t>收敛时间可变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可能路由循环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计算到无穷大的问题</a:t>
            </a:r>
            <a:endParaRPr lang="en-US" altLang="zh-CN" sz="1800" dirty="0">
              <a:ea typeface="宋体" charset="-122"/>
            </a:endParaRPr>
          </a:p>
        </p:txBody>
      </p:sp>
      <p:sp>
        <p:nvSpPr>
          <p:cNvPr id="62771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43450" y="1295400"/>
            <a:ext cx="4010025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鲁棒性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路由器失灵会发生什么？</a:t>
            </a:r>
            <a:endParaRPr lang="en-US" altLang="zh-CN" sz="2400" dirty="0">
              <a:ea typeface="宋体" charset="-122"/>
            </a:endParaRPr>
          </a:p>
          <a:p>
            <a:pPr>
              <a:buNone/>
            </a:pPr>
            <a:r>
              <a:rPr lang="en-US" altLang="zh-CN" sz="24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节点可能广播错误的链路开销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每个节点仅仅计算它自己的表</a:t>
            </a:r>
            <a:endParaRPr lang="en-US" altLang="zh-CN" sz="2000" dirty="0">
              <a:ea typeface="宋体" charset="-122"/>
            </a:endParaRPr>
          </a:p>
          <a:p>
            <a:pPr>
              <a:buNone/>
            </a:pPr>
            <a:r>
              <a:rPr lang="en-US" altLang="zh-CN" sz="24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 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DV: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DV</a:t>
            </a:r>
            <a:r>
              <a:rPr lang="zh-CN" altLang="en-US" sz="2000" dirty="0">
                <a:ea typeface="宋体" charset="-122"/>
              </a:rPr>
              <a:t>节点可能广播错误的路径开销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每个节点的表都会被其它节点使用</a:t>
            </a:r>
            <a:endParaRPr lang="en-US" altLang="zh-CN" sz="2000" dirty="0">
              <a:ea typeface="宋体" charset="-122"/>
            </a:endParaRPr>
          </a:p>
          <a:p>
            <a:pPr lvl="2"/>
            <a:r>
              <a:rPr lang="zh-CN" altLang="en-US" sz="1800" dirty="0">
                <a:ea typeface="宋体" charset="-122"/>
              </a:rPr>
              <a:t>错误通过网络传播</a:t>
            </a:r>
            <a:endParaRPr lang="en-US" altLang="zh-CN" sz="18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2000" dirty="0">
              <a:ea typeface="宋体" charset="-122"/>
            </a:endParaRPr>
          </a:p>
          <a:p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4.5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路由算法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分层路由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73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644900"/>
            <a:ext cx="35052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网络规模：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考虑6亿目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的结点的网络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路由表几乎无法存储！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路由计算过程的信息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（e.g.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链路状态分组、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DV）交换量巨大，会淹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没链路！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33900" y="3619500"/>
            <a:ext cx="38608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管理自治：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每个网络的管理可能都期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望自主控制其网内的路由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互联网(internet)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网络之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网络(network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networks)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4700" y="292100"/>
            <a:ext cx="6873677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将任意规模网络抽象为一个图计算路由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过于理想化</a:t>
            </a:r>
          </a:p>
          <a:p>
            <a:pPr lvl="0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tabLst>
                <a:tab pos="2730500" algn="l"/>
              </a:tabLst>
              <a:defRPr/>
            </a:pPr>
            <a:r>
              <a:rPr lang="en-US" altLang="zh-CN" sz="1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标识所有路由器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2730500" algn="l"/>
              </a:tabLst>
              <a:defRPr/>
            </a:pPr>
            <a:r>
              <a:rPr lang="en-US" altLang="zh-CN" sz="1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“扁平”网络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——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在实际网络（尤其是大规模网络）中，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不可行！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311823F-B3F4-4E1C-AB16-14326135A03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833A89-17FE-4C10-B9F0-A0C01410CBF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1727200"/>
            <a:ext cx="40005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聚合路由器为一个区域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：自治系统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(autonomous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systems)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同一AS内的路由器运行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相同的路由协议(算法)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自治系统内部路由协议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(“intra-AS”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不同自治系统内的路由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器可以运行不同的AS内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部路由协议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16500" y="1638300"/>
            <a:ext cx="34798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网关路由器(gateway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位于AS“边缘”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通过链路连接其他AS的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00216" y="215900"/>
            <a:ext cx="4856828" cy="54630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028AC6-5B93-407F-B387-A78704FB16A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70CB1E1-C5E6-4C80-B258-C36C5323AAA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55700" y="24003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600700" y="3454400"/>
            <a:ext cx="3225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转发表由AS内部路由算法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与AS间路由算法共同配置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57900" y="4178300"/>
            <a:ext cx="27432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AS内部路由算法设置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AS内部目的网络路由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入口(entries)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AS内部路由算法与AS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间路由算法共同设置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AS外部目的网络路由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24300" y="4241800"/>
            <a:ext cx="660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AS间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(Inter-AS)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152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85900" y="20701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00300" y="2590800"/>
            <a:ext cx="330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59300" y="22860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955800" y="2882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78400" y="2133600"/>
            <a:ext cx="4318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73700" y="24384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38500" y="2984500"/>
            <a:ext cx="1003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3100" y="1892300"/>
            <a:ext cx="495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17800" y="4254500"/>
            <a:ext cx="11303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(Intra-AS)</a:t>
            </a: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762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F222D5-8036-4A0B-A1C8-A83FCC19E15C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68411" y="258281"/>
            <a:ext cx="5088145" cy="66172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互连的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E7D682-473A-44FC-90EB-4D9E76E93F55}"/>
              </a:ext>
            </a:extLst>
          </p:cNvPr>
          <p:cNvSpPr txBox="1"/>
          <p:nvPr/>
        </p:nvSpPr>
        <p:spPr>
          <a:xfrm>
            <a:off x="-1364" y="638273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C076D866-E94A-4170-9F6E-E00E582A75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3B18730-8E02-4BBA-AEA7-DBA6BAD6872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465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C10EFBFA-F8B8-4911-ADFE-8AE47CF85D74}" type="slidenum">
              <a:rPr lang="en-US" altLang="zh-CN" smtClean="0">
                <a:ea typeface="宋体" charset="-122"/>
              </a:rPr>
              <a:pPr/>
              <a:t>14</a:t>
            </a:fld>
            <a:endParaRPr lang="en-US" altLang="zh-CN">
              <a:ea typeface="宋体" charset="-122"/>
            </a:endParaRPr>
          </a:p>
        </p:txBody>
      </p:sp>
      <p:sp>
        <p:nvSpPr>
          <p:cNvPr id="446592" name="Rectangle 4"/>
          <p:cNvSpPr>
            <a:spLocks noGrp="1" noChangeArrowheads="1"/>
          </p:cNvSpPr>
          <p:nvPr>
            <p:ph type="title"/>
          </p:nvPr>
        </p:nvSpPr>
        <p:spPr>
          <a:xfrm>
            <a:off x="481013" y="0"/>
            <a:ext cx="77724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VC</a:t>
            </a:r>
            <a:r>
              <a:rPr lang="zh-CN" altLang="en-US" dirty="0">
                <a:ea typeface="宋体" charset="-122"/>
              </a:rPr>
              <a:t>转发表</a:t>
            </a:r>
            <a:endParaRPr lang="en-US" altLang="zh-CN" dirty="0">
              <a:ea typeface="宋体" charset="-122"/>
            </a:endParaRPr>
          </a:p>
        </p:txBody>
      </p:sp>
      <p:grpSp>
        <p:nvGrpSpPr>
          <p:cNvPr id="446593" name="Group 140"/>
          <p:cNvGrpSpPr>
            <a:grpSpLocks/>
          </p:cNvGrpSpPr>
          <p:nvPr/>
        </p:nvGrpSpPr>
        <p:grpSpPr bwMode="auto">
          <a:xfrm>
            <a:off x="4470400" y="623888"/>
            <a:ext cx="4457700" cy="2149475"/>
            <a:chOff x="235" y="1147"/>
            <a:chExt cx="2808" cy="1354"/>
          </a:xfrm>
        </p:grpSpPr>
        <p:sp>
          <p:nvSpPr>
            <p:cNvPr id="446604" name="Freeform 7"/>
            <p:cNvSpPr>
              <a:spLocks/>
            </p:cNvSpPr>
            <p:nvPr/>
          </p:nvSpPr>
          <p:spPr bwMode="auto">
            <a:xfrm>
              <a:off x="879" y="1529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446605" name="Group 9"/>
            <p:cNvGrpSpPr>
              <a:grpSpLocks/>
            </p:cNvGrpSpPr>
            <p:nvPr/>
          </p:nvGrpSpPr>
          <p:grpSpPr bwMode="auto">
            <a:xfrm>
              <a:off x="1141" y="1750"/>
              <a:ext cx="316" cy="147"/>
              <a:chOff x="3600" y="219"/>
              <a:chExt cx="360" cy="175"/>
            </a:xfrm>
          </p:grpSpPr>
          <p:sp>
            <p:nvSpPr>
              <p:cNvPr id="446669" name="Oval 1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70" name="Line 1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71" name="Line 1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72" name="Rectangle 1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73" name="Oval 1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74" name="Group 1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7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80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81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75" name="Group 1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7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77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78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6" name="Group 23"/>
            <p:cNvGrpSpPr>
              <a:grpSpLocks/>
            </p:cNvGrpSpPr>
            <p:nvPr/>
          </p:nvGrpSpPr>
          <p:grpSpPr bwMode="auto">
            <a:xfrm>
              <a:off x="1128" y="2135"/>
              <a:ext cx="316" cy="147"/>
              <a:chOff x="3600" y="219"/>
              <a:chExt cx="360" cy="175"/>
            </a:xfrm>
          </p:grpSpPr>
          <p:sp>
            <p:nvSpPr>
              <p:cNvPr id="446656" name="Oval 2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57" name="Line 2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58" name="Line 2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59" name="Rectangle 2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60" name="Oval 2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61" name="Group 2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6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7" name="Line 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8" name="Line 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62" name="Group 3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63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4" name="Line 3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65" name="Line 3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7" name="Group 37"/>
            <p:cNvGrpSpPr>
              <a:grpSpLocks/>
            </p:cNvGrpSpPr>
            <p:nvPr/>
          </p:nvGrpSpPr>
          <p:grpSpPr bwMode="auto">
            <a:xfrm>
              <a:off x="1966" y="1761"/>
              <a:ext cx="316" cy="147"/>
              <a:chOff x="3600" y="219"/>
              <a:chExt cx="360" cy="175"/>
            </a:xfrm>
          </p:grpSpPr>
          <p:sp>
            <p:nvSpPr>
              <p:cNvPr id="446643" name="Oval 3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44" name="Line 3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45" name="Line 4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46" name="Rectangle 4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47" name="Oval 4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48" name="Group 4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53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4" name="Line 4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5" name="Line 4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49" name="Group 4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50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1" name="Line 4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52" name="Line 5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46608" name="Group 65"/>
            <p:cNvGrpSpPr>
              <a:grpSpLocks/>
            </p:cNvGrpSpPr>
            <p:nvPr/>
          </p:nvGrpSpPr>
          <p:grpSpPr bwMode="auto">
            <a:xfrm>
              <a:off x="1920" y="2115"/>
              <a:ext cx="316" cy="147"/>
              <a:chOff x="3600" y="219"/>
              <a:chExt cx="360" cy="175"/>
            </a:xfrm>
          </p:grpSpPr>
          <p:sp>
            <p:nvSpPr>
              <p:cNvPr id="446630" name="Oval 6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446631" name="Line 6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32" name="Line 6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6633" name="Rectangle 6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446634" name="Oval 7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446635" name="Group 7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46640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41" name="Line 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42" name="Line 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6636" name="Group 7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46637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38" name="Line 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6639" name="Line 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46609" name="Line 115"/>
            <p:cNvSpPr>
              <a:spLocks noChangeShapeType="1"/>
            </p:cNvSpPr>
            <p:nvPr/>
          </p:nvSpPr>
          <p:spPr bwMode="auto">
            <a:xfrm>
              <a:off x="1282" y="1906"/>
              <a:ext cx="0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0" name="Line 117"/>
            <p:cNvSpPr>
              <a:spLocks noChangeShapeType="1"/>
            </p:cNvSpPr>
            <p:nvPr/>
          </p:nvSpPr>
          <p:spPr bwMode="auto">
            <a:xfrm>
              <a:off x="1468" y="1825"/>
              <a:ext cx="5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1" name="Line 118"/>
            <p:cNvSpPr>
              <a:spLocks noChangeShapeType="1"/>
            </p:cNvSpPr>
            <p:nvPr/>
          </p:nvSpPr>
          <p:spPr bwMode="auto">
            <a:xfrm>
              <a:off x="1428" y="2223"/>
              <a:ext cx="5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2" name="Line 119"/>
            <p:cNvSpPr>
              <a:spLocks noChangeShapeType="1"/>
            </p:cNvSpPr>
            <p:nvPr/>
          </p:nvSpPr>
          <p:spPr bwMode="auto">
            <a:xfrm>
              <a:off x="2109" y="1898"/>
              <a:ext cx="0" cy="2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3" name="Line 120"/>
            <p:cNvSpPr>
              <a:spLocks noChangeShapeType="1"/>
            </p:cNvSpPr>
            <p:nvPr/>
          </p:nvSpPr>
          <p:spPr bwMode="auto">
            <a:xfrm>
              <a:off x="779" y="1833"/>
              <a:ext cx="3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4" name="Line 121"/>
            <p:cNvSpPr>
              <a:spLocks noChangeShapeType="1"/>
            </p:cNvSpPr>
            <p:nvPr/>
          </p:nvSpPr>
          <p:spPr bwMode="auto">
            <a:xfrm>
              <a:off x="2272" y="1833"/>
              <a:ext cx="4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5" name="Line 122"/>
            <p:cNvSpPr>
              <a:spLocks noChangeShapeType="1"/>
            </p:cNvSpPr>
            <p:nvPr/>
          </p:nvSpPr>
          <p:spPr bwMode="auto">
            <a:xfrm>
              <a:off x="2239" y="2223"/>
              <a:ext cx="236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6" name="Line 123"/>
            <p:cNvSpPr>
              <a:spLocks noChangeShapeType="1"/>
            </p:cNvSpPr>
            <p:nvPr/>
          </p:nvSpPr>
          <p:spPr bwMode="auto">
            <a:xfrm>
              <a:off x="998" y="2231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446588" name="Object 124"/>
            <p:cNvGraphicFramePr>
              <a:graphicFrameLocks noChangeAspect="1"/>
            </p:cNvGraphicFramePr>
            <p:nvPr/>
          </p:nvGraphicFramePr>
          <p:xfrm>
            <a:off x="487" y="1694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10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0" name="Picture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" y="1694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6589" name="Object 125"/>
            <p:cNvGraphicFramePr>
              <a:graphicFrameLocks noChangeAspect="1"/>
            </p:cNvGraphicFramePr>
            <p:nvPr/>
          </p:nvGraphicFramePr>
          <p:xfrm>
            <a:off x="2710" y="1694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11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0" name="Picture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0" y="1694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6617" name="Line 126"/>
            <p:cNvSpPr>
              <a:spLocks noChangeShapeType="1"/>
            </p:cNvSpPr>
            <p:nvPr/>
          </p:nvSpPr>
          <p:spPr bwMode="auto">
            <a:xfrm>
              <a:off x="836" y="1777"/>
              <a:ext cx="259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8" name="Line 127"/>
            <p:cNvSpPr>
              <a:spLocks noChangeShapeType="1"/>
            </p:cNvSpPr>
            <p:nvPr/>
          </p:nvSpPr>
          <p:spPr bwMode="auto">
            <a:xfrm>
              <a:off x="2288" y="1784"/>
              <a:ext cx="421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19" name="Line 128"/>
            <p:cNvSpPr>
              <a:spLocks noChangeShapeType="1"/>
            </p:cNvSpPr>
            <p:nvPr/>
          </p:nvSpPr>
          <p:spPr bwMode="auto">
            <a:xfrm>
              <a:off x="1508" y="1776"/>
              <a:ext cx="429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20" name="Text Box 129"/>
            <p:cNvSpPr txBox="1">
              <a:spLocks noChangeArrowheads="1"/>
            </p:cNvSpPr>
            <p:nvPr/>
          </p:nvSpPr>
          <p:spPr bwMode="auto">
            <a:xfrm>
              <a:off x="890" y="1609"/>
              <a:ext cx="23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446621" name="Text Box 130"/>
            <p:cNvSpPr txBox="1">
              <a:spLocks noChangeArrowheads="1"/>
            </p:cNvSpPr>
            <p:nvPr/>
          </p:nvSpPr>
          <p:spPr bwMode="auto">
            <a:xfrm>
              <a:off x="1621" y="1561"/>
              <a:ext cx="2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22</a:t>
              </a:r>
            </a:p>
          </p:txBody>
        </p:sp>
        <p:sp>
          <p:nvSpPr>
            <p:cNvPr id="446622" name="Text Box 131"/>
            <p:cNvSpPr txBox="1">
              <a:spLocks noChangeArrowheads="1"/>
            </p:cNvSpPr>
            <p:nvPr/>
          </p:nvSpPr>
          <p:spPr bwMode="auto">
            <a:xfrm>
              <a:off x="2351" y="1585"/>
              <a:ext cx="2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40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46623" name="Text Box 132"/>
            <p:cNvSpPr txBox="1">
              <a:spLocks noChangeArrowheads="1"/>
            </p:cNvSpPr>
            <p:nvPr/>
          </p:nvSpPr>
          <p:spPr bwMode="auto">
            <a:xfrm>
              <a:off x="996" y="1805"/>
              <a:ext cx="17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1</a:t>
              </a:r>
            </a:p>
          </p:txBody>
        </p:sp>
        <p:sp>
          <p:nvSpPr>
            <p:cNvPr id="446624" name="Text Box 133"/>
            <p:cNvSpPr txBox="1">
              <a:spLocks noChangeArrowheads="1"/>
            </p:cNvSpPr>
            <p:nvPr/>
          </p:nvSpPr>
          <p:spPr bwMode="auto">
            <a:xfrm>
              <a:off x="1240" y="1877"/>
              <a:ext cx="19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</a:t>
              </a:r>
            </a:p>
          </p:txBody>
        </p:sp>
        <p:sp>
          <p:nvSpPr>
            <p:cNvPr id="446625" name="Text Box 134"/>
            <p:cNvSpPr txBox="1">
              <a:spLocks noChangeArrowheads="1"/>
            </p:cNvSpPr>
            <p:nvPr/>
          </p:nvSpPr>
          <p:spPr bwMode="auto">
            <a:xfrm>
              <a:off x="1435" y="1780"/>
              <a:ext cx="19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3</a:t>
              </a:r>
            </a:p>
          </p:txBody>
        </p:sp>
        <p:sp>
          <p:nvSpPr>
            <p:cNvPr id="446626" name="Text Box 135"/>
            <p:cNvSpPr txBox="1">
              <a:spLocks noChangeArrowheads="1"/>
            </p:cNvSpPr>
            <p:nvPr/>
          </p:nvSpPr>
          <p:spPr bwMode="auto">
            <a:xfrm>
              <a:off x="478" y="1147"/>
              <a:ext cx="4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dirty="0">
                  <a:solidFill>
                    <a:srgbClr val="FF0000"/>
                  </a:solidFill>
                </a:rPr>
                <a:t>VC </a:t>
              </a:r>
              <a:r>
                <a:rPr lang="zh-CN" altLang="en-US" dirty="0">
                  <a:solidFill>
                    <a:srgbClr val="FF0000"/>
                  </a:solidFill>
                </a:rPr>
                <a:t>号</a:t>
              </a:r>
              <a:endParaRPr lang="en-US" altLang="zh-CN" dirty="0">
                <a:solidFill>
                  <a:srgbClr val="FF0000"/>
                </a:solidFill>
              </a:endParaRPr>
            </a:p>
          </p:txBody>
        </p:sp>
        <p:sp>
          <p:nvSpPr>
            <p:cNvPr id="446627" name="Line 137"/>
            <p:cNvSpPr>
              <a:spLocks noChangeShapeType="1"/>
            </p:cNvSpPr>
            <p:nvPr/>
          </p:nvSpPr>
          <p:spPr bwMode="auto">
            <a:xfrm>
              <a:off x="794" y="1356"/>
              <a:ext cx="147" cy="259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28" name="Text Box 138"/>
            <p:cNvSpPr txBox="1">
              <a:spLocks noChangeArrowheads="1"/>
            </p:cNvSpPr>
            <p:nvPr/>
          </p:nvSpPr>
          <p:spPr bwMode="auto">
            <a:xfrm>
              <a:off x="235" y="2268"/>
              <a:ext cx="55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接口号</a:t>
              </a:r>
              <a:endParaRPr lang="en-US" altLang="zh-CN" dirty="0"/>
            </a:p>
          </p:txBody>
        </p:sp>
        <p:sp>
          <p:nvSpPr>
            <p:cNvPr id="446629" name="Line 139"/>
            <p:cNvSpPr>
              <a:spLocks noChangeShapeType="1"/>
            </p:cNvSpPr>
            <p:nvPr/>
          </p:nvSpPr>
          <p:spPr bwMode="auto">
            <a:xfrm flipV="1">
              <a:off x="738" y="1996"/>
              <a:ext cx="292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46594" name="Group 150"/>
          <p:cNvGrpSpPr>
            <a:grpSpLocks/>
          </p:cNvGrpSpPr>
          <p:nvPr/>
        </p:nvGrpSpPr>
        <p:grpSpPr bwMode="auto">
          <a:xfrm>
            <a:off x="336550" y="3302000"/>
            <a:ext cx="8408988" cy="2233613"/>
            <a:chOff x="269" y="2422"/>
            <a:chExt cx="5297" cy="1407"/>
          </a:xfrm>
        </p:grpSpPr>
        <p:sp>
          <p:nvSpPr>
            <p:cNvPr id="446597" name="Line 142"/>
            <p:cNvSpPr>
              <a:spLocks noChangeShapeType="1"/>
            </p:cNvSpPr>
            <p:nvPr/>
          </p:nvSpPr>
          <p:spPr bwMode="auto">
            <a:xfrm>
              <a:off x="269" y="2653"/>
              <a:ext cx="5297" cy="16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598" name="Text Box 143"/>
            <p:cNvSpPr txBox="1">
              <a:spLocks noChangeArrowheads="1"/>
            </p:cNvSpPr>
            <p:nvPr/>
          </p:nvSpPr>
          <p:spPr bwMode="auto">
            <a:xfrm>
              <a:off x="374" y="2422"/>
              <a:ext cx="503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     输入输入                      输入 </a:t>
              </a:r>
              <a:r>
                <a:rPr lang="en-US" altLang="zh-CN" dirty="0"/>
                <a:t>VC #               </a:t>
              </a:r>
              <a:r>
                <a:rPr lang="zh-CN" altLang="en-US" dirty="0"/>
                <a:t>输出接口              输出</a:t>
              </a:r>
              <a:r>
                <a:rPr lang="en-US" altLang="zh-CN" dirty="0"/>
                <a:t> VC #</a:t>
              </a:r>
            </a:p>
          </p:txBody>
        </p:sp>
        <p:sp>
          <p:nvSpPr>
            <p:cNvPr id="446599" name="Line 145"/>
            <p:cNvSpPr>
              <a:spLocks noChangeShapeType="1"/>
            </p:cNvSpPr>
            <p:nvPr/>
          </p:nvSpPr>
          <p:spPr bwMode="auto">
            <a:xfrm>
              <a:off x="1785" y="2450"/>
              <a:ext cx="0" cy="1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0" name="Line 146"/>
            <p:cNvSpPr>
              <a:spLocks noChangeShapeType="1"/>
            </p:cNvSpPr>
            <p:nvPr/>
          </p:nvSpPr>
          <p:spPr bwMode="auto">
            <a:xfrm>
              <a:off x="2985" y="2474"/>
              <a:ext cx="0" cy="133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1" name="Line 147"/>
            <p:cNvSpPr>
              <a:spLocks noChangeShapeType="1"/>
            </p:cNvSpPr>
            <p:nvPr/>
          </p:nvSpPr>
          <p:spPr bwMode="auto">
            <a:xfrm>
              <a:off x="4438" y="2450"/>
              <a:ext cx="0" cy="137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6602" name="Text Box 148"/>
            <p:cNvSpPr txBox="1">
              <a:spLocks noChangeArrowheads="1"/>
            </p:cNvSpPr>
            <p:nvPr/>
          </p:nvSpPr>
          <p:spPr bwMode="auto">
            <a:xfrm>
              <a:off x="891" y="2755"/>
              <a:ext cx="4253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57200" indent="-457200" eaLnBrk="0" hangingPunct="0"/>
              <a:r>
                <a:rPr lang="en-US" altLang="zh-CN"/>
                <a:t>1                           12                               3                          22</a:t>
              </a:r>
            </a:p>
            <a:p>
              <a:pPr marL="457200" indent="-457200" eaLnBrk="0" hangingPunct="0"/>
              <a:r>
                <a:rPr lang="en-US" altLang="zh-CN"/>
                <a:t>2                          63                               1                           18 </a:t>
              </a:r>
            </a:p>
            <a:p>
              <a:pPr marL="457200" indent="-457200" eaLnBrk="0" hangingPunct="0"/>
              <a:r>
                <a:rPr lang="en-US" altLang="zh-CN"/>
                <a:t>3                           7                                2                           17</a:t>
              </a:r>
            </a:p>
            <a:p>
              <a:pPr marL="457200" indent="-457200" eaLnBrk="0" hangingPunct="0"/>
              <a:r>
                <a:rPr lang="en-US" altLang="zh-CN"/>
                <a:t>1                          97                               3                           87</a:t>
              </a:r>
            </a:p>
            <a:p>
              <a:pPr marL="457200" indent="-457200" eaLnBrk="0" hangingPunct="0"/>
              <a:r>
                <a:rPr lang="en-US" altLang="zh-CN"/>
                <a:t>…                          …                                …                            …</a:t>
              </a:r>
            </a:p>
          </p:txBody>
        </p:sp>
        <p:sp>
          <p:nvSpPr>
            <p:cNvPr id="446603" name="Text Box 149"/>
            <p:cNvSpPr txBox="1">
              <a:spLocks noChangeArrowheads="1"/>
            </p:cNvSpPr>
            <p:nvPr/>
          </p:nvSpPr>
          <p:spPr bwMode="auto">
            <a:xfrm>
              <a:off x="876" y="3014"/>
              <a:ext cx="1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446595" name="Text Box 151"/>
          <p:cNvSpPr txBox="1">
            <a:spLocks noChangeArrowheads="1"/>
          </p:cNvSpPr>
          <p:nvPr/>
        </p:nvSpPr>
        <p:spPr bwMode="auto">
          <a:xfrm>
            <a:off x="255588" y="2395538"/>
            <a:ext cx="31486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400" u="sng" dirty="0">
                <a:solidFill>
                  <a:srgbClr val="FF0000"/>
                </a:solidFill>
              </a:rPr>
              <a:t>路由器</a:t>
            </a:r>
            <a:r>
              <a:rPr lang="en-US" altLang="zh-CN" sz="2400" u="sng" dirty="0">
                <a:solidFill>
                  <a:srgbClr val="FF0000"/>
                </a:solidFill>
              </a:rPr>
              <a:t>R1</a:t>
            </a:r>
            <a:r>
              <a:rPr lang="zh-CN" altLang="en-US" sz="2400" u="sng" dirty="0">
                <a:solidFill>
                  <a:srgbClr val="FF0000"/>
                </a:solidFill>
              </a:rPr>
              <a:t>的</a:t>
            </a:r>
            <a:r>
              <a:rPr lang="en-US" altLang="zh-CN" sz="2400" u="sng" dirty="0">
                <a:solidFill>
                  <a:srgbClr val="FF0000"/>
                </a:solidFill>
              </a:rPr>
              <a:t>VC</a:t>
            </a:r>
            <a:r>
              <a:rPr lang="zh-CN" altLang="en-US" sz="2400" u="sng" dirty="0">
                <a:solidFill>
                  <a:srgbClr val="FF0000"/>
                </a:solidFill>
              </a:rPr>
              <a:t>转发表</a:t>
            </a:r>
            <a:r>
              <a:rPr lang="en-US" altLang="zh-CN" sz="2400" u="sng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46596" name="Text Box 152"/>
          <p:cNvSpPr txBox="1">
            <a:spLocks noChangeArrowheads="1"/>
          </p:cNvSpPr>
          <p:nvPr/>
        </p:nvSpPr>
        <p:spPr bwMode="auto">
          <a:xfrm>
            <a:off x="1119188" y="5756275"/>
            <a:ext cx="7420621" cy="4616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 dirty="0">
                <a:solidFill>
                  <a:srgbClr val="FF0000"/>
                </a:solidFill>
              </a:rPr>
              <a:t>VC</a:t>
            </a:r>
            <a:r>
              <a:rPr lang="zh-CN" altLang="en-US" sz="2400" dirty="0">
                <a:solidFill>
                  <a:srgbClr val="FF0000"/>
                </a:solidFill>
              </a:rPr>
              <a:t>路径上每个路由器都需要维护</a:t>
            </a:r>
            <a:r>
              <a:rPr lang="en-US" altLang="zh-CN" sz="2400" dirty="0">
                <a:solidFill>
                  <a:srgbClr val="FF0000"/>
                </a:solidFill>
              </a:rPr>
              <a:t>VC</a:t>
            </a:r>
            <a:r>
              <a:rPr lang="zh-CN" altLang="en-US" sz="2400" dirty="0">
                <a:solidFill>
                  <a:srgbClr val="FF0000"/>
                </a:solidFill>
              </a:rPr>
              <a:t>连接的状态信息！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22300" y="1333500"/>
            <a:ext cx="34798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假设AS1内某路由器收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到一个目的地址在AS1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之外的数据报: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路由器应该将该数据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报转发给哪个网关路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由器呢？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724400" y="1358900"/>
            <a:ext cx="35052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AS1必须: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学习到哪些目的网络可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以通过AS2到达，哪些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可以通过AS3到达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将这些网络可达性信息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传播给AS1内部路由器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3975100"/>
            <a:ext cx="61468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6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自治系统间路由任务！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86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34A9CF-F510-4178-A238-2F99E958E171}"/>
              </a:ext>
            </a:extLst>
          </p:cNvPr>
          <p:cNvSpPr txBox="1"/>
          <p:nvPr/>
        </p:nvSpPr>
        <p:spPr>
          <a:xfrm>
            <a:off x="2500" y="632617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909729-9294-427A-9287-CAFDED24E1FF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708454" y="208688"/>
            <a:ext cx="7698946" cy="5847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自治系统间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(Inter-AS)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路由任务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BEACA302-0612-455F-8315-744737B2B77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41EBCFE4-A3F0-4E23-8044-619D0015F4F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06600" y="4445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62400" y="42799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FAF222D5-8036-4A0B-A1C8-A83FCC19E15C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3120" y="234950"/>
            <a:ext cx="8293100" cy="364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路由器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的转发表设置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假设AS1学习到(通过AS间路由协议)：子网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可以通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过AS3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(网关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1c)到达，但不能通过AS2到达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AS间路由协议向所有内部路由器传播该可达性信息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路由器1d：利用AS内部路由信息，确定其到达1c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的最小费用路径接口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在转发表中增加入口：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797C45-AB2A-4585-82FA-DA077636237A}"/>
              </a:ext>
            </a:extLst>
          </p:cNvPr>
          <p:cNvSpPr txBox="1"/>
          <p:nvPr/>
        </p:nvSpPr>
        <p:spPr>
          <a:xfrm>
            <a:off x="2500" y="631674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EBDE695D-729B-4020-8997-3ABAC09C800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8BCD0E9-FEF8-42AE-B609-52FEBDF3CD3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06600" y="4445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62400" y="42799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606800" y="5283320"/>
            <a:ext cx="419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  <a:tab pos="241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0" y="52451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19100" y="5537200"/>
            <a:ext cx="35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05323-3619-4BC5-8759-4BDD40E3755D}"/>
              </a:ext>
            </a:extLst>
          </p:cNvPr>
          <p:cNvSpPr txBox="1"/>
          <p:nvPr/>
        </p:nvSpPr>
        <p:spPr>
          <a:xfrm>
            <a:off x="2500" y="632617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20">
            <a:extLst>
              <a:ext uri="{FF2B5EF4-FFF2-40B4-BE49-F238E27FC236}">
                <a16:creationId xmlns:a16="http://schemas.microsoft.com/office/drawing/2014/main" id="{3E8B9E1D-309B-4B89-AD1F-E81B7E627E11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660400" y="374650"/>
            <a:ext cx="7859524" cy="33162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在多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间选择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假设AS1通过AS间路由协议学习到：子网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AS3和AS2均可到达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为了配置转发表，路由器1d必须确定应该将去往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的数据报转发给哪个网关？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这个任务也是由AS间路由协议完成!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75EC5A23-CE9D-4197-84CD-04A1C5EAD4A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1D82F37-429F-40C5-B014-8F37F8EBB0D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95541" y="4514786"/>
            <a:ext cx="1800225" cy="1417701"/>
          </a:xfrm>
          <a:custGeom>
            <a:avLst/>
            <a:gdLst>
              <a:gd name="connsiteX0" fmla="*/ 0 w 1800225"/>
              <a:gd name="connsiteY0" fmla="*/ 1417701 h 1417701"/>
              <a:gd name="connsiteX1" fmla="*/ 1800225 w 1800225"/>
              <a:gd name="connsiteY1" fmla="*/ 1417701 h 1417701"/>
              <a:gd name="connsiteX2" fmla="*/ 1800225 w 1800225"/>
              <a:gd name="connsiteY2" fmla="*/ 0 h 1417701"/>
              <a:gd name="connsiteX3" fmla="*/ 0 w 1800225"/>
              <a:gd name="connsiteY3" fmla="*/ 0 h 1417701"/>
              <a:gd name="connsiteX4" fmla="*/ 0 w 1800225"/>
              <a:gd name="connsiteY4" fmla="*/ 1417701 h 1417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17701">
                <a:moveTo>
                  <a:pt x="0" y="1417701"/>
                </a:moveTo>
                <a:lnTo>
                  <a:pt x="1800225" y="1417701"/>
                </a:lnTo>
                <a:lnTo>
                  <a:pt x="1800225" y="0"/>
                </a:lnTo>
                <a:lnTo>
                  <a:pt x="0" y="0"/>
                </a:lnTo>
                <a:lnTo>
                  <a:pt x="0" y="1417701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89191" y="4508436"/>
            <a:ext cx="1812925" cy="1430401"/>
          </a:xfrm>
          <a:custGeom>
            <a:avLst/>
            <a:gdLst>
              <a:gd name="connsiteX0" fmla="*/ 6350 w 1812925"/>
              <a:gd name="connsiteY0" fmla="*/ 1424051 h 1430401"/>
              <a:gd name="connsiteX1" fmla="*/ 1806575 w 1812925"/>
              <a:gd name="connsiteY1" fmla="*/ 1424051 h 1430401"/>
              <a:gd name="connsiteX2" fmla="*/ 1806575 w 1812925"/>
              <a:gd name="connsiteY2" fmla="*/ 6350 h 1430401"/>
              <a:gd name="connsiteX3" fmla="*/ 6350 w 1812925"/>
              <a:gd name="connsiteY3" fmla="*/ 6350 h 1430401"/>
              <a:gd name="connsiteX4" fmla="*/ 6350 w 1812925"/>
              <a:gd name="connsiteY4" fmla="*/ 1424051 h 1430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30401">
                <a:moveTo>
                  <a:pt x="6350" y="1424051"/>
                </a:moveTo>
                <a:lnTo>
                  <a:pt x="1806575" y="1424051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240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54304" y="4718050"/>
            <a:ext cx="184150" cy="304800"/>
          </a:xfrm>
          <a:custGeom>
            <a:avLst/>
            <a:gdLst>
              <a:gd name="connsiteX0" fmla="*/ 0 w 184150"/>
              <a:gd name="connsiteY0" fmla="*/ 304800 h 304800"/>
              <a:gd name="connsiteX1" fmla="*/ 184149 w 184150"/>
              <a:gd name="connsiteY1" fmla="*/ 304800 h 304800"/>
              <a:gd name="connsiteX2" fmla="*/ 184149 w 184150"/>
              <a:gd name="connsiteY2" fmla="*/ 0 h 304800"/>
              <a:gd name="connsiteX3" fmla="*/ 0 w 184150"/>
              <a:gd name="connsiteY3" fmla="*/ 0 h 304800"/>
              <a:gd name="connsiteX4" fmla="*/ 0 w 18415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50" h="304800">
                <a:moveTo>
                  <a:pt x="0" y="304800"/>
                </a:moveTo>
                <a:lnTo>
                  <a:pt x="184149" y="304800"/>
                </a:lnTo>
                <a:lnTo>
                  <a:pt x="184149" y="0"/>
                </a:lnTo>
                <a:lnTo>
                  <a:pt x="0" y="0"/>
                </a:lnTo>
                <a:lnTo>
                  <a:pt x="0" y="30480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37908" y="4850574"/>
            <a:ext cx="1710689" cy="738670"/>
          </a:xfrm>
          <a:custGeom>
            <a:avLst/>
            <a:gdLst>
              <a:gd name="connsiteX0" fmla="*/ 0 w 1710689"/>
              <a:gd name="connsiteY0" fmla="*/ 738670 h 738670"/>
              <a:gd name="connsiteX1" fmla="*/ 1710690 w 1710689"/>
              <a:gd name="connsiteY1" fmla="*/ 738670 h 738670"/>
              <a:gd name="connsiteX2" fmla="*/ 1710690 w 1710689"/>
              <a:gd name="connsiteY2" fmla="*/ 0 h 738670"/>
              <a:gd name="connsiteX3" fmla="*/ 0 w 1710689"/>
              <a:gd name="connsiteY3" fmla="*/ 0 h 738670"/>
              <a:gd name="connsiteX4" fmla="*/ 0 w 1710689"/>
              <a:gd name="connsiteY4" fmla="*/ 738670 h 738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689" h="738670">
                <a:moveTo>
                  <a:pt x="0" y="738670"/>
                </a:moveTo>
                <a:lnTo>
                  <a:pt x="1710690" y="738670"/>
                </a:lnTo>
                <a:lnTo>
                  <a:pt x="1710690" y="0"/>
                </a:lnTo>
                <a:lnTo>
                  <a:pt x="0" y="0"/>
                </a:lnTo>
                <a:lnTo>
                  <a:pt x="0" y="73867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500502" y="4538726"/>
            <a:ext cx="1800225" cy="1404873"/>
          </a:xfrm>
          <a:custGeom>
            <a:avLst/>
            <a:gdLst>
              <a:gd name="connsiteX0" fmla="*/ 0 w 1800225"/>
              <a:gd name="connsiteY0" fmla="*/ 1404873 h 1404873"/>
              <a:gd name="connsiteX1" fmla="*/ 1800225 w 1800225"/>
              <a:gd name="connsiteY1" fmla="*/ 1404873 h 1404873"/>
              <a:gd name="connsiteX2" fmla="*/ 1800225 w 1800225"/>
              <a:gd name="connsiteY2" fmla="*/ 0 h 1404873"/>
              <a:gd name="connsiteX3" fmla="*/ 0 w 1800225"/>
              <a:gd name="connsiteY3" fmla="*/ 0 h 1404873"/>
              <a:gd name="connsiteX4" fmla="*/ 0 w 1800225"/>
              <a:gd name="connsiteY4" fmla="*/ 1404873 h 1404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4873">
                <a:moveTo>
                  <a:pt x="0" y="1404873"/>
                </a:moveTo>
                <a:lnTo>
                  <a:pt x="1800225" y="1404873"/>
                </a:lnTo>
                <a:lnTo>
                  <a:pt x="1800225" y="0"/>
                </a:lnTo>
                <a:lnTo>
                  <a:pt x="0" y="0"/>
                </a:lnTo>
                <a:lnTo>
                  <a:pt x="0" y="140487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494152" y="4532376"/>
            <a:ext cx="1812925" cy="1417573"/>
          </a:xfrm>
          <a:custGeom>
            <a:avLst/>
            <a:gdLst>
              <a:gd name="connsiteX0" fmla="*/ 6350 w 1812925"/>
              <a:gd name="connsiteY0" fmla="*/ 1411223 h 1417573"/>
              <a:gd name="connsiteX1" fmla="*/ 1806575 w 1812925"/>
              <a:gd name="connsiteY1" fmla="*/ 1411223 h 1417573"/>
              <a:gd name="connsiteX2" fmla="*/ 1806575 w 1812925"/>
              <a:gd name="connsiteY2" fmla="*/ 6350 h 1417573"/>
              <a:gd name="connsiteX3" fmla="*/ 6350 w 1812925"/>
              <a:gd name="connsiteY3" fmla="*/ 6350 h 1417573"/>
              <a:gd name="connsiteX4" fmla="*/ 6350 w 1812925"/>
              <a:gd name="connsiteY4" fmla="*/ 1411223 h 1417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7573">
                <a:moveTo>
                  <a:pt x="6350" y="1411223"/>
                </a:moveTo>
                <a:lnTo>
                  <a:pt x="1806575" y="1411223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11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2514219" y="4707140"/>
            <a:ext cx="1786635" cy="954113"/>
          </a:xfrm>
          <a:custGeom>
            <a:avLst/>
            <a:gdLst>
              <a:gd name="connsiteX0" fmla="*/ 0 w 1786635"/>
              <a:gd name="connsiteY0" fmla="*/ 954113 h 954113"/>
              <a:gd name="connsiteX1" fmla="*/ 1786635 w 1786635"/>
              <a:gd name="connsiteY1" fmla="*/ 954113 h 954113"/>
              <a:gd name="connsiteX2" fmla="*/ 1786635 w 1786635"/>
              <a:gd name="connsiteY2" fmla="*/ 0 h 954113"/>
              <a:gd name="connsiteX3" fmla="*/ 0 w 1786635"/>
              <a:gd name="connsiteY3" fmla="*/ 0 h 954113"/>
              <a:gd name="connsiteX4" fmla="*/ 0 w 1786635"/>
              <a:gd name="connsiteY4" fmla="*/ 954113 h 954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6635" h="954113">
                <a:moveTo>
                  <a:pt x="0" y="954113"/>
                </a:moveTo>
                <a:lnTo>
                  <a:pt x="1786635" y="954113"/>
                </a:lnTo>
                <a:lnTo>
                  <a:pt x="1786635" y="0"/>
                </a:lnTo>
                <a:lnTo>
                  <a:pt x="0" y="0"/>
                </a:lnTo>
                <a:lnTo>
                  <a:pt x="0" y="95411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697603" y="4527550"/>
            <a:ext cx="1800225" cy="1403350"/>
          </a:xfrm>
          <a:custGeom>
            <a:avLst/>
            <a:gdLst>
              <a:gd name="connsiteX0" fmla="*/ 0 w 1800225"/>
              <a:gd name="connsiteY0" fmla="*/ 1403350 h 1403350"/>
              <a:gd name="connsiteX1" fmla="*/ 1800225 w 1800225"/>
              <a:gd name="connsiteY1" fmla="*/ 1403350 h 1403350"/>
              <a:gd name="connsiteX2" fmla="*/ 1800225 w 1800225"/>
              <a:gd name="connsiteY2" fmla="*/ 0 h 1403350"/>
              <a:gd name="connsiteX3" fmla="*/ 0 w 1800225"/>
              <a:gd name="connsiteY3" fmla="*/ 0 h 1403350"/>
              <a:gd name="connsiteX4" fmla="*/ 0 w 1800225"/>
              <a:gd name="connsiteY4" fmla="*/ 1403350 h 140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3350">
                <a:moveTo>
                  <a:pt x="0" y="1403350"/>
                </a:moveTo>
                <a:lnTo>
                  <a:pt x="1800225" y="1403350"/>
                </a:lnTo>
                <a:lnTo>
                  <a:pt x="1800225" y="0"/>
                </a:lnTo>
                <a:lnTo>
                  <a:pt x="0" y="0"/>
                </a:lnTo>
                <a:lnTo>
                  <a:pt x="0" y="140335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4691253" y="4521200"/>
            <a:ext cx="1812925" cy="1416050"/>
          </a:xfrm>
          <a:custGeom>
            <a:avLst/>
            <a:gdLst>
              <a:gd name="connsiteX0" fmla="*/ 6350 w 1812925"/>
              <a:gd name="connsiteY0" fmla="*/ 1409700 h 1416050"/>
              <a:gd name="connsiteX1" fmla="*/ 1806575 w 1812925"/>
              <a:gd name="connsiteY1" fmla="*/ 1409700 h 1416050"/>
              <a:gd name="connsiteX2" fmla="*/ 1806575 w 1812925"/>
              <a:gd name="connsiteY2" fmla="*/ 6350 h 1416050"/>
              <a:gd name="connsiteX3" fmla="*/ 6350 w 1812925"/>
              <a:gd name="connsiteY3" fmla="*/ 6350 h 1416050"/>
              <a:gd name="connsiteX4" fmla="*/ 6350 w 1812925"/>
              <a:gd name="connsiteY4" fmla="*/ 1409700 h 1416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6050">
                <a:moveTo>
                  <a:pt x="6350" y="1409700"/>
                </a:moveTo>
                <a:lnTo>
                  <a:pt x="1806575" y="1409700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09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707128" y="4802466"/>
            <a:ext cx="1790700" cy="738670"/>
          </a:xfrm>
          <a:custGeom>
            <a:avLst/>
            <a:gdLst>
              <a:gd name="connsiteX0" fmla="*/ 0 w 1790700"/>
              <a:gd name="connsiteY0" fmla="*/ 738670 h 738670"/>
              <a:gd name="connsiteX1" fmla="*/ 1790700 w 1790700"/>
              <a:gd name="connsiteY1" fmla="*/ 738670 h 738670"/>
              <a:gd name="connsiteX2" fmla="*/ 1790700 w 1790700"/>
              <a:gd name="connsiteY2" fmla="*/ 0 h 738670"/>
              <a:gd name="connsiteX3" fmla="*/ 0 w 1790700"/>
              <a:gd name="connsiteY3" fmla="*/ 0 h 738670"/>
              <a:gd name="connsiteX4" fmla="*/ 0 w 1790700"/>
              <a:gd name="connsiteY4" fmla="*/ 738670 h 738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0700" h="738670">
                <a:moveTo>
                  <a:pt x="0" y="738670"/>
                </a:moveTo>
                <a:lnTo>
                  <a:pt x="1790700" y="738670"/>
                </a:lnTo>
                <a:lnTo>
                  <a:pt x="1790700" y="0"/>
                </a:lnTo>
                <a:lnTo>
                  <a:pt x="0" y="0"/>
                </a:lnTo>
                <a:lnTo>
                  <a:pt x="0" y="73867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893179" y="4513326"/>
            <a:ext cx="1800225" cy="1404873"/>
          </a:xfrm>
          <a:custGeom>
            <a:avLst/>
            <a:gdLst>
              <a:gd name="connsiteX0" fmla="*/ 0 w 1800225"/>
              <a:gd name="connsiteY0" fmla="*/ 1404873 h 1404873"/>
              <a:gd name="connsiteX1" fmla="*/ 1800225 w 1800225"/>
              <a:gd name="connsiteY1" fmla="*/ 1404873 h 1404873"/>
              <a:gd name="connsiteX2" fmla="*/ 1800225 w 1800225"/>
              <a:gd name="connsiteY2" fmla="*/ 0 h 1404873"/>
              <a:gd name="connsiteX3" fmla="*/ 0 w 1800225"/>
              <a:gd name="connsiteY3" fmla="*/ 0 h 1404873"/>
              <a:gd name="connsiteX4" fmla="*/ 0 w 1800225"/>
              <a:gd name="connsiteY4" fmla="*/ 1404873 h 1404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25" h="1404873">
                <a:moveTo>
                  <a:pt x="0" y="1404873"/>
                </a:moveTo>
                <a:lnTo>
                  <a:pt x="1800225" y="1404873"/>
                </a:lnTo>
                <a:lnTo>
                  <a:pt x="1800225" y="0"/>
                </a:lnTo>
                <a:lnTo>
                  <a:pt x="0" y="0"/>
                </a:lnTo>
                <a:lnTo>
                  <a:pt x="0" y="1404873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886829" y="4506976"/>
            <a:ext cx="1812925" cy="1417573"/>
          </a:xfrm>
          <a:custGeom>
            <a:avLst/>
            <a:gdLst>
              <a:gd name="connsiteX0" fmla="*/ 6350 w 1812925"/>
              <a:gd name="connsiteY0" fmla="*/ 1411223 h 1417573"/>
              <a:gd name="connsiteX1" fmla="*/ 1806575 w 1812925"/>
              <a:gd name="connsiteY1" fmla="*/ 1411223 h 1417573"/>
              <a:gd name="connsiteX2" fmla="*/ 1806575 w 1812925"/>
              <a:gd name="connsiteY2" fmla="*/ 6350 h 1417573"/>
              <a:gd name="connsiteX3" fmla="*/ 6350 w 1812925"/>
              <a:gd name="connsiteY3" fmla="*/ 6350 h 1417573"/>
              <a:gd name="connsiteX4" fmla="*/ 6350 w 1812925"/>
              <a:gd name="connsiteY4" fmla="*/ 1411223 h 1417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2925" h="1417573">
                <a:moveTo>
                  <a:pt x="6350" y="1411223"/>
                </a:moveTo>
                <a:lnTo>
                  <a:pt x="1806575" y="1411223"/>
                </a:lnTo>
                <a:lnTo>
                  <a:pt x="1806575" y="6350"/>
                </a:lnTo>
                <a:lnTo>
                  <a:pt x="6350" y="6350"/>
                </a:lnTo>
                <a:lnTo>
                  <a:pt x="6350" y="1411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006717" y="4619040"/>
            <a:ext cx="1584197" cy="1169555"/>
          </a:xfrm>
          <a:custGeom>
            <a:avLst/>
            <a:gdLst>
              <a:gd name="connsiteX0" fmla="*/ 0 w 1584197"/>
              <a:gd name="connsiteY0" fmla="*/ 1169555 h 1169555"/>
              <a:gd name="connsiteX1" fmla="*/ 1584197 w 1584197"/>
              <a:gd name="connsiteY1" fmla="*/ 1169555 h 1169555"/>
              <a:gd name="connsiteX2" fmla="*/ 1584197 w 1584197"/>
              <a:gd name="connsiteY2" fmla="*/ 0 h 1169555"/>
              <a:gd name="connsiteX3" fmla="*/ 0 w 1584197"/>
              <a:gd name="connsiteY3" fmla="*/ 0 h 1169555"/>
              <a:gd name="connsiteX4" fmla="*/ 0 w 1584197"/>
              <a:gd name="connsiteY4" fmla="*/ 1169555 h 1169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4197" h="1169555">
                <a:moveTo>
                  <a:pt x="0" y="1169555"/>
                </a:moveTo>
                <a:lnTo>
                  <a:pt x="1584197" y="1169555"/>
                </a:lnTo>
                <a:lnTo>
                  <a:pt x="1584197" y="0"/>
                </a:lnTo>
                <a:lnTo>
                  <a:pt x="0" y="0"/>
                </a:lnTo>
                <a:lnTo>
                  <a:pt x="0" y="1169555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5130800"/>
            <a:ext cx="317500" cy="1016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2600" y="5130800"/>
            <a:ext cx="406400" cy="101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9700" y="5156200"/>
            <a:ext cx="431800" cy="101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20700" y="4940300"/>
            <a:ext cx="15240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  <a:r>
              <a:rPr kumimoji="0" lang="en-US" altLang="zh-CN" sz="14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学习到：子网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通过多个网关到达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03500" y="4800600"/>
            <a:ext cx="1600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利用通过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内路由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协议获得的路由信息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确定到达每个网关的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最小费用路径的费用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787900" y="4889500"/>
            <a:ext cx="1600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选择最小费用路径的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费用最小的网关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162800" y="4724400"/>
            <a:ext cx="1244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通过转发表，确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定去往最小费用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网关的接口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在转发表中增加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入口：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03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9</a:t>
            </a: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24095A85-1077-40C0-8801-01D1F586AEFE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46131" y="365303"/>
            <a:ext cx="7859524" cy="38292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在多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间选择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假设AS1通过AS间路由协议学习到：子网</a:t>
            </a:r>
            <a:r>
              <a:rPr kumimoji="0" lang="en-US" altLang="zh-CN" sz="2798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通过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AS3和AS2均可到达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为了配置转发表，路由器1d必须确定应该将去往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的数据报转发给哪个网关？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这个任务也是由AS间路由协议完成!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19304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将分组发送给最近的网关路由器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A941EE5-6AF6-4722-8E28-8240E08716CF}"/>
              </a:ext>
            </a:extLst>
          </p:cNvPr>
          <p:cNvSpPr txBox="1"/>
          <p:nvPr/>
        </p:nvSpPr>
        <p:spPr>
          <a:xfrm>
            <a:off x="2500" y="6377169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D841748A-E4B2-4FEC-8003-35407149FDE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5348065F-4F32-49DA-A2B1-78BF46722AD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3563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55600"/>
            <a:ext cx="7490833" cy="49224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内部路由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Internet采用层次路由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AS内部路由协议也称为内部网络协议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IGP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(interior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protocols)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最常见的AS内部路由协议: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路由信息协议：RIP(Routing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Information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开放最短路径优先：OSPF(Open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Shortest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Path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First)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内部网关路由协议：IGRP(Interior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  <a:tab pos="261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Cisco私有协议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5BAEB-A467-442F-9FC7-068A460D63D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501DFAB-6732-4703-95B2-EA533EE3F01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202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753100" y="4140200"/>
            <a:ext cx="825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70700" y="4140200"/>
            <a:ext cx="5969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72200" y="50292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934200" y="50292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72200" y="5359400"/>
            <a:ext cx="139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34200" y="5359400"/>
            <a:ext cx="152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086100" y="55118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57400" y="54864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86100" y="4584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82800" y="4584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41500" y="42164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63900" y="42164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619500" y="45466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683000" y="53213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543300" y="57658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625600" y="55753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24CFD7-E084-42BF-A3B6-32DC328E80D2}"/>
              </a:ext>
            </a:extLst>
          </p:cNvPr>
          <p:cNvSpPr txBox="1"/>
          <p:nvPr/>
        </p:nvSpPr>
        <p:spPr>
          <a:xfrm>
            <a:off x="2500" y="6318908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0">
            <a:extLst>
              <a:ext uri="{FF2B5EF4-FFF2-40B4-BE49-F238E27FC236}">
                <a16:creationId xmlns:a16="http://schemas.microsoft.com/office/drawing/2014/main" id="{60CEAEF0-DC1F-42B2-BCAD-6ECA697AAA23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28962" y="257907"/>
            <a:ext cx="7454900" cy="355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早于1982年随BSD-UNIX操作系统发布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距离向量路由算法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距离度量：跳步数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(max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hops),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每条链路1个跳步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每隔30秒，邻居之间交换一次DV，成为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advertisement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每次通告：最多25个目的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(IP地址形式)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683000" algn="l"/>
                <a:tab pos="3949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从路由器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到目的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FCBE7812-4938-423A-9D1D-6C989BD5942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AE7B6010-DAA9-4BC2-9F3B-63B6882241F2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19200" y="4483100"/>
            <a:ext cx="22479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destination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102100" y="4483100"/>
            <a:ext cx="13843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18200" y="4483100"/>
            <a:ext cx="17145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#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03300" y="2603500"/>
            <a:ext cx="228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59100" y="26416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64300" y="256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32000" y="29210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505200" y="3644900"/>
            <a:ext cx="2362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的路由表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860800" y="28956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651500" y="28829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6BA4E4D7-CDF2-43C0-90BA-4753640CAB5B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50790" y="185014"/>
            <a:ext cx="7871848" cy="23929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435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：举例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43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      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1D6D22-3C18-48FB-97BE-D8D608F18930}"/>
              </a:ext>
            </a:extLst>
          </p:cNvPr>
          <p:cNvSpPr txBox="1"/>
          <p:nvPr/>
        </p:nvSpPr>
        <p:spPr>
          <a:xfrm>
            <a:off x="2500" y="6413179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10902DA5-5974-4580-BA13-611FFDD222E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FEA5A862-80FA-46DF-AE3C-A90093E727F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03300" y="2628900"/>
            <a:ext cx="228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59100" y="26670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464300" y="25908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382000" y="2209800"/>
            <a:ext cx="152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32000" y="29464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60800" y="29210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651500" y="2908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219200" y="4432300"/>
            <a:ext cx="2247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destination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02100" y="4432300"/>
            <a:ext cx="13843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74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918200" y="4432300"/>
            <a:ext cx="1714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#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33600" y="5143500"/>
            <a:ext cx="3175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876800" y="5143500"/>
            <a:ext cx="3175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705600" y="5143500"/>
            <a:ext cx="2794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505200" y="3670300"/>
            <a:ext cx="2377254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的路由表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334000" y="53086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150100" y="52705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133600" y="1422400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dest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832100" y="1422400"/>
            <a:ext cx="1016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247900" y="1651000"/>
            <a:ext cx="152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111500" y="1651000"/>
            <a:ext cx="63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-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68700" y="1651000"/>
            <a:ext cx="101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247900" y="2082800"/>
            <a:ext cx="254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z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111500" y="2082800"/>
            <a:ext cx="647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...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30" name="文本框 20">
            <a:extLst>
              <a:ext uri="{FF2B5EF4-FFF2-40B4-BE49-F238E27FC236}">
                <a16:creationId xmlns:a16="http://schemas.microsoft.com/office/drawing/2014/main" id="{C7F0079B-AA39-488D-AB8F-65B2642A979B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93124" y="192907"/>
            <a:ext cx="5058376" cy="12612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：举例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                                       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A-to-D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advertisement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847338E-5648-41D2-AF6D-2ACB0DBBF165}"/>
              </a:ext>
            </a:extLst>
          </p:cNvPr>
          <p:cNvSpPr txBox="1"/>
          <p:nvPr/>
        </p:nvSpPr>
        <p:spPr>
          <a:xfrm>
            <a:off x="2500" y="645088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CA118D36-D306-4ED8-A55C-F51C2E60EE8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932BD31-606E-40A4-8D0C-D3205BEA03EC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110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B9F4DEF9-A819-4914-9F04-BE4DB30B682D}" type="slidenum">
              <a:rPr lang="en-US" altLang="zh-CN" smtClean="0">
                <a:ea typeface="宋体" charset="-122"/>
              </a:rPr>
              <a:pPr/>
              <a:t>15</a:t>
            </a:fld>
            <a:endParaRPr lang="en-US" altLang="zh-CN">
              <a:ea typeface="宋体" charset="-122"/>
            </a:endParaRPr>
          </a:p>
        </p:txBody>
      </p:sp>
      <p:sp>
        <p:nvSpPr>
          <p:cNvPr id="1110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虚电路信令协议（</a:t>
            </a:r>
            <a:r>
              <a:rPr lang="en-US" altLang="zh-CN" sz="3600" dirty="0">
                <a:ea typeface="宋体" charset="-122"/>
              </a:rPr>
              <a:t> signaling protocols</a:t>
            </a:r>
            <a:r>
              <a:rPr lang="zh-CN" altLang="en-US" sz="3600" dirty="0">
                <a:ea typeface="宋体" charset="-122"/>
              </a:rPr>
              <a:t>）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110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66713" y="743739"/>
            <a:ext cx="6534150" cy="1981073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用于</a:t>
            </a:r>
            <a:r>
              <a:rPr lang="en-US" altLang="zh-CN" sz="2400" dirty="0"/>
              <a:t>VC</a:t>
            </a:r>
            <a:r>
              <a:rPr lang="zh-CN" altLang="en-US" sz="2400" dirty="0"/>
              <a:t>的建立、维护与拆除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路径选择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应用于虚电路网络 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如</a:t>
            </a:r>
            <a:r>
              <a:rPr lang="en-US" altLang="zh-CN" sz="2000" dirty="0"/>
              <a:t>ATM</a:t>
            </a:r>
            <a:r>
              <a:rPr lang="zh-CN" altLang="en-US" sz="2000" dirty="0"/>
              <a:t>、帧中继</a:t>
            </a:r>
            <a:r>
              <a:rPr lang="en-US" altLang="zh-CN" sz="2000" dirty="0"/>
              <a:t>(frame-relay)</a:t>
            </a:r>
            <a:r>
              <a:rPr lang="zh-CN" altLang="en-US" sz="2000" dirty="0"/>
              <a:t>网络等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目前的</a:t>
            </a:r>
            <a:r>
              <a:rPr lang="en-US" altLang="zh-CN" sz="2400" dirty="0"/>
              <a:t>Internet</a:t>
            </a:r>
            <a:r>
              <a:rPr lang="zh-CN" altLang="en-US" sz="2400" dirty="0"/>
              <a:t>不采用 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111026" name="Freeform 7"/>
          <p:cNvSpPr>
            <a:spLocks/>
          </p:cNvSpPr>
          <p:nvPr/>
        </p:nvSpPr>
        <p:spPr bwMode="auto">
          <a:xfrm>
            <a:off x="3371850" y="4783138"/>
            <a:ext cx="2847975" cy="1481137"/>
          </a:xfrm>
          <a:custGeom>
            <a:avLst/>
            <a:gdLst>
              <a:gd name="T0" fmla="*/ 6 w 1794"/>
              <a:gd name="T1" fmla="*/ 483 h 933"/>
              <a:gd name="T2" fmla="*/ 108 w 1794"/>
              <a:gd name="T3" fmla="*/ 125 h 933"/>
              <a:gd name="T4" fmla="*/ 559 w 1794"/>
              <a:gd name="T5" fmla="*/ 100 h 933"/>
              <a:gd name="T6" fmla="*/ 1128 w 1794"/>
              <a:gd name="T7" fmla="*/ 29 h 933"/>
              <a:gd name="T8" fmla="*/ 1716 w 1794"/>
              <a:gd name="T9" fmla="*/ 275 h 933"/>
              <a:gd name="T10" fmla="*/ 1596 w 1794"/>
              <a:gd name="T11" fmla="*/ 827 h 933"/>
              <a:gd name="T12" fmla="*/ 1380 w 1794"/>
              <a:gd name="T13" fmla="*/ 911 h 933"/>
              <a:gd name="T14" fmla="*/ 840 w 1794"/>
              <a:gd name="T15" fmla="*/ 929 h 933"/>
              <a:gd name="T16" fmla="*/ 414 w 1794"/>
              <a:gd name="T17" fmla="*/ 911 h 933"/>
              <a:gd name="T18" fmla="*/ 143 w 1794"/>
              <a:gd name="T19" fmla="*/ 832 h 933"/>
              <a:gd name="T20" fmla="*/ 6 w 1794"/>
              <a:gd name="T21" fmla="*/ 483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27" name="Line 101"/>
          <p:cNvSpPr>
            <a:spLocks noChangeShapeType="1"/>
          </p:cNvSpPr>
          <p:nvPr/>
        </p:nvSpPr>
        <p:spPr bwMode="auto">
          <a:xfrm rot="5400000" flipV="1">
            <a:off x="2725738" y="4525962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028" name="Freeform 107"/>
          <p:cNvSpPr>
            <a:spLocks/>
          </p:cNvSpPr>
          <p:nvPr/>
        </p:nvSpPr>
        <p:spPr bwMode="auto">
          <a:xfrm>
            <a:off x="4010025" y="5076825"/>
            <a:ext cx="542925" cy="29527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029" name="Group 111"/>
          <p:cNvGrpSpPr>
            <a:grpSpLocks/>
          </p:cNvGrpSpPr>
          <p:nvPr/>
        </p:nvGrpSpPr>
        <p:grpSpPr bwMode="auto">
          <a:xfrm>
            <a:off x="3516313" y="5251450"/>
            <a:ext cx="501650" cy="233363"/>
            <a:chOff x="3600" y="219"/>
            <a:chExt cx="360" cy="175"/>
          </a:xfrm>
        </p:grpSpPr>
        <p:sp>
          <p:nvSpPr>
            <p:cNvPr id="111179" name="Oval 11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80" name="Line 11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81" name="Line 11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82" name="Rectangle 11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83" name="Oval 11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84" name="Group 11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89" name="Line 1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90" name="Line 1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91" name="Line 1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85" name="Group 12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86" name="Line 1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87" name="Line 1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88" name="Line 1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0" name="Group 125"/>
          <p:cNvGrpSpPr>
            <a:grpSpLocks/>
          </p:cNvGrpSpPr>
          <p:nvPr/>
        </p:nvGrpSpPr>
        <p:grpSpPr bwMode="auto">
          <a:xfrm>
            <a:off x="3868738" y="5889625"/>
            <a:ext cx="501650" cy="233363"/>
            <a:chOff x="3600" y="219"/>
            <a:chExt cx="360" cy="175"/>
          </a:xfrm>
        </p:grpSpPr>
        <p:sp>
          <p:nvSpPr>
            <p:cNvPr id="111166" name="Oval 12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67" name="Line 12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68" name="Line 12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69" name="Rectangle 12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70" name="Oval 13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71" name="Group 13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76" name="Line 1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7" name="Line 1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8" name="Line 1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72" name="Group 13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73" name="Line 1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4" name="Line 1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75" name="Line 1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1" name="Group 139"/>
          <p:cNvGrpSpPr>
            <a:grpSpLocks/>
          </p:cNvGrpSpPr>
          <p:nvPr/>
        </p:nvGrpSpPr>
        <p:grpSpPr bwMode="auto">
          <a:xfrm>
            <a:off x="4543425" y="4946650"/>
            <a:ext cx="501650" cy="233363"/>
            <a:chOff x="3600" y="219"/>
            <a:chExt cx="360" cy="175"/>
          </a:xfrm>
        </p:grpSpPr>
        <p:sp>
          <p:nvSpPr>
            <p:cNvPr id="111153" name="Oval 14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54" name="Line 14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55" name="Line 14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56" name="Rectangle 14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57" name="Oval 14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58" name="Group 14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63" name="Line 14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4" name="Line 14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5" name="Line 14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59" name="Group 14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60" name="Line 1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1" name="Line 1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62" name="Line 1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2" name="Group 153"/>
          <p:cNvGrpSpPr>
            <a:grpSpLocks/>
          </p:cNvGrpSpPr>
          <p:nvPr/>
        </p:nvGrpSpPr>
        <p:grpSpPr bwMode="auto">
          <a:xfrm>
            <a:off x="4465638" y="5611813"/>
            <a:ext cx="500062" cy="233362"/>
            <a:chOff x="3600" y="219"/>
            <a:chExt cx="360" cy="175"/>
          </a:xfrm>
        </p:grpSpPr>
        <p:sp>
          <p:nvSpPr>
            <p:cNvPr id="111140" name="Oval 15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41" name="Line 15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42" name="Line 15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43" name="Rectangle 15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44" name="Oval 15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45" name="Group 15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50" name="Line 1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51" name="Line 1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52" name="Line 1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46" name="Group 16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47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48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49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3" name="Group 167"/>
          <p:cNvGrpSpPr>
            <a:grpSpLocks/>
          </p:cNvGrpSpPr>
          <p:nvPr/>
        </p:nvGrpSpPr>
        <p:grpSpPr bwMode="auto">
          <a:xfrm>
            <a:off x="5100638" y="5908675"/>
            <a:ext cx="501650" cy="233363"/>
            <a:chOff x="3600" y="219"/>
            <a:chExt cx="360" cy="175"/>
          </a:xfrm>
        </p:grpSpPr>
        <p:sp>
          <p:nvSpPr>
            <p:cNvPr id="111127" name="Oval 16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28" name="Line 16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29" name="Line 17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30" name="Rectangle 17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31" name="Oval 17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32" name="Group 17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37" name="Line 1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8" name="Line 1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9" name="Line 1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33" name="Group 17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34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5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36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4" name="Group 209"/>
          <p:cNvGrpSpPr>
            <a:grpSpLocks/>
          </p:cNvGrpSpPr>
          <p:nvPr/>
        </p:nvGrpSpPr>
        <p:grpSpPr bwMode="auto">
          <a:xfrm>
            <a:off x="5545138" y="5253038"/>
            <a:ext cx="501650" cy="233362"/>
            <a:chOff x="3600" y="219"/>
            <a:chExt cx="360" cy="175"/>
          </a:xfrm>
        </p:grpSpPr>
        <p:sp>
          <p:nvSpPr>
            <p:cNvPr id="111114" name="Oval 21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115" name="Line 21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16" name="Line 21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117" name="Rectangle 21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1118" name="Oval 21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119" name="Group 21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1124" name="Line 2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5" name="Line 2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6" name="Line 2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120" name="Group 21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1121" name="Line 2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" name="Line 2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23" name="Line 2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035" name="Group 427"/>
          <p:cNvGrpSpPr>
            <a:grpSpLocks/>
          </p:cNvGrpSpPr>
          <p:nvPr/>
        </p:nvGrpSpPr>
        <p:grpSpPr bwMode="auto">
          <a:xfrm>
            <a:off x="498475" y="3446463"/>
            <a:ext cx="1566863" cy="1987550"/>
            <a:chOff x="2366" y="929"/>
            <a:chExt cx="987" cy="1252"/>
          </a:xfrm>
        </p:grpSpPr>
        <p:graphicFrame>
          <p:nvGraphicFramePr>
            <p:cNvPr id="110641" name="Object 49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48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105" name="Group 402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106" name="Rectangle 403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7" name="Rectangle 404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8" name="Rectangle 405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9" name="Text Box 406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110" name="Line 407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1" name="Line 408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2" name="Line 409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13" name="Line 410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036" name="Freeform 420"/>
          <p:cNvSpPr>
            <a:spLocks/>
          </p:cNvSpPr>
          <p:nvPr/>
        </p:nvSpPr>
        <p:spPr bwMode="auto">
          <a:xfrm>
            <a:off x="5051425" y="5070475"/>
            <a:ext cx="504825" cy="307975"/>
          </a:xfrm>
          <a:custGeom>
            <a:avLst/>
            <a:gdLst>
              <a:gd name="T0" fmla="*/ 0 w 318"/>
              <a:gd name="T1" fmla="*/ 0 h 194"/>
              <a:gd name="T2" fmla="*/ 318 w 318"/>
              <a:gd name="T3" fmla="*/ 194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7" name="Freeform 421"/>
          <p:cNvSpPr>
            <a:spLocks/>
          </p:cNvSpPr>
          <p:nvPr/>
        </p:nvSpPr>
        <p:spPr bwMode="auto">
          <a:xfrm>
            <a:off x="3986213" y="5462588"/>
            <a:ext cx="481012" cy="238125"/>
          </a:xfrm>
          <a:custGeom>
            <a:avLst/>
            <a:gdLst>
              <a:gd name="T0" fmla="*/ 0 w 294"/>
              <a:gd name="T1" fmla="*/ 0 h 174"/>
              <a:gd name="T2" fmla="*/ 294 w 294"/>
              <a:gd name="T3" fmla="*/ 174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8" name="Freeform 422"/>
          <p:cNvSpPr>
            <a:spLocks/>
          </p:cNvSpPr>
          <p:nvPr/>
        </p:nvSpPr>
        <p:spPr bwMode="auto">
          <a:xfrm>
            <a:off x="4933950" y="5438775"/>
            <a:ext cx="628650" cy="247650"/>
          </a:xfrm>
          <a:custGeom>
            <a:avLst/>
            <a:gdLst>
              <a:gd name="T0" fmla="*/ 0 w 378"/>
              <a:gd name="T1" fmla="*/ 174 h 174"/>
              <a:gd name="T2" fmla="*/ 378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39" name="Freeform 423"/>
          <p:cNvSpPr>
            <a:spLocks/>
          </p:cNvSpPr>
          <p:nvPr/>
        </p:nvSpPr>
        <p:spPr bwMode="auto">
          <a:xfrm>
            <a:off x="5600700" y="5492750"/>
            <a:ext cx="206375" cy="508000"/>
          </a:xfrm>
          <a:custGeom>
            <a:avLst/>
            <a:gdLst>
              <a:gd name="T0" fmla="*/ 0 w 118"/>
              <a:gd name="T1" fmla="*/ 500 h 500"/>
              <a:gd name="T2" fmla="*/ 118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0" name="Freeform 424"/>
          <p:cNvSpPr>
            <a:spLocks/>
          </p:cNvSpPr>
          <p:nvPr/>
        </p:nvSpPr>
        <p:spPr bwMode="auto">
          <a:xfrm>
            <a:off x="4365625" y="6026150"/>
            <a:ext cx="736600" cy="74613"/>
          </a:xfrm>
          <a:custGeom>
            <a:avLst/>
            <a:gdLst>
              <a:gd name="T0" fmla="*/ 370 w 370"/>
              <a:gd name="T1" fmla="*/ 32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1" name="Freeform 425"/>
          <p:cNvSpPr>
            <a:spLocks/>
          </p:cNvSpPr>
          <p:nvPr/>
        </p:nvSpPr>
        <p:spPr bwMode="auto">
          <a:xfrm>
            <a:off x="3829050" y="5486400"/>
            <a:ext cx="193675" cy="425450"/>
          </a:xfrm>
          <a:custGeom>
            <a:avLst/>
            <a:gdLst>
              <a:gd name="T0" fmla="*/ 162 w 176"/>
              <a:gd name="T1" fmla="*/ 408 h 412"/>
              <a:gd name="T2" fmla="*/ 176 w 176"/>
              <a:gd name="T3" fmla="*/ 412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042" name="Group 428"/>
          <p:cNvGrpSpPr>
            <a:grpSpLocks/>
          </p:cNvGrpSpPr>
          <p:nvPr/>
        </p:nvGrpSpPr>
        <p:grpSpPr bwMode="auto">
          <a:xfrm>
            <a:off x="7280275" y="3617913"/>
            <a:ext cx="1566863" cy="1987550"/>
            <a:chOff x="2366" y="929"/>
            <a:chExt cx="987" cy="1252"/>
          </a:xfrm>
        </p:grpSpPr>
        <p:graphicFrame>
          <p:nvGraphicFramePr>
            <p:cNvPr id="111021" name="Object 429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149" name="Clip" r:id="rId5" imgW="1305000" imgH="1085760" progId="">
                    <p:embed/>
                  </p:oleObj>
                </mc:Choice>
                <mc:Fallback>
                  <p:oleObj name="Clip" r:id="rId5" imgW="1305000" imgH="1085760" progId="">
                    <p:embed/>
                    <p:pic>
                      <p:nvPicPr>
                        <p:cNvPr id="0" name="Picture 4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096" name="Group 430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097" name="Rectangle 431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98" name="Rectangle 432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99" name="Rectangle 433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100" name="Text Box 434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101" name="Line 435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2" name="Line 436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3" name="Line 437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104" name="Line 43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1043" name="Line 439"/>
          <p:cNvSpPr>
            <a:spLocks noChangeShapeType="1"/>
          </p:cNvSpPr>
          <p:nvPr/>
        </p:nvSpPr>
        <p:spPr bwMode="auto">
          <a:xfrm rot="-5400000" flipH="1" flipV="1">
            <a:off x="6721475" y="4708525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Text Box 449"/>
          <p:cNvSpPr txBox="1">
            <a:spLocks noChangeArrowheads="1"/>
          </p:cNvSpPr>
          <p:nvPr/>
        </p:nvSpPr>
        <p:spPr bwMode="auto">
          <a:xfrm>
            <a:off x="2197611" y="4651814"/>
            <a:ext cx="13388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初始呼叫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4" name="Freeform 451"/>
          <p:cNvSpPr>
            <a:spLocks/>
          </p:cNvSpPr>
          <p:nvPr/>
        </p:nvSpPr>
        <p:spPr bwMode="auto">
          <a:xfrm>
            <a:off x="2057400" y="5000625"/>
            <a:ext cx="5305425" cy="862013"/>
          </a:xfrm>
          <a:custGeom>
            <a:avLst/>
            <a:gdLst>
              <a:gd name="T0" fmla="*/ 0 w 3342"/>
              <a:gd name="T1" fmla="*/ 0 h 543"/>
              <a:gd name="T2" fmla="*/ 3 w 3342"/>
              <a:gd name="T3" fmla="*/ 234 h 543"/>
              <a:gd name="T4" fmla="*/ 939 w 3342"/>
              <a:gd name="T5" fmla="*/ 234 h 543"/>
              <a:gd name="T6" fmla="*/ 1617 w 3342"/>
              <a:gd name="T7" fmla="*/ 543 h 543"/>
              <a:gd name="T8" fmla="*/ 1818 w 3342"/>
              <a:gd name="T9" fmla="*/ 543 h 543"/>
              <a:gd name="T10" fmla="*/ 2364 w 3342"/>
              <a:gd name="T11" fmla="*/ 300 h 543"/>
              <a:gd name="T12" fmla="*/ 3342 w 3342"/>
              <a:gd name="T13" fmla="*/ 306 h 543"/>
              <a:gd name="T14" fmla="*/ 3336 w 3342"/>
              <a:gd name="T15" fmla="*/ 12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42"/>
              <a:gd name="T25" fmla="*/ 0 h 543"/>
              <a:gd name="T26" fmla="*/ 3342 w 334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42" h="543">
                <a:moveTo>
                  <a:pt x="0" y="0"/>
                </a:moveTo>
                <a:lnTo>
                  <a:pt x="3" y="234"/>
                </a:lnTo>
                <a:lnTo>
                  <a:pt x="939" y="234"/>
                </a:lnTo>
                <a:lnTo>
                  <a:pt x="1617" y="543"/>
                </a:lnTo>
                <a:lnTo>
                  <a:pt x="1818" y="543"/>
                </a:lnTo>
                <a:lnTo>
                  <a:pt x="2364" y="300"/>
                </a:lnTo>
                <a:lnTo>
                  <a:pt x="3342" y="306"/>
                </a:lnTo>
                <a:lnTo>
                  <a:pt x="3336" y="12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4" name="Text Box 452"/>
          <p:cNvSpPr txBox="1">
            <a:spLocks noChangeArrowheads="1"/>
          </p:cNvSpPr>
          <p:nvPr/>
        </p:nvSpPr>
        <p:spPr bwMode="auto">
          <a:xfrm>
            <a:off x="5787861" y="4718602"/>
            <a:ext cx="1375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呼叫到达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5" name="Text Box 453"/>
          <p:cNvSpPr txBox="1">
            <a:spLocks noChangeArrowheads="1"/>
          </p:cNvSpPr>
          <p:nvPr/>
        </p:nvSpPr>
        <p:spPr bwMode="auto">
          <a:xfrm>
            <a:off x="5767328" y="4340317"/>
            <a:ext cx="1375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3. </a:t>
            </a:r>
            <a:r>
              <a:rPr lang="zh-CN" altLang="en-US" dirty="0">
                <a:solidFill>
                  <a:srgbClr val="FF0000"/>
                </a:solidFill>
              </a:rPr>
              <a:t>接受呼叫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6" name="Freeform 454"/>
          <p:cNvSpPr>
            <a:spLocks/>
          </p:cNvSpPr>
          <p:nvPr/>
        </p:nvSpPr>
        <p:spPr bwMode="auto">
          <a:xfrm>
            <a:off x="2162175" y="4648200"/>
            <a:ext cx="5057775" cy="1123950"/>
          </a:xfrm>
          <a:custGeom>
            <a:avLst/>
            <a:gdLst>
              <a:gd name="T0" fmla="*/ 0 w 3186"/>
              <a:gd name="T1" fmla="*/ 12 h 708"/>
              <a:gd name="T2" fmla="*/ 0 w 3186"/>
              <a:gd name="T3" fmla="*/ 381 h 708"/>
              <a:gd name="T4" fmla="*/ 882 w 3186"/>
              <a:gd name="T5" fmla="*/ 384 h 708"/>
              <a:gd name="T6" fmla="*/ 1551 w 3186"/>
              <a:gd name="T7" fmla="*/ 708 h 708"/>
              <a:gd name="T8" fmla="*/ 1742 w 3186"/>
              <a:gd name="T9" fmla="*/ 708 h 708"/>
              <a:gd name="T10" fmla="*/ 2273 w 3186"/>
              <a:gd name="T11" fmla="*/ 476 h 708"/>
              <a:gd name="T12" fmla="*/ 3186 w 3186"/>
              <a:gd name="T13" fmla="*/ 470 h 708"/>
              <a:gd name="T14" fmla="*/ 3180 w 3186"/>
              <a:gd name="T15" fmla="*/ 0 h 7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86"/>
              <a:gd name="T25" fmla="*/ 0 h 708"/>
              <a:gd name="T26" fmla="*/ 3186 w 3186"/>
              <a:gd name="T27" fmla="*/ 708 h 7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86" h="708">
                <a:moveTo>
                  <a:pt x="0" y="12"/>
                </a:moveTo>
                <a:lnTo>
                  <a:pt x="0" y="381"/>
                </a:lnTo>
                <a:lnTo>
                  <a:pt x="882" y="384"/>
                </a:lnTo>
                <a:lnTo>
                  <a:pt x="1551" y="708"/>
                </a:lnTo>
                <a:lnTo>
                  <a:pt x="1742" y="708"/>
                </a:lnTo>
                <a:lnTo>
                  <a:pt x="2273" y="476"/>
                </a:lnTo>
                <a:lnTo>
                  <a:pt x="3186" y="470"/>
                </a:lnTo>
                <a:lnTo>
                  <a:pt x="318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047" name="Text Box 455"/>
          <p:cNvSpPr txBox="1">
            <a:spLocks noChangeArrowheads="1"/>
          </p:cNvSpPr>
          <p:nvPr/>
        </p:nvSpPr>
        <p:spPr bwMode="auto">
          <a:xfrm>
            <a:off x="2196639" y="4365625"/>
            <a:ext cx="1375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4. </a:t>
            </a:r>
            <a:r>
              <a:rPr lang="zh-CN" altLang="en-US" dirty="0">
                <a:solidFill>
                  <a:srgbClr val="FF0000"/>
                </a:solidFill>
              </a:rPr>
              <a:t>呼叫建立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8" name="Text Box 456"/>
          <p:cNvSpPr txBox="1">
            <a:spLocks noChangeArrowheads="1"/>
          </p:cNvSpPr>
          <p:nvPr/>
        </p:nvSpPr>
        <p:spPr bwMode="auto">
          <a:xfrm>
            <a:off x="2207197" y="4060825"/>
            <a:ext cx="1654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accent2"/>
                </a:solidFill>
              </a:rPr>
              <a:t>5. </a:t>
            </a:r>
            <a:r>
              <a:rPr lang="zh-CN" altLang="en-US" dirty="0">
                <a:solidFill>
                  <a:schemeClr val="accent2"/>
                </a:solidFill>
              </a:rPr>
              <a:t>数据流开始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49" name="Text Box 457"/>
          <p:cNvSpPr txBox="1">
            <a:spLocks noChangeArrowheads="1"/>
          </p:cNvSpPr>
          <p:nvPr/>
        </p:nvSpPr>
        <p:spPr bwMode="auto">
          <a:xfrm>
            <a:off x="5819313" y="4013200"/>
            <a:ext cx="1375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chemeClr val="accent2"/>
                </a:solidFill>
              </a:rPr>
              <a:t>6. </a:t>
            </a:r>
            <a:r>
              <a:rPr lang="zh-CN" altLang="en-US" dirty="0">
                <a:solidFill>
                  <a:schemeClr val="accent2"/>
                </a:solidFill>
              </a:rPr>
              <a:t>数据接收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050" name="Freeform 458"/>
          <p:cNvSpPr>
            <a:spLocks/>
          </p:cNvSpPr>
          <p:nvPr/>
        </p:nvSpPr>
        <p:spPr bwMode="auto">
          <a:xfrm>
            <a:off x="2228850" y="4324350"/>
            <a:ext cx="4895850" cy="1343025"/>
          </a:xfrm>
          <a:custGeom>
            <a:avLst/>
            <a:gdLst>
              <a:gd name="T0" fmla="*/ 0 w 3084"/>
              <a:gd name="T1" fmla="*/ 18 h 846"/>
              <a:gd name="T2" fmla="*/ 0 w 3084"/>
              <a:gd name="T3" fmla="*/ 531 h 846"/>
              <a:gd name="T4" fmla="*/ 846 w 3084"/>
              <a:gd name="T5" fmla="*/ 534 h 846"/>
              <a:gd name="T6" fmla="*/ 1485 w 3084"/>
              <a:gd name="T7" fmla="*/ 846 h 846"/>
              <a:gd name="T8" fmla="*/ 1698 w 3084"/>
              <a:gd name="T9" fmla="*/ 843 h 846"/>
              <a:gd name="T10" fmla="*/ 2238 w 3084"/>
              <a:gd name="T11" fmla="*/ 633 h 846"/>
              <a:gd name="T12" fmla="*/ 3084 w 3084"/>
              <a:gd name="T13" fmla="*/ 633 h 846"/>
              <a:gd name="T14" fmla="*/ 3081 w 3084"/>
              <a:gd name="T15" fmla="*/ 0 h 8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84"/>
              <a:gd name="T25" fmla="*/ 0 h 846"/>
              <a:gd name="T26" fmla="*/ 3084 w 3084"/>
              <a:gd name="T27" fmla="*/ 846 h 84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84" h="846">
                <a:moveTo>
                  <a:pt x="0" y="18"/>
                </a:moveTo>
                <a:lnTo>
                  <a:pt x="0" y="531"/>
                </a:lnTo>
                <a:lnTo>
                  <a:pt x="846" y="534"/>
                </a:lnTo>
                <a:lnTo>
                  <a:pt x="1485" y="846"/>
                </a:lnTo>
                <a:lnTo>
                  <a:pt x="1698" y="843"/>
                </a:lnTo>
                <a:lnTo>
                  <a:pt x="2238" y="633"/>
                </a:lnTo>
                <a:lnTo>
                  <a:pt x="3084" y="633"/>
                </a:lnTo>
                <a:lnTo>
                  <a:pt x="3081" y="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111122" name="Group 530"/>
          <p:cNvGrpSpPr>
            <a:grpSpLocks/>
          </p:cNvGrpSpPr>
          <p:nvPr/>
        </p:nvGrpSpPr>
        <p:grpSpPr bwMode="auto">
          <a:xfrm>
            <a:off x="3514725" y="5241925"/>
            <a:ext cx="2530475" cy="600075"/>
            <a:chOff x="2214" y="3302"/>
            <a:chExt cx="1594" cy="378"/>
          </a:xfrm>
        </p:grpSpPr>
        <p:grpSp>
          <p:nvGrpSpPr>
            <p:cNvPr id="111054" name="Group 501"/>
            <p:cNvGrpSpPr>
              <a:grpSpLocks/>
            </p:cNvGrpSpPr>
            <p:nvPr/>
          </p:nvGrpSpPr>
          <p:grpSpPr bwMode="auto">
            <a:xfrm>
              <a:off x="2214" y="3302"/>
              <a:ext cx="316" cy="147"/>
              <a:chOff x="3120" y="2318"/>
              <a:chExt cx="316" cy="147"/>
            </a:xfrm>
          </p:grpSpPr>
          <p:sp>
            <p:nvSpPr>
              <p:cNvPr id="111083" name="Oval 488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84" name="Line 489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85" name="Line 490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86" name="Rectangle 491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87" name="Oval 492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88" name="Group 493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93" name="Line 49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4" name="Line 49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5" name="Line 49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89" name="Group 497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90" name="Line 49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1" name="Line 49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92" name="Line 50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055" name="Group 502"/>
            <p:cNvGrpSpPr>
              <a:grpSpLocks/>
            </p:cNvGrpSpPr>
            <p:nvPr/>
          </p:nvGrpSpPr>
          <p:grpSpPr bwMode="auto">
            <a:xfrm>
              <a:off x="2808" y="3533"/>
              <a:ext cx="316" cy="147"/>
              <a:chOff x="3120" y="2318"/>
              <a:chExt cx="316" cy="147"/>
            </a:xfrm>
          </p:grpSpPr>
          <p:sp>
            <p:nvSpPr>
              <p:cNvPr id="111070" name="Oval 503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71" name="Line 504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72" name="Line 505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73" name="Rectangle 506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74" name="Oval 507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75" name="Group 508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80" name="Line 5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81" name="Line 5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82" name="Line 5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76" name="Group 512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77" name="Line 5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78" name="Line 5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79" name="Line 5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056" name="Group 516"/>
            <p:cNvGrpSpPr>
              <a:grpSpLocks/>
            </p:cNvGrpSpPr>
            <p:nvPr/>
          </p:nvGrpSpPr>
          <p:grpSpPr bwMode="auto">
            <a:xfrm>
              <a:off x="3492" y="3302"/>
              <a:ext cx="316" cy="147"/>
              <a:chOff x="3120" y="2318"/>
              <a:chExt cx="316" cy="147"/>
            </a:xfrm>
          </p:grpSpPr>
          <p:sp>
            <p:nvSpPr>
              <p:cNvPr id="111057" name="Oval 517"/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058" name="Line 518"/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59" name="Line 519"/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060" name="Rectangle 520"/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061" name="Oval 521"/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062" name="Group 522"/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111067" name="Line 5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8" name="Line 5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9" name="Line 5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063" name="Group 526"/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111064" name="Line 5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5" name="Line 5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066" name="Line 5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nimBg="1"/>
      <p:bldP spid="111044" grpId="0" autoUpdateAnimBg="0"/>
      <p:bldP spid="111045" grpId="0" autoUpdateAnimBg="0"/>
      <p:bldP spid="111046" grpId="0" animBg="1"/>
      <p:bldP spid="111047" grpId="0" autoUpdateAnimBg="0"/>
      <p:bldP spid="111048" grpId="0" autoUpdateAnimBg="0"/>
      <p:bldP spid="111049" grpId="0" autoUpdateAnimBg="0"/>
      <p:bldP spid="11105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43A1B8-3584-4AFE-9D50-755D9C91E5E8}"/>
              </a:ext>
            </a:extLst>
          </p:cNvPr>
          <p:cNvSpPr txBox="1"/>
          <p:nvPr/>
        </p:nvSpPr>
        <p:spPr>
          <a:xfrm>
            <a:off x="2500" y="632833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7A8A1A06-C6B7-4351-8D01-45564F7C52E3}"/>
              </a:ext>
            </a:extLst>
          </p:cNvPr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33932" y="425450"/>
            <a:ext cx="78359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4404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RIP:</a:t>
            </a:r>
            <a:r>
              <a:rPr kumimoji="0" lang="en-US" altLang="zh-CN" sz="4404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链路失效、恢复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lang="en-US" altLang="zh-CN" sz="36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3600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如果180秒没有收到通告→邻居/链路失效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经过该邻居的路由不可用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重新计算路由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向邻居发送新的通告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邻居再依次向外发送通告（如果转发表改变）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链路失效信息能否快速传播到全网？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可能发生无穷计数问题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毒性逆转技术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用于预防乒乓(ping-pong)环路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838200" algn="l"/>
                <a:tab pos="9144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(另外：无穷大距离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hops)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A55455D-5086-48F8-B69C-08BDDED25F2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0D4762D-FEE4-4B06-8ABE-D6DBD36541A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410200" y="4030726"/>
            <a:ext cx="2643251" cy="2017648"/>
          </a:xfrm>
          <a:custGeom>
            <a:avLst/>
            <a:gdLst>
              <a:gd name="connsiteX0" fmla="*/ 0 w 2643251"/>
              <a:gd name="connsiteY0" fmla="*/ 2017648 h 2017648"/>
              <a:gd name="connsiteX1" fmla="*/ 2643251 w 2643251"/>
              <a:gd name="connsiteY1" fmla="*/ 2017648 h 2017648"/>
              <a:gd name="connsiteX2" fmla="*/ 2643251 w 2643251"/>
              <a:gd name="connsiteY2" fmla="*/ 0 h 2017648"/>
              <a:gd name="connsiteX3" fmla="*/ 0 w 2643251"/>
              <a:gd name="connsiteY3" fmla="*/ 0 h 2017648"/>
              <a:gd name="connsiteX4" fmla="*/ 0 w 2643251"/>
              <a:gd name="connsiteY4" fmla="*/ 2017648 h 2017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3251" h="2017648">
                <a:moveTo>
                  <a:pt x="0" y="2017648"/>
                </a:moveTo>
                <a:lnTo>
                  <a:pt x="2643251" y="2017648"/>
                </a:lnTo>
                <a:lnTo>
                  <a:pt x="2643251" y="0"/>
                </a:lnTo>
                <a:lnTo>
                  <a:pt x="0" y="0"/>
                </a:lnTo>
                <a:lnTo>
                  <a:pt x="0" y="2017648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336675" y="4049776"/>
            <a:ext cx="2643251" cy="2017648"/>
          </a:xfrm>
          <a:custGeom>
            <a:avLst/>
            <a:gdLst>
              <a:gd name="connsiteX0" fmla="*/ 0 w 2643251"/>
              <a:gd name="connsiteY0" fmla="*/ 2017648 h 2017648"/>
              <a:gd name="connsiteX1" fmla="*/ 2643251 w 2643251"/>
              <a:gd name="connsiteY1" fmla="*/ 2017648 h 2017648"/>
              <a:gd name="connsiteX2" fmla="*/ 2643251 w 2643251"/>
              <a:gd name="connsiteY2" fmla="*/ 0 h 2017648"/>
              <a:gd name="connsiteX3" fmla="*/ 0 w 2643251"/>
              <a:gd name="connsiteY3" fmla="*/ 0 h 2017648"/>
              <a:gd name="connsiteX4" fmla="*/ 0 w 2643251"/>
              <a:gd name="connsiteY4" fmla="*/ 2017648 h 2017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43251" h="2017648">
                <a:moveTo>
                  <a:pt x="0" y="2017648"/>
                </a:moveTo>
                <a:lnTo>
                  <a:pt x="2643251" y="2017648"/>
                </a:lnTo>
                <a:lnTo>
                  <a:pt x="2643251" y="0"/>
                </a:lnTo>
                <a:lnTo>
                  <a:pt x="0" y="0"/>
                </a:lnTo>
                <a:lnTo>
                  <a:pt x="0" y="2017648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263650" y="5778500"/>
            <a:ext cx="2655951" cy="338556"/>
          </a:xfrm>
          <a:custGeom>
            <a:avLst/>
            <a:gdLst>
              <a:gd name="connsiteX0" fmla="*/ 0 w 2655951"/>
              <a:gd name="connsiteY0" fmla="*/ 338556 h 338556"/>
              <a:gd name="connsiteX1" fmla="*/ 2655951 w 2655951"/>
              <a:gd name="connsiteY1" fmla="*/ 338556 h 338556"/>
              <a:gd name="connsiteX2" fmla="*/ 2655951 w 2655951"/>
              <a:gd name="connsiteY2" fmla="*/ 0 h 338556"/>
              <a:gd name="connsiteX3" fmla="*/ 0 w 2655951"/>
              <a:gd name="connsiteY3" fmla="*/ 0 h 338556"/>
              <a:gd name="connsiteX4" fmla="*/ 0 w 2655951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5951" h="338556">
                <a:moveTo>
                  <a:pt x="0" y="338556"/>
                </a:moveTo>
                <a:lnTo>
                  <a:pt x="2655951" y="338556"/>
                </a:lnTo>
                <a:lnTo>
                  <a:pt x="2655951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257300" y="5772150"/>
            <a:ext cx="2668651" cy="351256"/>
          </a:xfrm>
          <a:custGeom>
            <a:avLst/>
            <a:gdLst>
              <a:gd name="connsiteX0" fmla="*/ 6350 w 2668651"/>
              <a:gd name="connsiteY0" fmla="*/ 344906 h 351256"/>
              <a:gd name="connsiteX1" fmla="*/ 2662301 w 2668651"/>
              <a:gd name="connsiteY1" fmla="*/ 344906 h 351256"/>
              <a:gd name="connsiteX2" fmla="*/ 2662301 w 2668651"/>
              <a:gd name="connsiteY2" fmla="*/ 6350 h 351256"/>
              <a:gd name="connsiteX3" fmla="*/ 6350 w 2668651"/>
              <a:gd name="connsiteY3" fmla="*/ 6350 h 351256"/>
              <a:gd name="connsiteX4" fmla="*/ 6350 w 2668651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8651" h="351256">
                <a:moveTo>
                  <a:pt x="6350" y="344906"/>
                </a:moveTo>
                <a:lnTo>
                  <a:pt x="2662301" y="344906"/>
                </a:lnTo>
                <a:lnTo>
                  <a:pt x="2662301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268412" y="5402262"/>
            <a:ext cx="2651125" cy="338556"/>
          </a:xfrm>
          <a:custGeom>
            <a:avLst/>
            <a:gdLst>
              <a:gd name="connsiteX0" fmla="*/ 0 w 2651125"/>
              <a:gd name="connsiteY0" fmla="*/ 338556 h 338556"/>
              <a:gd name="connsiteX1" fmla="*/ 2651125 w 2651125"/>
              <a:gd name="connsiteY1" fmla="*/ 338556 h 338556"/>
              <a:gd name="connsiteX2" fmla="*/ 2651125 w 2651125"/>
              <a:gd name="connsiteY2" fmla="*/ 0 h 338556"/>
              <a:gd name="connsiteX3" fmla="*/ 0 w 2651125"/>
              <a:gd name="connsiteY3" fmla="*/ 0 h 338556"/>
              <a:gd name="connsiteX4" fmla="*/ 0 w 2651125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338556">
                <a:moveTo>
                  <a:pt x="0" y="338556"/>
                </a:moveTo>
                <a:lnTo>
                  <a:pt x="2651125" y="338556"/>
                </a:lnTo>
                <a:lnTo>
                  <a:pt x="2651125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262062" y="5395912"/>
            <a:ext cx="2663825" cy="351256"/>
          </a:xfrm>
          <a:custGeom>
            <a:avLst/>
            <a:gdLst>
              <a:gd name="connsiteX0" fmla="*/ 6350 w 2663825"/>
              <a:gd name="connsiteY0" fmla="*/ 344906 h 351256"/>
              <a:gd name="connsiteX1" fmla="*/ 2657475 w 2663825"/>
              <a:gd name="connsiteY1" fmla="*/ 344906 h 351256"/>
              <a:gd name="connsiteX2" fmla="*/ 2657475 w 2663825"/>
              <a:gd name="connsiteY2" fmla="*/ 6350 h 351256"/>
              <a:gd name="connsiteX3" fmla="*/ 6350 w 2663825"/>
              <a:gd name="connsiteY3" fmla="*/ 6350 h 351256"/>
              <a:gd name="connsiteX4" fmla="*/ 6350 w 2663825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351256">
                <a:moveTo>
                  <a:pt x="6350" y="344906"/>
                </a:moveTo>
                <a:lnTo>
                  <a:pt x="2657475" y="344906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68412" y="4751387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62062" y="4745037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517775" y="4778375"/>
            <a:ext cx="1252537" cy="593725"/>
          </a:xfrm>
          <a:custGeom>
            <a:avLst/>
            <a:gdLst>
              <a:gd name="connsiteX0" fmla="*/ 9525 w 1252537"/>
              <a:gd name="connsiteY0" fmla="*/ 584200 h 593725"/>
              <a:gd name="connsiteX1" fmla="*/ 1243012 w 1252537"/>
              <a:gd name="connsiteY1" fmla="*/ 584200 h 593725"/>
              <a:gd name="connsiteX2" fmla="*/ 1243012 w 1252537"/>
              <a:gd name="connsiteY2" fmla="*/ 9525 h 593725"/>
              <a:gd name="connsiteX3" fmla="*/ 9525 w 1252537"/>
              <a:gd name="connsiteY3" fmla="*/ 9525 h 593725"/>
              <a:gd name="connsiteX4" fmla="*/ 9525 w 1252537"/>
              <a:gd name="connsiteY4" fmla="*/ 584200 h 593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2537" h="593725">
                <a:moveTo>
                  <a:pt x="9525" y="584200"/>
                </a:moveTo>
                <a:lnTo>
                  <a:pt x="1243012" y="584200"/>
                </a:lnTo>
                <a:lnTo>
                  <a:pt x="1243012" y="9525"/>
                </a:lnTo>
                <a:lnTo>
                  <a:pt x="9525" y="9525"/>
                </a:lnTo>
                <a:lnTo>
                  <a:pt x="9525" y="5842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268412" y="4100512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262062" y="4094162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124075" y="3346450"/>
            <a:ext cx="1258951" cy="560323"/>
          </a:xfrm>
          <a:custGeom>
            <a:avLst/>
            <a:gdLst>
              <a:gd name="connsiteX0" fmla="*/ 0 w 1258951"/>
              <a:gd name="connsiteY0" fmla="*/ 280161 h 560323"/>
              <a:gd name="connsiteX1" fmla="*/ 629411 w 1258951"/>
              <a:gd name="connsiteY1" fmla="*/ 0 h 560323"/>
              <a:gd name="connsiteX2" fmla="*/ 1258951 w 1258951"/>
              <a:gd name="connsiteY2" fmla="*/ 280161 h 560323"/>
              <a:gd name="connsiteX3" fmla="*/ 629411 w 1258951"/>
              <a:gd name="connsiteY3" fmla="*/ 560323 h 560323"/>
              <a:gd name="connsiteX4" fmla="*/ 0 w 1258951"/>
              <a:gd name="connsiteY4" fmla="*/ 280161 h 560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951" h="560323">
                <a:moveTo>
                  <a:pt x="0" y="280161"/>
                </a:moveTo>
                <a:cubicBezTo>
                  <a:pt x="0" y="125476"/>
                  <a:pt x="281813" y="0"/>
                  <a:pt x="629411" y="0"/>
                </a:cubicBezTo>
                <a:cubicBezTo>
                  <a:pt x="977138" y="0"/>
                  <a:pt x="1258951" y="125476"/>
                  <a:pt x="1258951" y="280161"/>
                </a:cubicBezTo>
                <a:cubicBezTo>
                  <a:pt x="1258951" y="434975"/>
                  <a:pt x="977138" y="560323"/>
                  <a:pt x="629411" y="560323"/>
                </a:cubicBezTo>
                <a:cubicBezTo>
                  <a:pt x="281813" y="560323"/>
                  <a:pt x="0" y="434975"/>
                  <a:pt x="0" y="28016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117725" y="3340100"/>
            <a:ext cx="1271651" cy="573023"/>
          </a:xfrm>
          <a:custGeom>
            <a:avLst/>
            <a:gdLst>
              <a:gd name="connsiteX0" fmla="*/ 6350 w 1271651"/>
              <a:gd name="connsiteY0" fmla="*/ 286511 h 573023"/>
              <a:gd name="connsiteX1" fmla="*/ 635761 w 1271651"/>
              <a:gd name="connsiteY1" fmla="*/ 6350 h 573023"/>
              <a:gd name="connsiteX2" fmla="*/ 1265301 w 1271651"/>
              <a:gd name="connsiteY2" fmla="*/ 286511 h 573023"/>
              <a:gd name="connsiteX3" fmla="*/ 635761 w 1271651"/>
              <a:gd name="connsiteY3" fmla="*/ 566673 h 573023"/>
              <a:gd name="connsiteX4" fmla="*/ 6350 w 1271651"/>
              <a:gd name="connsiteY4" fmla="*/ 286511 h 573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1651" h="573023">
                <a:moveTo>
                  <a:pt x="6350" y="286511"/>
                </a:moveTo>
                <a:cubicBezTo>
                  <a:pt x="6350" y="131826"/>
                  <a:pt x="288163" y="6350"/>
                  <a:pt x="635761" y="6350"/>
                </a:cubicBezTo>
                <a:cubicBezTo>
                  <a:pt x="983488" y="6350"/>
                  <a:pt x="1265301" y="131826"/>
                  <a:pt x="1265301" y="286511"/>
                </a:cubicBezTo>
                <a:cubicBezTo>
                  <a:pt x="1265301" y="441325"/>
                  <a:pt x="983488" y="566673"/>
                  <a:pt x="635761" y="566673"/>
                </a:cubicBezTo>
                <a:cubicBezTo>
                  <a:pt x="288163" y="566673"/>
                  <a:pt x="6350" y="441325"/>
                  <a:pt x="6350" y="286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324475" y="5784850"/>
            <a:ext cx="2655951" cy="338556"/>
          </a:xfrm>
          <a:custGeom>
            <a:avLst/>
            <a:gdLst>
              <a:gd name="connsiteX0" fmla="*/ 0 w 2655951"/>
              <a:gd name="connsiteY0" fmla="*/ 338556 h 338556"/>
              <a:gd name="connsiteX1" fmla="*/ 2655951 w 2655951"/>
              <a:gd name="connsiteY1" fmla="*/ 338556 h 338556"/>
              <a:gd name="connsiteX2" fmla="*/ 2655951 w 2655951"/>
              <a:gd name="connsiteY2" fmla="*/ 0 h 338556"/>
              <a:gd name="connsiteX3" fmla="*/ 0 w 2655951"/>
              <a:gd name="connsiteY3" fmla="*/ 0 h 338556"/>
              <a:gd name="connsiteX4" fmla="*/ 0 w 2655951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5951" h="338556">
                <a:moveTo>
                  <a:pt x="0" y="338556"/>
                </a:moveTo>
                <a:lnTo>
                  <a:pt x="2655951" y="338556"/>
                </a:lnTo>
                <a:lnTo>
                  <a:pt x="2655951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318125" y="5778500"/>
            <a:ext cx="2668651" cy="351256"/>
          </a:xfrm>
          <a:custGeom>
            <a:avLst/>
            <a:gdLst>
              <a:gd name="connsiteX0" fmla="*/ 6350 w 2668651"/>
              <a:gd name="connsiteY0" fmla="*/ 344906 h 351256"/>
              <a:gd name="connsiteX1" fmla="*/ 2662301 w 2668651"/>
              <a:gd name="connsiteY1" fmla="*/ 344906 h 351256"/>
              <a:gd name="connsiteX2" fmla="*/ 2662301 w 2668651"/>
              <a:gd name="connsiteY2" fmla="*/ 6350 h 351256"/>
              <a:gd name="connsiteX3" fmla="*/ 6350 w 2668651"/>
              <a:gd name="connsiteY3" fmla="*/ 6350 h 351256"/>
              <a:gd name="connsiteX4" fmla="*/ 6350 w 2668651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8651" h="351256">
                <a:moveTo>
                  <a:pt x="6350" y="344906"/>
                </a:moveTo>
                <a:lnTo>
                  <a:pt x="2662301" y="344906"/>
                </a:lnTo>
                <a:lnTo>
                  <a:pt x="2662301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5329301" y="5408612"/>
            <a:ext cx="2651125" cy="338556"/>
          </a:xfrm>
          <a:custGeom>
            <a:avLst/>
            <a:gdLst>
              <a:gd name="connsiteX0" fmla="*/ 0 w 2651125"/>
              <a:gd name="connsiteY0" fmla="*/ 338556 h 338556"/>
              <a:gd name="connsiteX1" fmla="*/ 2651125 w 2651125"/>
              <a:gd name="connsiteY1" fmla="*/ 338556 h 338556"/>
              <a:gd name="connsiteX2" fmla="*/ 2651125 w 2651125"/>
              <a:gd name="connsiteY2" fmla="*/ 0 h 338556"/>
              <a:gd name="connsiteX3" fmla="*/ 0 w 2651125"/>
              <a:gd name="connsiteY3" fmla="*/ 0 h 338556"/>
              <a:gd name="connsiteX4" fmla="*/ 0 w 2651125"/>
              <a:gd name="connsiteY4" fmla="*/ 338556 h 338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338556">
                <a:moveTo>
                  <a:pt x="0" y="338556"/>
                </a:moveTo>
                <a:lnTo>
                  <a:pt x="2651125" y="338556"/>
                </a:lnTo>
                <a:lnTo>
                  <a:pt x="2651125" y="0"/>
                </a:lnTo>
                <a:lnTo>
                  <a:pt x="0" y="0"/>
                </a:lnTo>
                <a:lnTo>
                  <a:pt x="0" y="3385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5322951" y="5402262"/>
            <a:ext cx="2663825" cy="351256"/>
          </a:xfrm>
          <a:custGeom>
            <a:avLst/>
            <a:gdLst>
              <a:gd name="connsiteX0" fmla="*/ 6350 w 2663825"/>
              <a:gd name="connsiteY0" fmla="*/ 344906 h 351256"/>
              <a:gd name="connsiteX1" fmla="*/ 2657475 w 2663825"/>
              <a:gd name="connsiteY1" fmla="*/ 344906 h 351256"/>
              <a:gd name="connsiteX2" fmla="*/ 2657475 w 2663825"/>
              <a:gd name="connsiteY2" fmla="*/ 6350 h 351256"/>
              <a:gd name="connsiteX3" fmla="*/ 6350 w 2663825"/>
              <a:gd name="connsiteY3" fmla="*/ 6350 h 351256"/>
              <a:gd name="connsiteX4" fmla="*/ 6350 w 2663825"/>
              <a:gd name="connsiteY4" fmla="*/ 344906 h 351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351256">
                <a:moveTo>
                  <a:pt x="6350" y="344906"/>
                </a:moveTo>
                <a:lnTo>
                  <a:pt x="2657475" y="344906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3449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329301" y="4757737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322951" y="4751387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329301" y="4106862"/>
            <a:ext cx="2651125" cy="584771"/>
          </a:xfrm>
          <a:custGeom>
            <a:avLst/>
            <a:gdLst>
              <a:gd name="connsiteX0" fmla="*/ 0 w 2651125"/>
              <a:gd name="connsiteY0" fmla="*/ 584771 h 584771"/>
              <a:gd name="connsiteX1" fmla="*/ 2651125 w 2651125"/>
              <a:gd name="connsiteY1" fmla="*/ 584771 h 584771"/>
              <a:gd name="connsiteX2" fmla="*/ 2651125 w 2651125"/>
              <a:gd name="connsiteY2" fmla="*/ 0 h 584771"/>
              <a:gd name="connsiteX3" fmla="*/ 0 w 2651125"/>
              <a:gd name="connsiteY3" fmla="*/ 0 h 584771"/>
              <a:gd name="connsiteX4" fmla="*/ 0 w 2651125"/>
              <a:gd name="connsiteY4" fmla="*/ 584771 h 58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125" h="584771">
                <a:moveTo>
                  <a:pt x="0" y="584771"/>
                </a:moveTo>
                <a:lnTo>
                  <a:pt x="2651125" y="584771"/>
                </a:lnTo>
                <a:lnTo>
                  <a:pt x="2651125" y="0"/>
                </a:lnTo>
                <a:lnTo>
                  <a:pt x="0" y="0"/>
                </a:lnTo>
                <a:lnTo>
                  <a:pt x="0" y="584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322951" y="4100512"/>
            <a:ext cx="2663825" cy="597471"/>
          </a:xfrm>
          <a:custGeom>
            <a:avLst/>
            <a:gdLst>
              <a:gd name="connsiteX0" fmla="*/ 6350 w 2663825"/>
              <a:gd name="connsiteY0" fmla="*/ 591121 h 597471"/>
              <a:gd name="connsiteX1" fmla="*/ 2657475 w 2663825"/>
              <a:gd name="connsiteY1" fmla="*/ 591121 h 597471"/>
              <a:gd name="connsiteX2" fmla="*/ 2657475 w 2663825"/>
              <a:gd name="connsiteY2" fmla="*/ 6350 h 597471"/>
              <a:gd name="connsiteX3" fmla="*/ 6350 w 2663825"/>
              <a:gd name="connsiteY3" fmla="*/ 6350 h 597471"/>
              <a:gd name="connsiteX4" fmla="*/ 6350 w 2663825"/>
              <a:gd name="connsiteY4" fmla="*/ 591121 h 597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3825" h="597471">
                <a:moveTo>
                  <a:pt x="6350" y="591121"/>
                </a:moveTo>
                <a:lnTo>
                  <a:pt x="2657475" y="591121"/>
                </a:lnTo>
                <a:lnTo>
                  <a:pt x="2657475" y="6350"/>
                </a:lnTo>
                <a:lnTo>
                  <a:pt x="6350" y="6350"/>
                </a:lnTo>
                <a:lnTo>
                  <a:pt x="6350" y="591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978525" y="3352800"/>
            <a:ext cx="1258951" cy="560323"/>
          </a:xfrm>
          <a:custGeom>
            <a:avLst/>
            <a:gdLst>
              <a:gd name="connsiteX0" fmla="*/ 0 w 1258951"/>
              <a:gd name="connsiteY0" fmla="*/ 280161 h 560323"/>
              <a:gd name="connsiteX1" fmla="*/ 629411 w 1258951"/>
              <a:gd name="connsiteY1" fmla="*/ 0 h 560323"/>
              <a:gd name="connsiteX2" fmla="*/ 1258951 w 1258951"/>
              <a:gd name="connsiteY2" fmla="*/ 280161 h 560323"/>
              <a:gd name="connsiteX3" fmla="*/ 629411 w 1258951"/>
              <a:gd name="connsiteY3" fmla="*/ 560323 h 560323"/>
              <a:gd name="connsiteX4" fmla="*/ 0 w 1258951"/>
              <a:gd name="connsiteY4" fmla="*/ 280161 h 560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951" h="560323">
                <a:moveTo>
                  <a:pt x="0" y="280161"/>
                </a:moveTo>
                <a:cubicBezTo>
                  <a:pt x="0" y="125476"/>
                  <a:pt x="281813" y="0"/>
                  <a:pt x="629411" y="0"/>
                </a:cubicBezTo>
                <a:cubicBezTo>
                  <a:pt x="977138" y="0"/>
                  <a:pt x="1258951" y="125476"/>
                  <a:pt x="1258951" y="280161"/>
                </a:cubicBezTo>
                <a:cubicBezTo>
                  <a:pt x="1258951" y="434975"/>
                  <a:pt x="977138" y="560323"/>
                  <a:pt x="629411" y="560323"/>
                </a:cubicBezTo>
                <a:cubicBezTo>
                  <a:pt x="281813" y="560323"/>
                  <a:pt x="0" y="434975"/>
                  <a:pt x="0" y="28016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972175" y="3346450"/>
            <a:ext cx="1271651" cy="573023"/>
          </a:xfrm>
          <a:custGeom>
            <a:avLst/>
            <a:gdLst>
              <a:gd name="connsiteX0" fmla="*/ 6350 w 1271651"/>
              <a:gd name="connsiteY0" fmla="*/ 286511 h 573023"/>
              <a:gd name="connsiteX1" fmla="*/ 635761 w 1271651"/>
              <a:gd name="connsiteY1" fmla="*/ 6350 h 573023"/>
              <a:gd name="connsiteX2" fmla="*/ 1265301 w 1271651"/>
              <a:gd name="connsiteY2" fmla="*/ 286511 h 573023"/>
              <a:gd name="connsiteX3" fmla="*/ 635761 w 1271651"/>
              <a:gd name="connsiteY3" fmla="*/ 566673 h 573023"/>
              <a:gd name="connsiteX4" fmla="*/ 6350 w 1271651"/>
              <a:gd name="connsiteY4" fmla="*/ 286511 h 573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1651" h="573023">
                <a:moveTo>
                  <a:pt x="6350" y="286511"/>
                </a:moveTo>
                <a:cubicBezTo>
                  <a:pt x="6350" y="131826"/>
                  <a:pt x="288163" y="6350"/>
                  <a:pt x="635761" y="6350"/>
                </a:cubicBezTo>
                <a:cubicBezTo>
                  <a:pt x="983488" y="6350"/>
                  <a:pt x="1265301" y="131826"/>
                  <a:pt x="1265301" y="286511"/>
                </a:cubicBezTo>
                <a:cubicBezTo>
                  <a:pt x="1265301" y="441325"/>
                  <a:pt x="983488" y="566673"/>
                  <a:pt x="635761" y="566673"/>
                </a:cubicBezTo>
                <a:cubicBezTo>
                  <a:pt x="288163" y="566673"/>
                  <a:pt x="6350" y="441325"/>
                  <a:pt x="6350" y="28651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364226" y="4794250"/>
            <a:ext cx="1233487" cy="574675"/>
          </a:xfrm>
          <a:custGeom>
            <a:avLst/>
            <a:gdLst>
              <a:gd name="connsiteX0" fmla="*/ 0 w 1233487"/>
              <a:gd name="connsiteY0" fmla="*/ 574675 h 574675"/>
              <a:gd name="connsiteX1" fmla="*/ 1233487 w 1233487"/>
              <a:gd name="connsiteY1" fmla="*/ 574675 h 574675"/>
              <a:gd name="connsiteX2" fmla="*/ 1233487 w 1233487"/>
              <a:gd name="connsiteY2" fmla="*/ 0 h 574675"/>
              <a:gd name="connsiteX3" fmla="*/ 0 w 1233487"/>
              <a:gd name="connsiteY3" fmla="*/ 0 h 574675"/>
              <a:gd name="connsiteX4" fmla="*/ 0 w 1233487"/>
              <a:gd name="connsiteY4" fmla="*/ 574675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3487" h="574675">
                <a:moveTo>
                  <a:pt x="0" y="574675"/>
                </a:moveTo>
                <a:lnTo>
                  <a:pt x="1233487" y="574675"/>
                </a:lnTo>
                <a:lnTo>
                  <a:pt x="1233487" y="0"/>
                </a:lnTo>
                <a:lnTo>
                  <a:pt x="0" y="0"/>
                </a:lnTo>
                <a:lnTo>
                  <a:pt x="0" y="574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354701" y="4784725"/>
            <a:ext cx="1252537" cy="593725"/>
          </a:xfrm>
          <a:custGeom>
            <a:avLst/>
            <a:gdLst>
              <a:gd name="connsiteX0" fmla="*/ 9525 w 1252537"/>
              <a:gd name="connsiteY0" fmla="*/ 584200 h 593725"/>
              <a:gd name="connsiteX1" fmla="*/ 1243012 w 1252537"/>
              <a:gd name="connsiteY1" fmla="*/ 584200 h 593725"/>
              <a:gd name="connsiteX2" fmla="*/ 1243012 w 1252537"/>
              <a:gd name="connsiteY2" fmla="*/ 9525 h 593725"/>
              <a:gd name="connsiteX3" fmla="*/ 9525 w 1252537"/>
              <a:gd name="connsiteY3" fmla="*/ 9525 h 593725"/>
              <a:gd name="connsiteX4" fmla="*/ 9525 w 1252537"/>
              <a:gd name="connsiteY4" fmla="*/ 584200 h 593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2537" h="593725">
                <a:moveTo>
                  <a:pt x="9525" y="584200"/>
                </a:moveTo>
                <a:lnTo>
                  <a:pt x="1243012" y="584200"/>
                </a:lnTo>
                <a:lnTo>
                  <a:pt x="1243012" y="9525"/>
                </a:lnTo>
                <a:lnTo>
                  <a:pt x="9525" y="9525"/>
                </a:lnTo>
                <a:lnTo>
                  <a:pt x="9525" y="5842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2371725" y="5900737"/>
            <a:ext cx="4427601" cy="38100"/>
          </a:xfrm>
          <a:custGeom>
            <a:avLst/>
            <a:gdLst>
              <a:gd name="connsiteX0" fmla="*/ 9525 w 4427601"/>
              <a:gd name="connsiteY0" fmla="*/ 9525 h 38100"/>
              <a:gd name="connsiteX1" fmla="*/ 4418076 w 442760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7601" h="38100">
                <a:moveTo>
                  <a:pt x="9525" y="9525"/>
                </a:moveTo>
                <a:lnTo>
                  <a:pt x="4418076" y="9525"/>
                </a:lnTo>
              </a:path>
            </a:pathLst>
          </a:custGeom>
          <a:ln w="12700">
            <a:solidFill>
              <a:srgbClr val="00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3860800"/>
            <a:ext cx="88900" cy="20574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4800" y="3924300"/>
            <a:ext cx="101600" cy="8890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3886200"/>
            <a:ext cx="101600" cy="8890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43700" y="3886200"/>
            <a:ext cx="101600" cy="20574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sp>
        <p:nvSpPr>
          <p:cNvPr id="1029" name="TextBox 1"/>
          <p:cNvSpPr txBox="1"/>
          <p:nvPr/>
        </p:nvSpPr>
        <p:spPr>
          <a:xfrm>
            <a:off x="1346200" y="4889500"/>
            <a:ext cx="8001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link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physical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631248" y="4914900"/>
            <a:ext cx="24257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forwarding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" algn="l"/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358900" y="4203700"/>
            <a:ext cx="889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transport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(UDP)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2400300" y="35306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routed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073900" y="4889500"/>
            <a:ext cx="8001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link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457200" algn="l"/>
                <a:tab pos="4826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physical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112000" y="4216400"/>
            <a:ext cx="762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transprt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(UDP)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248400" y="35433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routed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5295900" y="4953000"/>
            <a:ext cx="1099660" cy="19056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forwarding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table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" algn="l"/>
                <a:tab pos="444500" algn="l"/>
              </a:tabLst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03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46" name="文本框 20">
            <a:extLst>
              <a:ext uri="{FF2B5EF4-FFF2-40B4-BE49-F238E27FC236}">
                <a16:creationId xmlns:a16="http://schemas.microsoft.com/office/drawing/2014/main" id="{C7F0079B-AA39-488D-AB8F-65B2642A979B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297" y="325388"/>
            <a:ext cx="7679988" cy="28418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路由表的处理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RIP路由表是利用一个称作route-d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(daemon)的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用层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进程进行管理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应用进程实现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2032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通告报文周期性地通过UDP数据报发送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BCFD393-89FE-4204-97CD-1BD4BDA6B416}"/>
              </a:ext>
            </a:extLst>
          </p:cNvPr>
          <p:cNvSpPr txBox="1"/>
          <p:nvPr/>
        </p:nvSpPr>
        <p:spPr>
          <a:xfrm>
            <a:off x="2500" y="632833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C35E7D6D-BAD2-472E-AA72-FE7A7A95C66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A4C8213F-C678-4592-9DDD-01F2CC14952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5744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68300"/>
            <a:ext cx="78740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(Open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Shortest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Path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First)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“开放”: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公众可用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采用链路状态路由算法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LS分组扩散（通告）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每个路由器构造完整的网络(AS)拓扑图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利用Dijkstra算法计算路由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OSPF通告中每个入口对应一个邻居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OSPF通告在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整个AS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范围泛洪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OSPF报文直接封装到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数据报中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457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与OSPF极其相似的一个路由协议:</a:t>
            </a: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IS-IS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路由协议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C6AB-8ED0-4D0A-88EF-C736327C328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F63F91-55DD-4A60-B696-41487269E59A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84200" y="342900"/>
            <a:ext cx="78232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优点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不具备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安全(security):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所有OSPF报文可以被认证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(预防恶意入侵)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允许使用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多条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相同费用的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(RIP只能选一条)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对于每条链路，可以针对不同的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设置多个不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同的费用度量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(e.g.,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卫星链路可以针对“尽力”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(best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effort)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ToS设置“低”费用；针对实时ToS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设置“高”费用)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集成单播路由与多播路由: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多播OSPF协议(MOSPF)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与OSPF利用相同的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网络拓扑数据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  <a:tab pos="1130300" algn="l"/>
                <a:tab pos="2743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OSPF支持对大规模AS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hierarchical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E341A-BCF4-4462-ADB3-EEECE33C2CF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653C69C-F58F-404F-946C-3AB7EE25D0BA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1600" y="2616200"/>
            <a:ext cx="2832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只知道去往其他区网络的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38700" y="2603500"/>
            <a:ext cx="1206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56007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94300" y="5981700"/>
            <a:ext cx="660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5600" y="2971800"/>
            <a:ext cx="85852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“方向”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(最短路径)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0" algn="l"/>
                <a:tab pos="7924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内部路由器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642100" y="5575300"/>
            <a:ext cx="1054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IR(Internal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6C24D6-50D9-456D-9FE6-3AD593DCFAFB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20">
            <a:extLst>
              <a:ext uri="{FF2B5EF4-FFF2-40B4-BE49-F238E27FC236}">
                <a16:creationId xmlns:a16="http://schemas.microsoft.com/office/drawing/2014/main" id="{8D29E418-9267-4666-BA29-21219EEF5FC8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17033" y="188753"/>
            <a:ext cx="3117841" cy="24827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两级分层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局部区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(Area),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主干区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(Backbone).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链路状态通告只限于区内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每个路由器掌握所在区的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295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详细拓扑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76BFA3E-F2D6-4FE8-BD6A-700CC4F1726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0E8EB86-2218-409B-9E29-045FAD4E0A5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8900" y="2286000"/>
            <a:ext cx="3454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通告给其他区边界路由器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838700" y="2603500"/>
            <a:ext cx="1206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3009900"/>
            <a:ext cx="73152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Border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(ABR)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3300" algn="l"/>
                <a:tab pos="2324100" algn="l"/>
                <a:tab pos="2362200" algn="l"/>
                <a:tab pos="24257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F8B641A8-FE8C-4DAB-9E7E-4180D234DFB6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" y="154699"/>
            <a:ext cx="3247684" cy="21621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区边界路由器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(Area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Border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汇总”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到达所在区网络的距离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72E6A-EA7F-4890-B5D3-2A27059BA67D}"/>
              </a:ext>
            </a:extLst>
          </p:cNvPr>
          <p:cNvSpPr txBox="1"/>
          <p:nvPr/>
        </p:nvSpPr>
        <p:spPr>
          <a:xfrm>
            <a:off x="2500" y="6351052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FEDE0EA-B398-4D5D-B468-930C7664E03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4412612-0F92-418D-B760-7314D7A4B5BD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88900" y="1498600"/>
            <a:ext cx="29591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在主干区内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运行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路由算法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2717800"/>
            <a:ext cx="73152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00400" algn="l"/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667500" y="1612900"/>
            <a:ext cx="228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(BR)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E2405B-6553-404A-860A-A940651130CA}"/>
              </a:ext>
            </a:extLst>
          </p:cNvPr>
          <p:cNvSpPr txBox="1"/>
          <p:nvPr/>
        </p:nvSpPr>
        <p:spPr>
          <a:xfrm>
            <a:off x="2500" y="63322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F81A06A5-4173-4B85-B83E-C6C46544C89C}"/>
              </a:ext>
            </a:extLst>
          </p:cNvPr>
          <p:cNvSpPr txBox="1"/>
          <p:nvPr/>
        </p:nvSpPr>
        <p:spPr>
          <a:xfrm>
            <a:off x="-1465" y="-458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43930" y="193466"/>
            <a:ext cx="2941511" cy="14183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  <a:endParaRPr kumimoji="0" lang="en-US" altLang="zh-CN" sz="3995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591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主干路由器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(Backbone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61199DD-D5EA-4969-829D-F905B0FC4F1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274DA2-CA10-4CE9-BF86-4412A3DCCC88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8900" y="1206500"/>
            <a:ext cx="27178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边界路由器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(AS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boundary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routers):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连接其他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参考：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RFC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2328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38300" y="4406900"/>
            <a:ext cx="73152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0" algn="l"/>
                <a:tab pos="6642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Area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38700" y="1473200"/>
            <a:ext cx="3987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4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Boundary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(ASBR)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4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Backbone</a:t>
            </a:r>
          </a:p>
        </p:txBody>
      </p:sp>
      <p:sp>
        <p:nvSpPr>
          <p:cNvPr id="10" name="文本框 20">
            <a:extLst>
              <a:ext uri="{FF2B5EF4-FFF2-40B4-BE49-F238E27FC236}">
                <a16:creationId xmlns:a16="http://schemas.microsoft.com/office/drawing/2014/main" id="{F8B641A8-FE8C-4DAB-9E7E-4180D234DFB6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" y="114596"/>
            <a:ext cx="2848537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分层的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A5E179-287A-47B9-94E0-396538EAB791}"/>
              </a:ext>
            </a:extLst>
          </p:cNvPr>
          <p:cNvSpPr txBox="1"/>
          <p:nvPr/>
        </p:nvSpPr>
        <p:spPr>
          <a:xfrm>
            <a:off x="2500" y="635105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32327B4F-1A19-4F2A-9FC1-115D86113A4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31AD2-4E37-40FC-9D39-51641000129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4.6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英特网中路由技术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03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2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1172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0DF2BD5B-75F8-4476-A95F-909CE44E7A12}" type="slidenum">
              <a:rPr lang="en-US" altLang="zh-CN" smtClean="0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111728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0"/>
            <a:ext cx="7772400" cy="11430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数据报网络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117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8325" y="298451"/>
            <a:ext cx="7781925" cy="3016250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网络层无连接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每个分组携带目的地址 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路由器根据分组的目的地址转发分组 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基于路由协议</a:t>
            </a:r>
            <a:r>
              <a:rPr lang="en-US" altLang="zh-CN" sz="2000" dirty="0"/>
              <a:t>/</a:t>
            </a:r>
            <a:r>
              <a:rPr lang="zh-CN" altLang="en-US" sz="2000" dirty="0"/>
              <a:t>算法构建转发表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检索转发表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每个分组独立选路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</a:p>
        </p:txBody>
      </p:sp>
      <p:sp>
        <p:nvSpPr>
          <p:cNvPr id="111730" name="Line 5"/>
          <p:cNvSpPr>
            <a:spLocks noChangeShapeType="1"/>
          </p:cNvSpPr>
          <p:nvPr/>
        </p:nvSpPr>
        <p:spPr bwMode="auto">
          <a:xfrm rot="5400000" flipV="1">
            <a:off x="2706688" y="4821237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1731" name="Group 91"/>
          <p:cNvGrpSpPr>
            <a:grpSpLocks/>
          </p:cNvGrpSpPr>
          <p:nvPr/>
        </p:nvGrpSpPr>
        <p:grpSpPr bwMode="auto">
          <a:xfrm>
            <a:off x="479425" y="3741738"/>
            <a:ext cx="1566863" cy="1987550"/>
            <a:chOff x="2366" y="929"/>
            <a:chExt cx="987" cy="1252"/>
          </a:xfrm>
        </p:grpSpPr>
        <p:graphicFrame>
          <p:nvGraphicFramePr>
            <p:cNvPr id="111708" name="Object 92"/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50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0" name="Picture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1863" name="Group 93"/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111864" name="Rectangle 94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5" name="Rectangle 95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6" name="Rectangle 96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67" name="Text Box 97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2000"/>
                  <a:t>application</a:t>
                </a:r>
              </a:p>
              <a:p>
                <a:pPr algn="ctr" eaLnBrk="0" hangingPunct="0"/>
                <a:r>
                  <a:rPr lang="en-US" altLang="zh-CN" sz="2000"/>
                  <a:t>transport</a:t>
                </a:r>
              </a:p>
              <a:p>
                <a:pPr algn="ctr" eaLnBrk="0" hangingPunct="0"/>
                <a:r>
                  <a:rPr lang="en-US" altLang="zh-CN" sz="2000">
                    <a:solidFill>
                      <a:schemeClr val="bg1"/>
                    </a:solidFill>
                  </a:rPr>
                  <a:t>network</a:t>
                </a:r>
                <a:endParaRPr lang="en-US" altLang="zh-CN" sz="2000"/>
              </a:p>
              <a:p>
                <a:pPr algn="ctr" eaLnBrk="0" hangingPunct="0"/>
                <a:r>
                  <a:rPr lang="en-US" altLang="zh-CN" sz="2000"/>
                  <a:t>data link</a:t>
                </a:r>
              </a:p>
              <a:p>
                <a:pPr algn="ctr" eaLnBrk="0" hangingPunct="0"/>
                <a:r>
                  <a:rPr lang="en-US" altLang="zh-CN" sz="2000"/>
                  <a:t>physical</a:t>
                </a:r>
                <a:endParaRPr lang="en-US" altLang="zh-CN" sz="2000">
                  <a:latin typeface="Times New Roman" pitchFamily="18" charset="0"/>
                </a:endParaRPr>
              </a:p>
            </p:txBody>
          </p:sp>
          <p:sp>
            <p:nvSpPr>
              <p:cNvPr id="111868" name="Line 98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69" name="Line 99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70" name="Line 100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71" name="Line 101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11725" name="Object 109"/>
          <p:cNvGraphicFramePr>
            <a:graphicFrameLocks noChangeAspect="1"/>
          </p:cNvGraphicFramePr>
          <p:nvPr/>
        </p:nvGraphicFramePr>
        <p:xfrm>
          <a:off x="7856538" y="3913188"/>
          <a:ext cx="5286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51" name="Clip" r:id="rId5" imgW="1305000" imgH="1085760" progId="">
                  <p:embed/>
                </p:oleObj>
              </mc:Choice>
              <mc:Fallback>
                <p:oleObj name="Clip" r:id="rId5" imgW="1305000" imgH="1085760" progId="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6538" y="3913188"/>
                        <a:ext cx="528637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732" name="Group 110"/>
          <p:cNvGrpSpPr>
            <a:grpSpLocks/>
          </p:cNvGrpSpPr>
          <p:nvPr/>
        </p:nvGrpSpPr>
        <p:grpSpPr bwMode="auto">
          <a:xfrm>
            <a:off x="7261225" y="4256088"/>
            <a:ext cx="1566863" cy="1644650"/>
            <a:chOff x="2956" y="969"/>
            <a:chExt cx="513" cy="529"/>
          </a:xfrm>
        </p:grpSpPr>
        <p:sp>
          <p:nvSpPr>
            <p:cNvPr id="111855" name="Rectangle 111"/>
            <p:cNvSpPr>
              <a:spLocks noChangeArrowheads="1"/>
            </p:cNvSpPr>
            <p:nvPr/>
          </p:nvSpPr>
          <p:spPr bwMode="auto">
            <a:xfrm>
              <a:off x="3018" y="969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6" name="Rectangle 112"/>
            <p:cNvSpPr>
              <a:spLocks noChangeArrowheads="1"/>
            </p:cNvSpPr>
            <p:nvPr/>
          </p:nvSpPr>
          <p:spPr bwMode="auto">
            <a:xfrm>
              <a:off x="2997" y="984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7" name="Rectangle 113"/>
            <p:cNvSpPr>
              <a:spLocks noChangeArrowheads="1"/>
            </p:cNvSpPr>
            <p:nvPr/>
          </p:nvSpPr>
          <p:spPr bwMode="auto">
            <a:xfrm>
              <a:off x="3000" y="1185"/>
              <a:ext cx="432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8" name="Text Box 114"/>
            <p:cNvSpPr txBox="1">
              <a:spLocks noChangeArrowheads="1"/>
            </p:cNvSpPr>
            <p:nvPr/>
          </p:nvSpPr>
          <p:spPr bwMode="auto">
            <a:xfrm>
              <a:off x="2956" y="978"/>
              <a:ext cx="513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sz="2000"/>
                <a:t>application</a:t>
              </a:r>
            </a:p>
            <a:p>
              <a:pPr algn="ctr" eaLnBrk="0" hangingPunct="0"/>
              <a:r>
                <a:rPr lang="en-US" altLang="zh-CN" sz="2000"/>
                <a:t>transport</a:t>
              </a:r>
            </a:p>
            <a:p>
              <a:pPr algn="ctr" eaLnBrk="0" hangingPunct="0"/>
              <a:r>
                <a:rPr lang="en-US" altLang="zh-CN" sz="2000">
                  <a:solidFill>
                    <a:schemeClr val="bg1"/>
                  </a:solidFill>
                </a:rPr>
                <a:t>network</a:t>
              </a:r>
              <a:endParaRPr lang="en-US" altLang="zh-CN" sz="2000"/>
            </a:p>
            <a:p>
              <a:pPr algn="ctr" eaLnBrk="0" hangingPunct="0"/>
              <a:r>
                <a:rPr lang="en-US" altLang="zh-CN" sz="2000"/>
                <a:t>data link</a:t>
              </a:r>
            </a:p>
            <a:p>
              <a:pPr algn="ctr" eaLnBrk="0" hangingPunct="0"/>
              <a:r>
                <a:rPr lang="en-US" altLang="zh-CN" sz="2000"/>
                <a:t>physical</a:t>
              </a:r>
              <a:endParaRPr lang="en-US" altLang="zh-CN" sz="2000">
                <a:latin typeface="Times New Roman" pitchFamily="18" charset="0"/>
              </a:endParaRPr>
            </a:p>
          </p:txBody>
        </p:sp>
        <p:sp>
          <p:nvSpPr>
            <p:cNvPr id="111859" name="Line 115"/>
            <p:cNvSpPr>
              <a:spLocks noChangeShapeType="1"/>
            </p:cNvSpPr>
            <p:nvPr/>
          </p:nvSpPr>
          <p:spPr bwMode="auto">
            <a:xfrm>
              <a:off x="2997" y="119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0" name="Line 116"/>
            <p:cNvSpPr>
              <a:spLocks noChangeShapeType="1"/>
            </p:cNvSpPr>
            <p:nvPr/>
          </p:nvSpPr>
          <p:spPr bwMode="auto">
            <a:xfrm>
              <a:off x="3003" y="1290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1" name="Line 117"/>
            <p:cNvSpPr>
              <a:spLocks noChangeShapeType="1"/>
            </p:cNvSpPr>
            <p:nvPr/>
          </p:nvSpPr>
          <p:spPr bwMode="auto">
            <a:xfrm>
              <a:off x="3003" y="137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862" name="Line 118"/>
            <p:cNvSpPr>
              <a:spLocks noChangeShapeType="1"/>
            </p:cNvSpPr>
            <p:nvPr/>
          </p:nvSpPr>
          <p:spPr bwMode="auto">
            <a:xfrm>
              <a:off x="3003" y="109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1733" name="Line 119"/>
          <p:cNvSpPr>
            <a:spLocks noChangeShapeType="1"/>
          </p:cNvSpPr>
          <p:nvPr/>
        </p:nvSpPr>
        <p:spPr bwMode="auto">
          <a:xfrm rot="-5400000" flipH="1" flipV="1">
            <a:off x="6702425" y="5003800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36" name="Text Box 120"/>
          <p:cNvSpPr txBox="1">
            <a:spLocks noChangeArrowheads="1"/>
          </p:cNvSpPr>
          <p:nvPr/>
        </p:nvSpPr>
        <p:spPr bwMode="auto">
          <a:xfrm>
            <a:off x="1962339" y="4946650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en-US" dirty="0">
                <a:solidFill>
                  <a:srgbClr val="FF0000"/>
                </a:solidFill>
              </a:rPr>
              <a:t>发送数据报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111738" name="Text Box 122"/>
          <p:cNvSpPr txBox="1">
            <a:spLocks noChangeArrowheads="1"/>
          </p:cNvSpPr>
          <p:nvPr/>
        </p:nvSpPr>
        <p:spPr bwMode="auto">
          <a:xfrm>
            <a:off x="5718185" y="5013325"/>
            <a:ext cx="16065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接收数据报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2" name="Freeform 172"/>
          <p:cNvSpPr>
            <a:spLocks/>
          </p:cNvSpPr>
          <p:nvPr/>
        </p:nvSpPr>
        <p:spPr bwMode="auto">
          <a:xfrm>
            <a:off x="2028825" y="4914900"/>
            <a:ext cx="304800" cy="657225"/>
          </a:xfrm>
          <a:custGeom>
            <a:avLst/>
            <a:gdLst>
              <a:gd name="T0" fmla="*/ 0 w 192"/>
              <a:gd name="T1" fmla="*/ 0 h 414"/>
              <a:gd name="T2" fmla="*/ 0 w 192"/>
              <a:gd name="T3" fmla="*/ 414 h 414"/>
              <a:gd name="T4" fmla="*/ 192 w 192"/>
              <a:gd name="T5" fmla="*/ 408 h 414"/>
              <a:gd name="T6" fmla="*/ 0 60000 65536"/>
              <a:gd name="T7" fmla="*/ 0 60000 65536"/>
              <a:gd name="T8" fmla="*/ 0 60000 65536"/>
              <a:gd name="T9" fmla="*/ 0 w 192"/>
              <a:gd name="T10" fmla="*/ 0 h 414"/>
              <a:gd name="T11" fmla="*/ 192 w 192"/>
              <a:gd name="T12" fmla="*/ 414 h 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414">
                <a:moveTo>
                  <a:pt x="0" y="0"/>
                </a:moveTo>
                <a:lnTo>
                  <a:pt x="0" y="414"/>
                </a:lnTo>
                <a:lnTo>
                  <a:pt x="192" y="40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111737" name="Freeform 173"/>
          <p:cNvSpPr>
            <a:spLocks/>
          </p:cNvSpPr>
          <p:nvPr/>
        </p:nvSpPr>
        <p:spPr bwMode="auto">
          <a:xfrm>
            <a:off x="6662738" y="5357813"/>
            <a:ext cx="609600" cy="295275"/>
          </a:xfrm>
          <a:custGeom>
            <a:avLst/>
            <a:gdLst>
              <a:gd name="T0" fmla="*/ 0 w 384"/>
              <a:gd name="T1" fmla="*/ 186 h 186"/>
              <a:gd name="T2" fmla="*/ 384 w 384"/>
              <a:gd name="T3" fmla="*/ 186 h 186"/>
              <a:gd name="T4" fmla="*/ 384 w 384"/>
              <a:gd name="T5" fmla="*/ 0 h 186"/>
              <a:gd name="T6" fmla="*/ 0 60000 65536"/>
              <a:gd name="T7" fmla="*/ 0 60000 65536"/>
              <a:gd name="T8" fmla="*/ 0 60000 65536"/>
              <a:gd name="T9" fmla="*/ 0 w 384"/>
              <a:gd name="T10" fmla="*/ 0 h 186"/>
              <a:gd name="T11" fmla="*/ 384 w 384"/>
              <a:gd name="T12" fmla="*/ 186 h 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86">
                <a:moveTo>
                  <a:pt x="0" y="186"/>
                </a:moveTo>
                <a:lnTo>
                  <a:pt x="384" y="186"/>
                </a:lnTo>
                <a:lnTo>
                  <a:pt x="384" y="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3" name="Group 177"/>
          <p:cNvGrpSpPr>
            <a:grpSpLocks/>
          </p:cNvGrpSpPr>
          <p:nvPr/>
        </p:nvGrpSpPr>
        <p:grpSpPr bwMode="auto">
          <a:xfrm>
            <a:off x="2386013" y="5353050"/>
            <a:ext cx="361950" cy="261938"/>
            <a:chOff x="1548" y="3723"/>
            <a:chExt cx="228" cy="165"/>
          </a:xfrm>
        </p:grpSpPr>
        <p:sp>
          <p:nvSpPr>
            <p:cNvPr id="111852" name="Rectangle 175"/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3" name="Rectangle 174"/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854" name="Line 176"/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1739" name="Group 198"/>
          <p:cNvGrpSpPr>
            <a:grpSpLocks/>
          </p:cNvGrpSpPr>
          <p:nvPr/>
        </p:nvGrpSpPr>
        <p:grpSpPr bwMode="auto">
          <a:xfrm>
            <a:off x="3176588" y="5078413"/>
            <a:ext cx="3024187" cy="1481137"/>
            <a:chOff x="2001" y="3199"/>
            <a:chExt cx="1905" cy="933"/>
          </a:xfrm>
        </p:grpSpPr>
        <p:sp>
          <p:nvSpPr>
            <p:cNvPr id="111744" name="Freeform 4"/>
            <p:cNvSpPr>
              <a:spLocks/>
            </p:cNvSpPr>
            <p:nvPr/>
          </p:nvSpPr>
          <p:spPr bwMode="auto">
            <a:xfrm>
              <a:off x="2112" y="3199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5" name="Freeform 6"/>
            <p:cNvSpPr>
              <a:spLocks/>
            </p:cNvSpPr>
            <p:nvPr/>
          </p:nvSpPr>
          <p:spPr bwMode="auto">
            <a:xfrm>
              <a:off x="2514" y="3384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746" name="Group 7"/>
            <p:cNvGrpSpPr>
              <a:grpSpLocks/>
            </p:cNvGrpSpPr>
            <p:nvPr/>
          </p:nvGrpSpPr>
          <p:grpSpPr bwMode="auto">
            <a:xfrm>
              <a:off x="2203" y="3494"/>
              <a:ext cx="316" cy="147"/>
              <a:chOff x="3600" y="219"/>
              <a:chExt cx="360" cy="175"/>
            </a:xfrm>
          </p:grpSpPr>
          <p:sp>
            <p:nvSpPr>
              <p:cNvPr id="111839" name="Oval 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40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4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42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43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4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4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5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5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4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4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4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4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7" name="Group 21"/>
            <p:cNvGrpSpPr>
              <a:grpSpLocks/>
            </p:cNvGrpSpPr>
            <p:nvPr/>
          </p:nvGrpSpPr>
          <p:grpSpPr bwMode="auto">
            <a:xfrm>
              <a:off x="2425" y="3896"/>
              <a:ext cx="316" cy="147"/>
              <a:chOff x="3600" y="219"/>
              <a:chExt cx="360" cy="175"/>
            </a:xfrm>
          </p:grpSpPr>
          <p:sp>
            <p:nvSpPr>
              <p:cNvPr id="111826" name="Oval 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27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2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29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3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3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3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3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3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3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8" name="Group 35"/>
            <p:cNvGrpSpPr>
              <a:grpSpLocks/>
            </p:cNvGrpSpPr>
            <p:nvPr/>
          </p:nvGrpSpPr>
          <p:grpSpPr bwMode="auto">
            <a:xfrm>
              <a:off x="2850" y="3302"/>
              <a:ext cx="316" cy="147"/>
              <a:chOff x="3600" y="219"/>
              <a:chExt cx="360" cy="175"/>
            </a:xfrm>
          </p:grpSpPr>
          <p:sp>
            <p:nvSpPr>
              <p:cNvPr id="111813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14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1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16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1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1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2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1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2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2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49" name="Group 49"/>
            <p:cNvGrpSpPr>
              <a:grpSpLocks/>
            </p:cNvGrpSpPr>
            <p:nvPr/>
          </p:nvGrpSpPr>
          <p:grpSpPr bwMode="auto">
            <a:xfrm>
              <a:off x="2801" y="3721"/>
              <a:ext cx="315" cy="147"/>
              <a:chOff x="3600" y="219"/>
              <a:chExt cx="360" cy="175"/>
            </a:xfrm>
          </p:grpSpPr>
          <p:sp>
            <p:nvSpPr>
              <p:cNvPr id="111800" name="Oval 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801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02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803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804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805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81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11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12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806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80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08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809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50" name="Group 63"/>
            <p:cNvGrpSpPr>
              <a:grpSpLocks/>
            </p:cNvGrpSpPr>
            <p:nvPr/>
          </p:nvGrpSpPr>
          <p:grpSpPr bwMode="auto">
            <a:xfrm>
              <a:off x="3201" y="3908"/>
              <a:ext cx="316" cy="147"/>
              <a:chOff x="3600" y="219"/>
              <a:chExt cx="360" cy="175"/>
            </a:xfrm>
          </p:grpSpPr>
          <p:sp>
            <p:nvSpPr>
              <p:cNvPr id="111787" name="Oval 6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88" name="Line 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89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90" name="Rectangle 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791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792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797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8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9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793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79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5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96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1751" name="Group 77"/>
            <p:cNvGrpSpPr>
              <a:grpSpLocks/>
            </p:cNvGrpSpPr>
            <p:nvPr/>
          </p:nvGrpSpPr>
          <p:grpSpPr bwMode="auto">
            <a:xfrm>
              <a:off x="3481" y="3495"/>
              <a:ext cx="316" cy="147"/>
              <a:chOff x="3600" y="219"/>
              <a:chExt cx="360" cy="175"/>
            </a:xfrm>
          </p:grpSpPr>
          <p:sp>
            <p:nvSpPr>
              <p:cNvPr id="111774" name="Oval 7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5" name="Line 7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76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1777" name="Rectangle 8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111778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111779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178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5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6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1780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178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2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1783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1752" name="Freeform 102"/>
            <p:cNvSpPr>
              <a:spLocks/>
            </p:cNvSpPr>
            <p:nvPr/>
          </p:nvSpPr>
          <p:spPr bwMode="auto">
            <a:xfrm>
              <a:off x="3170" y="3380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3" name="Freeform 103"/>
            <p:cNvSpPr>
              <a:spLocks/>
            </p:cNvSpPr>
            <p:nvPr/>
          </p:nvSpPr>
          <p:spPr bwMode="auto">
            <a:xfrm>
              <a:off x="2499" y="3627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294 w 294"/>
                <a:gd name="T3" fmla="*/ 174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4" name="Freeform 104"/>
            <p:cNvSpPr>
              <a:spLocks/>
            </p:cNvSpPr>
            <p:nvPr/>
          </p:nvSpPr>
          <p:spPr bwMode="auto">
            <a:xfrm>
              <a:off x="3096" y="3612"/>
              <a:ext cx="396" cy="156"/>
            </a:xfrm>
            <a:custGeom>
              <a:avLst/>
              <a:gdLst>
                <a:gd name="T0" fmla="*/ 0 w 378"/>
                <a:gd name="T1" fmla="*/ 174 h 174"/>
                <a:gd name="T2" fmla="*/ 378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5" name="Freeform 105"/>
            <p:cNvSpPr>
              <a:spLocks/>
            </p:cNvSpPr>
            <p:nvPr/>
          </p:nvSpPr>
          <p:spPr bwMode="auto">
            <a:xfrm>
              <a:off x="3516" y="3646"/>
              <a:ext cx="130" cy="320"/>
            </a:xfrm>
            <a:custGeom>
              <a:avLst/>
              <a:gdLst>
                <a:gd name="T0" fmla="*/ 0 w 118"/>
                <a:gd name="T1" fmla="*/ 500 h 500"/>
                <a:gd name="T2" fmla="*/ 118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6" name="Freeform 106"/>
            <p:cNvSpPr>
              <a:spLocks/>
            </p:cNvSpPr>
            <p:nvPr/>
          </p:nvSpPr>
          <p:spPr bwMode="auto">
            <a:xfrm>
              <a:off x="2738" y="3982"/>
              <a:ext cx="464" cy="47"/>
            </a:xfrm>
            <a:custGeom>
              <a:avLst/>
              <a:gdLst>
                <a:gd name="T0" fmla="*/ 370 w 370"/>
                <a:gd name="T1" fmla="*/ 32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57" name="Freeform 107"/>
            <p:cNvSpPr>
              <a:spLocks/>
            </p:cNvSpPr>
            <p:nvPr/>
          </p:nvSpPr>
          <p:spPr bwMode="auto">
            <a:xfrm>
              <a:off x="2400" y="3642"/>
              <a:ext cx="122" cy="268"/>
            </a:xfrm>
            <a:custGeom>
              <a:avLst/>
              <a:gdLst>
                <a:gd name="T0" fmla="*/ 162 w 176"/>
                <a:gd name="T1" fmla="*/ 408 h 412"/>
                <a:gd name="T2" fmla="*/ 176 w 176"/>
                <a:gd name="T3" fmla="*/ 412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111758" name="Group 178"/>
            <p:cNvGrpSpPr>
              <a:grpSpLocks/>
            </p:cNvGrpSpPr>
            <p:nvPr/>
          </p:nvGrpSpPr>
          <p:grpSpPr bwMode="auto">
            <a:xfrm>
              <a:off x="2001" y="3375"/>
              <a:ext cx="228" cy="165"/>
              <a:chOff x="1548" y="3723"/>
              <a:chExt cx="228" cy="165"/>
            </a:xfrm>
          </p:grpSpPr>
          <p:sp>
            <p:nvSpPr>
              <p:cNvPr id="111771" name="Rectangle 179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2" name="Rectangle 180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3" name="Line 181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59" name="Group 182"/>
            <p:cNvGrpSpPr>
              <a:grpSpLocks/>
            </p:cNvGrpSpPr>
            <p:nvPr/>
          </p:nvGrpSpPr>
          <p:grpSpPr bwMode="auto">
            <a:xfrm>
              <a:off x="3180" y="3306"/>
              <a:ext cx="228" cy="165"/>
              <a:chOff x="1548" y="3723"/>
              <a:chExt cx="228" cy="165"/>
            </a:xfrm>
          </p:grpSpPr>
          <p:sp>
            <p:nvSpPr>
              <p:cNvPr id="111768" name="Rectangle 183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9" name="Rectangle 184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70" name="Line 185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60" name="Group 186"/>
            <p:cNvGrpSpPr>
              <a:grpSpLocks/>
            </p:cNvGrpSpPr>
            <p:nvPr/>
          </p:nvGrpSpPr>
          <p:grpSpPr bwMode="auto">
            <a:xfrm>
              <a:off x="2850" y="3897"/>
              <a:ext cx="228" cy="165"/>
              <a:chOff x="1548" y="3723"/>
              <a:chExt cx="228" cy="165"/>
            </a:xfrm>
          </p:grpSpPr>
          <p:sp>
            <p:nvSpPr>
              <p:cNvPr id="111765" name="Rectangle 187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6" name="Rectangle 188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7" name="Line 189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1761" name="Group 190"/>
            <p:cNvGrpSpPr>
              <a:grpSpLocks/>
            </p:cNvGrpSpPr>
            <p:nvPr/>
          </p:nvGrpSpPr>
          <p:grpSpPr bwMode="auto">
            <a:xfrm>
              <a:off x="2586" y="3597"/>
              <a:ext cx="228" cy="165"/>
              <a:chOff x="1548" y="3723"/>
              <a:chExt cx="228" cy="165"/>
            </a:xfrm>
          </p:grpSpPr>
          <p:sp>
            <p:nvSpPr>
              <p:cNvPr id="111762" name="Rectangle 191"/>
              <p:cNvSpPr>
                <a:spLocks noChangeArrowheads="1"/>
              </p:cNvSpPr>
              <p:nvPr/>
            </p:nvSpPr>
            <p:spPr bwMode="auto">
              <a:xfrm>
                <a:off x="1563" y="3723"/>
                <a:ext cx="102" cy="150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3" name="Rectangle 192"/>
              <p:cNvSpPr>
                <a:spLocks noChangeArrowheads="1"/>
              </p:cNvSpPr>
              <p:nvPr/>
            </p:nvSpPr>
            <p:spPr bwMode="auto">
              <a:xfrm>
                <a:off x="1548" y="3738"/>
                <a:ext cx="102" cy="1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111764" name="Line 193"/>
              <p:cNvSpPr>
                <a:spLocks noChangeShapeType="1"/>
              </p:cNvSpPr>
              <p:nvPr/>
            </p:nvSpPr>
            <p:spPr bwMode="auto">
              <a:xfrm>
                <a:off x="1650" y="3816"/>
                <a:ext cx="126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1740" name="Group 194"/>
          <p:cNvGrpSpPr>
            <a:grpSpLocks/>
          </p:cNvGrpSpPr>
          <p:nvPr/>
        </p:nvGrpSpPr>
        <p:grpSpPr bwMode="auto">
          <a:xfrm>
            <a:off x="6457950" y="5434013"/>
            <a:ext cx="361950" cy="261937"/>
            <a:chOff x="1548" y="3723"/>
            <a:chExt cx="228" cy="165"/>
          </a:xfrm>
        </p:grpSpPr>
        <p:sp>
          <p:nvSpPr>
            <p:cNvPr id="111741" name="Rectangle 195"/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2" name="Rectangle 196"/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111743" name="Line 197"/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36" grpId="0" autoUpdateAnimBg="0"/>
      <p:bldP spid="111738" grpId="0" autoUpdateAnimBg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22300" y="317500"/>
            <a:ext cx="76073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边界网关协议BGP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(Border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事实上的标准域间路由协议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将Internet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“粘合”为一个整体的关键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BGP为每个AS提供了一种手段: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从邻居AS获取子网可达性信息.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向所有AS内部路由器传播子网可达性信息.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基于可达性信息与策略，确定到达其他网络的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“好”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路径.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容许子网向Internet其余部分通告它的存在：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381000" algn="l"/>
                <a:tab pos="457200" algn="l"/>
                <a:tab pos="80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我在这儿！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308E3-6989-4636-A189-83AAA06A8FC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76882B-E5E9-425A-8297-82C1C51D191B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8800" y="342900"/>
            <a:ext cx="7937500" cy="609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基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础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BGP会话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(session):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两个BGP路由器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Peers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交换BGP报文: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通告去往不同目的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（prefix）的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(“路径向量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(path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vector)”协议)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报文交换基于半永久的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BGP报文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OPEN: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与peer建立TCP连接，并认证发送方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UPDATE: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通告新路径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(或撤销原路径)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KEEPALIVE: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在无UPDATE时，保活连接；也用于对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OPEN请求的确认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NOTIFICATION: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报告先前报文的差错；也被用于关闭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3022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9B0A5-C408-4CE5-985C-591F5149D1C0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46B364-D098-48A9-97AF-5720E2E3A31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6800" y="5334000"/>
            <a:ext cx="266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8194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21200" y="57912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56300" y="5181600"/>
            <a:ext cx="8382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24200" y="4711700"/>
            <a:ext cx="10922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3200" algn="l"/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27200" y="4470400"/>
            <a:ext cx="2514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</a:t>
            </a:r>
            <a:r>
              <a:rPr kumimoji="0" lang="en-US" altLang="zh-CN" sz="1596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(message)</a:t>
            </a: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9400" algn="l"/>
                <a:tab pos="406400" algn="l"/>
                <a:tab pos="850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29FE1C-E2CE-48BC-954C-1FAE8BCED725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20">
            <a:extLst>
              <a:ext uri="{FF2B5EF4-FFF2-40B4-BE49-F238E27FC236}">
                <a16:creationId xmlns:a16="http://schemas.microsoft.com/office/drawing/2014/main" id="{3B984E03-274A-464C-B2AF-AB6B48665739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946150" y="296791"/>
            <a:ext cx="5596725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基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础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当AS3通告一个前缀给AS1时: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承诺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可以将数据报转发给该子网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92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AS3在通告中会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聚合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网络前缀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41F70E6C-5D18-4997-973C-EC470764C73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6D4406F-8151-4FF9-B939-897DDB56726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33600" y="4851400"/>
            <a:ext cx="12573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4500" algn="l"/>
                <a:tab pos="685800" algn="l"/>
                <a:tab pos="990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06800" y="5359400"/>
            <a:ext cx="330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956300" y="5181600"/>
            <a:ext cx="838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800" algn="l"/>
                <a:tab pos="55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406900" y="4826000"/>
            <a:ext cx="8763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iBGP会话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5" name="文本框 20">
            <a:extLst>
              <a:ext uri="{FF2B5EF4-FFF2-40B4-BE49-F238E27FC236}">
                <a16:creationId xmlns:a16="http://schemas.microsoft.com/office/drawing/2014/main" id="{F735CED7-FE48-4E30-A168-663365F21462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58800" y="349250"/>
            <a:ext cx="7416800" cy="447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分发路径信息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之间,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AS3利用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会话向AS1发送前缀可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达性信息.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则可以利用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iBGP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向AS1内的所有路由器分发新的前缀可达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性信息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可以（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也可能不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）进一步通过1b-到-2a的eBGP会话，向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AS2通告新的可达性信息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当路由器获得新的前缀可达性时，即在其转发表中增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加关于该前缀的入口（路由项）.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1193800" algn="l"/>
                <a:tab pos="378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eBGP会话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9E42FC-3441-4F7D-9739-5060B9DDA2A8}"/>
              </a:ext>
            </a:extLst>
          </p:cNvPr>
          <p:cNvSpPr txBox="1"/>
          <p:nvPr/>
        </p:nvSpPr>
        <p:spPr>
          <a:xfrm>
            <a:off x="2500" y="6341626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130AB2D-6F4A-4DB2-8FAD-84CA0E88956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9638462-BD31-42A4-9FFC-F99397F743A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33600" y="52324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524500" y="54356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2a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124200" y="56769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521200" y="5778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1b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57600" y="59563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19400" y="6019800"/>
            <a:ext cx="469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27200" y="5016500"/>
            <a:ext cx="279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3b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489200" y="4673600"/>
            <a:ext cx="4449936" cy="19749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：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AS67,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AS17…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3a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11.11.1.1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2c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1c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2b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889000" algn="l"/>
                <a:tab pos="1117600" algn="l"/>
                <a:tab pos="2806700" algn="l"/>
                <a:tab pos="3467100" algn="l"/>
                <a:tab pos="3771900" algn="l"/>
                <a:tab pos="402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645400" y="51689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0200" y="5461000"/>
            <a:ext cx="45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其他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</p:txBody>
      </p:sp>
      <p:sp>
        <p:nvSpPr>
          <p:cNvPr id="15" name="文本框 15">
            <a:extLst>
              <a:ext uri="{FF2B5EF4-FFF2-40B4-BE49-F238E27FC236}">
                <a16:creationId xmlns:a16="http://schemas.microsoft.com/office/drawing/2014/main" id="{5D29FE1C-E2CE-48BC-954C-1FAE8BCED725}"/>
              </a:ext>
            </a:extLst>
          </p:cNvPr>
          <p:cNvSpPr txBox="1"/>
          <p:nvPr/>
        </p:nvSpPr>
        <p:spPr>
          <a:xfrm>
            <a:off x="-5830" y="634247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170BE36B-C6D4-4151-95A0-2B9656FE3D71}"/>
              </a:ext>
            </a:extLst>
          </p:cNvPr>
          <p:cNvSpPr txBox="1"/>
          <p:nvPr/>
        </p:nvSpPr>
        <p:spPr>
          <a:xfrm>
            <a:off x="0" y="-63500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58800" y="285750"/>
            <a:ext cx="8039100" cy="424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路径属性与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路由（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通告的前缀信息包括BGP属性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前缀+属性=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“路由”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两个重要属性: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AS-PATH(AS路径):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包含前缀通告所经过的AS序列: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67,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17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NEXT-HOP(下一跳):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开始一个AS-PATH的路由器接口，指向下一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跳AS.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可能从当前AS到下一跳AS存在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多条链路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49300" algn="l"/>
                <a:tab pos="914400" algn="l"/>
                <a:tab pos="2984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11.11.1.1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89E19D33-D3F9-4C2C-B9EE-A028D01A361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1747A57-A452-460E-9F39-36938BD70E5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09600" y="419100"/>
            <a:ext cx="7912100" cy="610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网关路由器收到路由通告后，利用其输入策略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import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policy)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决策接受/拒绝该路由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从不将流量路由到AS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基于策略(policy-based)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路由器可能获知到达某目的AS的多条路由，基于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   </a:t>
            </a:r>
            <a:r>
              <a:rPr kumimoji="0" lang="en-US" altLang="zh-CN" sz="2795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以下准则选择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本地偏好(preference)值属性: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策略决策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(policy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decision)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最短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AS-PATH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3.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NEXT-HOP路由器: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热土豆路由(hot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potato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routing)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22300" algn="l"/>
                <a:tab pos="1079500" algn="l"/>
                <a:tab pos="2501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4.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附加准则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9C6DE-4EB9-452E-A4AD-FB2B96177E2E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85AFC6-B4C3-445A-A447-09EC3C040CB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181100" y="3581400"/>
            <a:ext cx="4876800" cy="381000"/>
          </a:xfrm>
          <a:custGeom>
            <a:avLst/>
            <a:gdLst>
              <a:gd name="connsiteX0" fmla="*/ 0 w 4876800"/>
              <a:gd name="connsiteY0" fmla="*/ 381000 h 381000"/>
              <a:gd name="connsiteX1" fmla="*/ 4876800 w 4876800"/>
              <a:gd name="connsiteY1" fmla="*/ 381000 h 381000"/>
              <a:gd name="connsiteX2" fmla="*/ 4876800 w 4876800"/>
              <a:gd name="connsiteY2" fmla="*/ 0 h 381000"/>
              <a:gd name="connsiteX3" fmla="*/ 0 w 4876800"/>
              <a:gd name="connsiteY3" fmla="*/ 0 h 381000"/>
              <a:gd name="connsiteX4" fmla="*/ 0 w 487680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6800" h="381000">
                <a:moveTo>
                  <a:pt x="0" y="381000"/>
                </a:moveTo>
                <a:lnTo>
                  <a:pt x="4876800" y="381000"/>
                </a:lnTo>
                <a:lnTo>
                  <a:pt x="487680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00273" y="1565147"/>
            <a:ext cx="893826" cy="577850"/>
          </a:xfrm>
          <a:custGeom>
            <a:avLst/>
            <a:gdLst>
              <a:gd name="connsiteX0" fmla="*/ 277876 w 893826"/>
              <a:gd name="connsiteY0" fmla="*/ 0 h 577850"/>
              <a:gd name="connsiteX1" fmla="*/ 234950 w 893826"/>
              <a:gd name="connsiteY1" fmla="*/ 8001 h 577850"/>
              <a:gd name="connsiteX2" fmla="*/ 209550 w 893826"/>
              <a:gd name="connsiteY2" fmla="*/ 12700 h 577850"/>
              <a:gd name="connsiteX3" fmla="*/ 188976 w 893826"/>
              <a:gd name="connsiteY3" fmla="*/ 15875 h 577850"/>
              <a:gd name="connsiteX4" fmla="*/ 171450 w 893826"/>
              <a:gd name="connsiteY4" fmla="*/ 25400 h 577850"/>
              <a:gd name="connsiteX5" fmla="*/ 149225 w 893826"/>
              <a:gd name="connsiteY5" fmla="*/ 33401 h 577850"/>
              <a:gd name="connsiteX6" fmla="*/ 128651 w 893826"/>
              <a:gd name="connsiteY6" fmla="*/ 46101 h 577850"/>
              <a:gd name="connsiteX7" fmla="*/ 111125 w 893826"/>
              <a:gd name="connsiteY7" fmla="*/ 58801 h 577850"/>
              <a:gd name="connsiteX8" fmla="*/ 93726 w 893826"/>
              <a:gd name="connsiteY8" fmla="*/ 76200 h 577850"/>
              <a:gd name="connsiteX9" fmla="*/ 73025 w 893826"/>
              <a:gd name="connsiteY9" fmla="*/ 96900 h 577850"/>
              <a:gd name="connsiteX10" fmla="*/ 55626 w 893826"/>
              <a:gd name="connsiteY10" fmla="*/ 119125 h 577850"/>
              <a:gd name="connsiteX11" fmla="*/ 38100 w 893826"/>
              <a:gd name="connsiteY11" fmla="*/ 144525 h 577850"/>
              <a:gd name="connsiteX12" fmla="*/ 22225 w 893826"/>
              <a:gd name="connsiteY12" fmla="*/ 165100 h 577850"/>
              <a:gd name="connsiteX13" fmla="*/ 12700 w 893826"/>
              <a:gd name="connsiteY13" fmla="*/ 190500 h 577850"/>
              <a:gd name="connsiteX14" fmla="*/ 4826 w 893826"/>
              <a:gd name="connsiteY14" fmla="*/ 203200 h 577850"/>
              <a:gd name="connsiteX15" fmla="*/ 4826 w 893826"/>
              <a:gd name="connsiteY15" fmla="*/ 215900 h 577850"/>
              <a:gd name="connsiteX16" fmla="*/ 0 w 893826"/>
              <a:gd name="connsiteY16" fmla="*/ 225425 h 577850"/>
              <a:gd name="connsiteX17" fmla="*/ 0 w 893826"/>
              <a:gd name="connsiteY17" fmla="*/ 238125 h 577850"/>
              <a:gd name="connsiteX18" fmla="*/ 0 w 893826"/>
              <a:gd name="connsiteY18" fmla="*/ 250825 h 577850"/>
              <a:gd name="connsiteX19" fmla="*/ 0 w 893826"/>
              <a:gd name="connsiteY19" fmla="*/ 263525 h 577850"/>
              <a:gd name="connsiteX20" fmla="*/ 4826 w 893826"/>
              <a:gd name="connsiteY20" fmla="*/ 288925 h 577850"/>
              <a:gd name="connsiteX21" fmla="*/ 12700 w 893826"/>
              <a:gd name="connsiteY21" fmla="*/ 309625 h 577850"/>
              <a:gd name="connsiteX22" fmla="*/ 25400 w 893826"/>
              <a:gd name="connsiteY22" fmla="*/ 336550 h 577850"/>
              <a:gd name="connsiteX23" fmla="*/ 42926 w 893826"/>
              <a:gd name="connsiteY23" fmla="*/ 361950 h 577850"/>
              <a:gd name="connsiteX24" fmla="*/ 55626 w 893826"/>
              <a:gd name="connsiteY24" fmla="*/ 387350 h 577850"/>
              <a:gd name="connsiteX25" fmla="*/ 77851 w 893826"/>
              <a:gd name="connsiteY25" fmla="*/ 408050 h 577850"/>
              <a:gd name="connsiteX26" fmla="*/ 93726 w 893826"/>
              <a:gd name="connsiteY26" fmla="*/ 430275 h 577850"/>
              <a:gd name="connsiteX27" fmla="*/ 111125 w 893826"/>
              <a:gd name="connsiteY27" fmla="*/ 450850 h 577850"/>
              <a:gd name="connsiteX28" fmla="*/ 128651 w 893826"/>
              <a:gd name="connsiteY28" fmla="*/ 468375 h 577850"/>
              <a:gd name="connsiteX29" fmla="*/ 146050 w 893826"/>
              <a:gd name="connsiteY29" fmla="*/ 484250 h 577850"/>
              <a:gd name="connsiteX30" fmla="*/ 163576 w 893826"/>
              <a:gd name="connsiteY30" fmla="*/ 506475 h 577850"/>
              <a:gd name="connsiteX31" fmla="*/ 176276 w 893826"/>
              <a:gd name="connsiteY31" fmla="*/ 509650 h 577850"/>
              <a:gd name="connsiteX32" fmla="*/ 188976 w 893826"/>
              <a:gd name="connsiteY32" fmla="*/ 519175 h 577850"/>
              <a:gd name="connsiteX33" fmla="*/ 201676 w 893826"/>
              <a:gd name="connsiteY33" fmla="*/ 527050 h 577850"/>
              <a:gd name="connsiteX34" fmla="*/ 214376 w 893826"/>
              <a:gd name="connsiteY34" fmla="*/ 531875 h 577850"/>
              <a:gd name="connsiteX35" fmla="*/ 231775 w 893826"/>
              <a:gd name="connsiteY35" fmla="*/ 539750 h 577850"/>
              <a:gd name="connsiteX36" fmla="*/ 247650 w 893826"/>
              <a:gd name="connsiteY36" fmla="*/ 544575 h 577850"/>
              <a:gd name="connsiteX37" fmla="*/ 269875 w 893826"/>
              <a:gd name="connsiteY37" fmla="*/ 549275 h 577850"/>
              <a:gd name="connsiteX38" fmla="*/ 290576 w 893826"/>
              <a:gd name="connsiteY38" fmla="*/ 552450 h 577850"/>
              <a:gd name="connsiteX39" fmla="*/ 303276 w 893826"/>
              <a:gd name="connsiteY39" fmla="*/ 552450 h 577850"/>
              <a:gd name="connsiteX40" fmla="*/ 315976 w 893826"/>
              <a:gd name="connsiteY40" fmla="*/ 557275 h 577850"/>
              <a:gd name="connsiteX41" fmla="*/ 346075 w 893826"/>
              <a:gd name="connsiteY41" fmla="*/ 561975 h 577850"/>
              <a:gd name="connsiteX42" fmla="*/ 381000 w 893826"/>
              <a:gd name="connsiteY42" fmla="*/ 565150 h 577850"/>
              <a:gd name="connsiteX43" fmla="*/ 414401 w 893826"/>
              <a:gd name="connsiteY43" fmla="*/ 565150 h 577850"/>
              <a:gd name="connsiteX44" fmla="*/ 452501 w 893826"/>
              <a:gd name="connsiteY44" fmla="*/ 569975 h 577850"/>
              <a:gd name="connsiteX45" fmla="*/ 492125 w 893826"/>
              <a:gd name="connsiteY45" fmla="*/ 574675 h 577850"/>
              <a:gd name="connsiteX46" fmla="*/ 530225 w 893826"/>
              <a:gd name="connsiteY46" fmla="*/ 574675 h 577850"/>
              <a:gd name="connsiteX47" fmla="*/ 573151 w 893826"/>
              <a:gd name="connsiteY47" fmla="*/ 577850 h 577850"/>
              <a:gd name="connsiteX48" fmla="*/ 611251 w 893826"/>
              <a:gd name="connsiteY48" fmla="*/ 577850 h 577850"/>
              <a:gd name="connsiteX49" fmla="*/ 649351 w 893826"/>
              <a:gd name="connsiteY49" fmla="*/ 574675 h 577850"/>
              <a:gd name="connsiteX50" fmla="*/ 687451 w 893826"/>
              <a:gd name="connsiteY50" fmla="*/ 574675 h 577850"/>
              <a:gd name="connsiteX51" fmla="*/ 727075 w 893826"/>
              <a:gd name="connsiteY51" fmla="*/ 569975 h 577850"/>
              <a:gd name="connsiteX52" fmla="*/ 757301 w 893826"/>
              <a:gd name="connsiteY52" fmla="*/ 561975 h 577850"/>
              <a:gd name="connsiteX53" fmla="*/ 785876 w 893826"/>
              <a:gd name="connsiteY53" fmla="*/ 552450 h 577850"/>
              <a:gd name="connsiteX54" fmla="*/ 798576 w 893826"/>
              <a:gd name="connsiteY54" fmla="*/ 549275 h 577850"/>
              <a:gd name="connsiteX55" fmla="*/ 811276 w 893826"/>
              <a:gd name="connsiteY55" fmla="*/ 539750 h 577850"/>
              <a:gd name="connsiteX56" fmla="*/ 825500 w 893826"/>
              <a:gd name="connsiteY56" fmla="*/ 536575 h 577850"/>
              <a:gd name="connsiteX57" fmla="*/ 833501 w 893826"/>
              <a:gd name="connsiteY57" fmla="*/ 527050 h 577850"/>
              <a:gd name="connsiteX58" fmla="*/ 841375 w 893826"/>
              <a:gd name="connsiteY58" fmla="*/ 519175 h 577850"/>
              <a:gd name="connsiteX59" fmla="*/ 850900 w 893826"/>
              <a:gd name="connsiteY59" fmla="*/ 509650 h 577850"/>
              <a:gd name="connsiteX60" fmla="*/ 863600 w 893826"/>
              <a:gd name="connsiteY60" fmla="*/ 488950 h 577850"/>
              <a:gd name="connsiteX61" fmla="*/ 871601 w 893826"/>
              <a:gd name="connsiteY61" fmla="*/ 468375 h 577850"/>
              <a:gd name="connsiteX62" fmla="*/ 881126 w 893826"/>
              <a:gd name="connsiteY62" fmla="*/ 438150 h 577850"/>
              <a:gd name="connsiteX63" fmla="*/ 884301 w 893826"/>
              <a:gd name="connsiteY63" fmla="*/ 408050 h 577850"/>
              <a:gd name="connsiteX64" fmla="*/ 889000 w 893826"/>
              <a:gd name="connsiteY64" fmla="*/ 377825 h 577850"/>
              <a:gd name="connsiteX65" fmla="*/ 893826 w 893826"/>
              <a:gd name="connsiteY65" fmla="*/ 344550 h 577850"/>
              <a:gd name="connsiteX66" fmla="*/ 893826 w 893826"/>
              <a:gd name="connsiteY66" fmla="*/ 309625 h 577850"/>
              <a:gd name="connsiteX67" fmla="*/ 893826 w 893826"/>
              <a:gd name="connsiteY67" fmla="*/ 276225 h 577850"/>
              <a:gd name="connsiteX68" fmla="*/ 889000 w 893826"/>
              <a:gd name="connsiteY68" fmla="*/ 246125 h 577850"/>
              <a:gd name="connsiteX69" fmla="*/ 884301 w 893826"/>
              <a:gd name="connsiteY69" fmla="*/ 212725 h 577850"/>
              <a:gd name="connsiteX70" fmla="*/ 884301 w 893826"/>
              <a:gd name="connsiteY70" fmla="*/ 182625 h 577850"/>
              <a:gd name="connsiteX71" fmla="*/ 881126 w 893826"/>
              <a:gd name="connsiteY71" fmla="*/ 152400 h 577850"/>
              <a:gd name="connsiteX72" fmla="*/ 876300 w 893826"/>
              <a:gd name="connsiteY72" fmla="*/ 127000 h 577850"/>
              <a:gd name="connsiteX73" fmla="*/ 871601 w 893826"/>
              <a:gd name="connsiteY73" fmla="*/ 106425 h 577850"/>
              <a:gd name="connsiteX74" fmla="*/ 866775 w 893826"/>
              <a:gd name="connsiteY74" fmla="*/ 96900 h 577850"/>
              <a:gd name="connsiteX75" fmla="*/ 866775 w 893826"/>
              <a:gd name="connsiteY75" fmla="*/ 88900 h 577850"/>
              <a:gd name="connsiteX76" fmla="*/ 863600 w 893826"/>
              <a:gd name="connsiteY76" fmla="*/ 76200 h 577850"/>
              <a:gd name="connsiteX77" fmla="*/ 858901 w 893826"/>
              <a:gd name="connsiteY77" fmla="*/ 63500 h 577850"/>
              <a:gd name="connsiteX78" fmla="*/ 854075 w 893826"/>
              <a:gd name="connsiteY78" fmla="*/ 50800 h 577850"/>
              <a:gd name="connsiteX79" fmla="*/ 850900 w 893826"/>
              <a:gd name="connsiteY79" fmla="*/ 46101 h 577850"/>
              <a:gd name="connsiteX80" fmla="*/ 846201 w 893826"/>
              <a:gd name="connsiteY80" fmla="*/ 38100 h 577850"/>
              <a:gd name="connsiteX81" fmla="*/ 838200 w 893826"/>
              <a:gd name="connsiteY81" fmla="*/ 33401 h 577850"/>
              <a:gd name="connsiteX82" fmla="*/ 828675 w 893826"/>
              <a:gd name="connsiteY82" fmla="*/ 28575 h 577850"/>
              <a:gd name="connsiteX83" fmla="*/ 825500 w 893826"/>
              <a:gd name="connsiteY83" fmla="*/ 28575 h 577850"/>
              <a:gd name="connsiteX84" fmla="*/ 803275 w 893826"/>
              <a:gd name="connsiteY84" fmla="*/ 25400 h 577850"/>
              <a:gd name="connsiteX85" fmla="*/ 785876 w 893826"/>
              <a:gd name="connsiteY85" fmla="*/ 25400 h 577850"/>
              <a:gd name="connsiteX86" fmla="*/ 760476 w 893826"/>
              <a:gd name="connsiteY86" fmla="*/ 25400 h 577850"/>
              <a:gd name="connsiteX87" fmla="*/ 739775 w 893826"/>
              <a:gd name="connsiteY87" fmla="*/ 25400 h 577850"/>
              <a:gd name="connsiteX88" fmla="*/ 727075 w 893826"/>
              <a:gd name="connsiteY88" fmla="*/ 25400 h 577850"/>
              <a:gd name="connsiteX89" fmla="*/ 714375 w 893826"/>
              <a:gd name="connsiteY89" fmla="*/ 20701 h 577850"/>
              <a:gd name="connsiteX90" fmla="*/ 684276 w 893826"/>
              <a:gd name="connsiteY90" fmla="*/ 20701 h 577850"/>
              <a:gd name="connsiteX91" fmla="*/ 649351 w 893826"/>
              <a:gd name="connsiteY91" fmla="*/ 20701 h 577850"/>
              <a:gd name="connsiteX92" fmla="*/ 615950 w 893826"/>
              <a:gd name="connsiteY92" fmla="*/ 20701 h 577850"/>
              <a:gd name="connsiteX93" fmla="*/ 577850 w 893826"/>
              <a:gd name="connsiteY93" fmla="*/ 25400 h 577850"/>
              <a:gd name="connsiteX94" fmla="*/ 542925 w 893826"/>
              <a:gd name="connsiteY94" fmla="*/ 25400 h 577850"/>
              <a:gd name="connsiteX95" fmla="*/ 508000 w 893826"/>
              <a:gd name="connsiteY95" fmla="*/ 25400 h 577850"/>
              <a:gd name="connsiteX96" fmla="*/ 479425 w 893826"/>
              <a:gd name="connsiteY96" fmla="*/ 25400 h 577850"/>
              <a:gd name="connsiteX97" fmla="*/ 449326 w 893826"/>
              <a:gd name="connsiteY97" fmla="*/ 20701 h 577850"/>
              <a:gd name="connsiteX98" fmla="*/ 419100 w 893826"/>
              <a:gd name="connsiteY98" fmla="*/ 20701 h 577850"/>
              <a:gd name="connsiteX99" fmla="*/ 393700 w 893826"/>
              <a:gd name="connsiteY99" fmla="*/ 12700 h 577850"/>
              <a:gd name="connsiteX100" fmla="*/ 363601 w 893826"/>
              <a:gd name="connsiteY100" fmla="*/ 8001 h 577850"/>
              <a:gd name="connsiteX101" fmla="*/ 338201 w 893826"/>
              <a:gd name="connsiteY101" fmla="*/ 3175 h 577850"/>
              <a:gd name="connsiteX102" fmla="*/ 315976 w 893826"/>
              <a:gd name="connsiteY102" fmla="*/ 0 h 577850"/>
              <a:gd name="connsiteX103" fmla="*/ 295275 w 893826"/>
              <a:gd name="connsiteY103" fmla="*/ 0 h 577850"/>
              <a:gd name="connsiteX104" fmla="*/ 287401 w 893826"/>
              <a:gd name="connsiteY104" fmla="*/ 0 h 577850"/>
              <a:gd name="connsiteX105" fmla="*/ 277876 w 893826"/>
              <a:gd name="connsiteY105" fmla="*/ 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</a:cxnLst>
            <a:rect l="l" t="t" r="r" b="b"/>
            <a:pathLst>
              <a:path w="893826" h="577850">
                <a:moveTo>
                  <a:pt x="277876" y="0"/>
                </a:moveTo>
                <a:lnTo>
                  <a:pt x="234950" y="8001"/>
                </a:lnTo>
                <a:lnTo>
                  <a:pt x="209550" y="12700"/>
                </a:lnTo>
                <a:lnTo>
                  <a:pt x="188976" y="15875"/>
                </a:lnTo>
                <a:lnTo>
                  <a:pt x="171450" y="25400"/>
                </a:lnTo>
                <a:lnTo>
                  <a:pt x="149225" y="33401"/>
                </a:lnTo>
                <a:lnTo>
                  <a:pt x="128651" y="46101"/>
                </a:lnTo>
                <a:lnTo>
                  <a:pt x="111125" y="58801"/>
                </a:lnTo>
                <a:lnTo>
                  <a:pt x="93726" y="76200"/>
                </a:lnTo>
                <a:lnTo>
                  <a:pt x="73025" y="96900"/>
                </a:lnTo>
                <a:lnTo>
                  <a:pt x="55626" y="119125"/>
                </a:lnTo>
                <a:lnTo>
                  <a:pt x="38100" y="144525"/>
                </a:lnTo>
                <a:lnTo>
                  <a:pt x="22225" y="165100"/>
                </a:lnTo>
                <a:lnTo>
                  <a:pt x="12700" y="190500"/>
                </a:lnTo>
                <a:lnTo>
                  <a:pt x="4826" y="203200"/>
                </a:lnTo>
                <a:lnTo>
                  <a:pt x="4826" y="215900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826" y="288925"/>
                </a:lnTo>
                <a:lnTo>
                  <a:pt x="12700" y="309625"/>
                </a:lnTo>
                <a:lnTo>
                  <a:pt x="25400" y="336550"/>
                </a:lnTo>
                <a:lnTo>
                  <a:pt x="42926" y="361950"/>
                </a:lnTo>
                <a:lnTo>
                  <a:pt x="55626" y="387350"/>
                </a:lnTo>
                <a:lnTo>
                  <a:pt x="77851" y="408050"/>
                </a:lnTo>
                <a:lnTo>
                  <a:pt x="93726" y="430275"/>
                </a:lnTo>
                <a:lnTo>
                  <a:pt x="111125" y="450850"/>
                </a:lnTo>
                <a:lnTo>
                  <a:pt x="128651" y="468375"/>
                </a:lnTo>
                <a:lnTo>
                  <a:pt x="146050" y="484250"/>
                </a:lnTo>
                <a:lnTo>
                  <a:pt x="163576" y="506475"/>
                </a:lnTo>
                <a:lnTo>
                  <a:pt x="176276" y="509650"/>
                </a:lnTo>
                <a:lnTo>
                  <a:pt x="188976" y="519175"/>
                </a:lnTo>
                <a:lnTo>
                  <a:pt x="201676" y="527050"/>
                </a:lnTo>
                <a:lnTo>
                  <a:pt x="214376" y="531875"/>
                </a:lnTo>
                <a:lnTo>
                  <a:pt x="231775" y="539750"/>
                </a:lnTo>
                <a:lnTo>
                  <a:pt x="247650" y="544575"/>
                </a:lnTo>
                <a:lnTo>
                  <a:pt x="269875" y="549275"/>
                </a:lnTo>
                <a:lnTo>
                  <a:pt x="290576" y="552450"/>
                </a:lnTo>
                <a:lnTo>
                  <a:pt x="303276" y="552450"/>
                </a:lnTo>
                <a:lnTo>
                  <a:pt x="315976" y="557275"/>
                </a:lnTo>
                <a:lnTo>
                  <a:pt x="346075" y="561975"/>
                </a:lnTo>
                <a:lnTo>
                  <a:pt x="381000" y="565150"/>
                </a:lnTo>
                <a:lnTo>
                  <a:pt x="414401" y="565150"/>
                </a:lnTo>
                <a:lnTo>
                  <a:pt x="452501" y="569975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151" y="577850"/>
                </a:lnTo>
                <a:lnTo>
                  <a:pt x="611251" y="577850"/>
                </a:lnTo>
                <a:lnTo>
                  <a:pt x="649351" y="574675"/>
                </a:lnTo>
                <a:lnTo>
                  <a:pt x="687451" y="574675"/>
                </a:lnTo>
                <a:lnTo>
                  <a:pt x="727075" y="569975"/>
                </a:lnTo>
                <a:lnTo>
                  <a:pt x="757301" y="561975"/>
                </a:lnTo>
                <a:lnTo>
                  <a:pt x="785876" y="552450"/>
                </a:lnTo>
                <a:lnTo>
                  <a:pt x="798576" y="549275"/>
                </a:lnTo>
                <a:lnTo>
                  <a:pt x="811276" y="539750"/>
                </a:lnTo>
                <a:lnTo>
                  <a:pt x="825500" y="536575"/>
                </a:lnTo>
                <a:lnTo>
                  <a:pt x="833501" y="527050"/>
                </a:lnTo>
                <a:lnTo>
                  <a:pt x="841375" y="519175"/>
                </a:lnTo>
                <a:lnTo>
                  <a:pt x="850900" y="509650"/>
                </a:lnTo>
                <a:lnTo>
                  <a:pt x="863600" y="488950"/>
                </a:lnTo>
                <a:lnTo>
                  <a:pt x="871601" y="468375"/>
                </a:lnTo>
                <a:lnTo>
                  <a:pt x="881126" y="438150"/>
                </a:lnTo>
                <a:lnTo>
                  <a:pt x="884301" y="408050"/>
                </a:lnTo>
                <a:lnTo>
                  <a:pt x="889000" y="377825"/>
                </a:lnTo>
                <a:lnTo>
                  <a:pt x="893826" y="344550"/>
                </a:lnTo>
                <a:lnTo>
                  <a:pt x="893826" y="309625"/>
                </a:lnTo>
                <a:lnTo>
                  <a:pt x="893826" y="276225"/>
                </a:lnTo>
                <a:lnTo>
                  <a:pt x="889000" y="246125"/>
                </a:lnTo>
                <a:lnTo>
                  <a:pt x="884301" y="212725"/>
                </a:lnTo>
                <a:lnTo>
                  <a:pt x="884301" y="182625"/>
                </a:lnTo>
                <a:lnTo>
                  <a:pt x="881126" y="152400"/>
                </a:lnTo>
                <a:lnTo>
                  <a:pt x="876300" y="127000"/>
                </a:lnTo>
                <a:lnTo>
                  <a:pt x="871601" y="106425"/>
                </a:lnTo>
                <a:lnTo>
                  <a:pt x="866775" y="96900"/>
                </a:lnTo>
                <a:lnTo>
                  <a:pt x="866775" y="88900"/>
                </a:lnTo>
                <a:lnTo>
                  <a:pt x="863600" y="76200"/>
                </a:lnTo>
                <a:lnTo>
                  <a:pt x="858901" y="63500"/>
                </a:lnTo>
                <a:lnTo>
                  <a:pt x="854075" y="50800"/>
                </a:lnTo>
                <a:lnTo>
                  <a:pt x="850900" y="46101"/>
                </a:lnTo>
                <a:lnTo>
                  <a:pt x="846201" y="38100"/>
                </a:lnTo>
                <a:lnTo>
                  <a:pt x="838200" y="33401"/>
                </a:lnTo>
                <a:lnTo>
                  <a:pt x="828675" y="28575"/>
                </a:lnTo>
                <a:lnTo>
                  <a:pt x="825500" y="28575"/>
                </a:lnTo>
                <a:lnTo>
                  <a:pt x="803275" y="25400"/>
                </a:lnTo>
                <a:lnTo>
                  <a:pt x="785876" y="25400"/>
                </a:lnTo>
                <a:lnTo>
                  <a:pt x="760476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4375" y="20701"/>
                </a:lnTo>
                <a:lnTo>
                  <a:pt x="684276" y="20701"/>
                </a:lnTo>
                <a:lnTo>
                  <a:pt x="649351" y="20701"/>
                </a:lnTo>
                <a:lnTo>
                  <a:pt x="615950" y="20701"/>
                </a:lnTo>
                <a:lnTo>
                  <a:pt x="577850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9425" y="25400"/>
                </a:lnTo>
                <a:lnTo>
                  <a:pt x="449326" y="20701"/>
                </a:lnTo>
                <a:lnTo>
                  <a:pt x="419100" y="20701"/>
                </a:lnTo>
                <a:lnTo>
                  <a:pt x="393700" y="12700"/>
                </a:lnTo>
                <a:lnTo>
                  <a:pt x="363601" y="8001"/>
                </a:lnTo>
                <a:lnTo>
                  <a:pt x="338201" y="3175"/>
                </a:lnTo>
                <a:lnTo>
                  <a:pt x="315976" y="0"/>
                </a:lnTo>
                <a:lnTo>
                  <a:pt x="295275" y="0"/>
                </a:lnTo>
                <a:lnTo>
                  <a:pt x="287401" y="0"/>
                </a:lnTo>
                <a:lnTo>
                  <a:pt x="277876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666875" y="2097023"/>
            <a:ext cx="892175" cy="579374"/>
          </a:xfrm>
          <a:custGeom>
            <a:avLst/>
            <a:gdLst>
              <a:gd name="connsiteX0" fmla="*/ 282575 w 892175"/>
              <a:gd name="connsiteY0" fmla="*/ 0 h 579374"/>
              <a:gd name="connsiteX1" fmla="*/ 234950 w 892175"/>
              <a:gd name="connsiteY1" fmla="*/ 7874 h 579374"/>
              <a:gd name="connsiteX2" fmla="*/ 214248 w 892175"/>
              <a:gd name="connsiteY2" fmla="*/ 12700 h 579374"/>
              <a:gd name="connsiteX3" fmla="*/ 192023 w 892175"/>
              <a:gd name="connsiteY3" fmla="*/ 17399 h 579374"/>
              <a:gd name="connsiteX4" fmla="*/ 171450 w 892175"/>
              <a:gd name="connsiteY4" fmla="*/ 25400 h 579374"/>
              <a:gd name="connsiteX5" fmla="*/ 149225 w 892175"/>
              <a:gd name="connsiteY5" fmla="*/ 33274 h 579374"/>
              <a:gd name="connsiteX6" fmla="*/ 128523 w 892175"/>
              <a:gd name="connsiteY6" fmla="*/ 45974 h 579374"/>
              <a:gd name="connsiteX7" fmla="*/ 111125 w 892175"/>
              <a:gd name="connsiteY7" fmla="*/ 58674 h 579374"/>
              <a:gd name="connsiteX8" fmla="*/ 93598 w 892175"/>
              <a:gd name="connsiteY8" fmla="*/ 76200 h 579374"/>
              <a:gd name="connsiteX9" fmla="*/ 73025 w 892175"/>
              <a:gd name="connsiteY9" fmla="*/ 98425 h 579374"/>
              <a:gd name="connsiteX10" fmla="*/ 55498 w 892175"/>
              <a:gd name="connsiteY10" fmla="*/ 118999 h 579374"/>
              <a:gd name="connsiteX11" fmla="*/ 38100 w 892175"/>
              <a:gd name="connsiteY11" fmla="*/ 144399 h 579374"/>
              <a:gd name="connsiteX12" fmla="*/ 25400 w 892175"/>
              <a:gd name="connsiteY12" fmla="*/ 165100 h 579374"/>
              <a:gd name="connsiteX13" fmla="*/ 12700 w 892175"/>
              <a:gd name="connsiteY13" fmla="*/ 192024 h 579374"/>
              <a:gd name="connsiteX14" fmla="*/ 9525 w 892175"/>
              <a:gd name="connsiteY14" fmla="*/ 204724 h 579374"/>
              <a:gd name="connsiteX15" fmla="*/ 4698 w 892175"/>
              <a:gd name="connsiteY15" fmla="*/ 217424 h 579374"/>
              <a:gd name="connsiteX16" fmla="*/ 0 w 892175"/>
              <a:gd name="connsiteY16" fmla="*/ 225425 h 579374"/>
              <a:gd name="connsiteX17" fmla="*/ 0 w 892175"/>
              <a:gd name="connsiteY17" fmla="*/ 238125 h 579374"/>
              <a:gd name="connsiteX18" fmla="*/ 0 w 892175"/>
              <a:gd name="connsiteY18" fmla="*/ 250825 h 579374"/>
              <a:gd name="connsiteX19" fmla="*/ 0 w 892175"/>
              <a:gd name="connsiteY19" fmla="*/ 263525 h 579374"/>
              <a:gd name="connsiteX20" fmla="*/ 4698 w 892175"/>
              <a:gd name="connsiteY20" fmla="*/ 276225 h 579374"/>
              <a:gd name="connsiteX21" fmla="*/ 4698 w 892175"/>
              <a:gd name="connsiteY21" fmla="*/ 288925 h 579374"/>
              <a:gd name="connsiteX22" fmla="*/ 17398 w 892175"/>
              <a:gd name="connsiteY22" fmla="*/ 311150 h 579374"/>
              <a:gd name="connsiteX23" fmla="*/ 30098 w 892175"/>
              <a:gd name="connsiteY23" fmla="*/ 336550 h 579374"/>
              <a:gd name="connsiteX24" fmla="*/ 42798 w 892175"/>
              <a:gd name="connsiteY24" fmla="*/ 361950 h 579374"/>
              <a:gd name="connsiteX25" fmla="*/ 60325 w 892175"/>
              <a:gd name="connsiteY25" fmla="*/ 387350 h 579374"/>
              <a:gd name="connsiteX26" fmla="*/ 77723 w 892175"/>
              <a:gd name="connsiteY26" fmla="*/ 407924 h 579374"/>
              <a:gd name="connsiteX27" fmla="*/ 93598 w 892175"/>
              <a:gd name="connsiteY27" fmla="*/ 430149 h 579374"/>
              <a:gd name="connsiteX28" fmla="*/ 111125 w 892175"/>
              <a:gd name="connsiteY28" fmla="*/ 450850 h 579374"/>
              <a:gd name="connsiteX29" fmla="*/ 128523 w 892175"/>
              <a:gd name="connsiteY29" fmla="*/ 468249 h 579374"/>
              <a:gd name="connsiteX30" fmla="*/ 146050 w 892175"/>
              <a:gd name="connsiteY30" fmla="*/ 485775 h 579374"/>
              <a:gd name="connsiteX31" fmla="*/ 166623 w 892175"/>
              <a:gd name="connsiteY31" fmla="*/ 506349 h 579374"/>
              <a:gd name="connsiteX32" fmla="*/ 174625 w 892175"/>
              <a:gd name="connsiteY32" fmla="*/ 511175 h 579374"/>
              <a:gd name="connsiteX33" fmla="*/ 188848 w 892175"/>
              <a:gd name="connsiteY33" fmla="*/ 519049 h 579374"/>
              <a:gd name="connsiteX34" fmla="*/ 201548 w 892175"/>
              <a:gd name="connsiteY34" fmla="*/ 527050 h 579374"/>
              <a:gd name="connsiteX35" fmla="*/ 217423 w 892175"/>
              <a:gd name="connsiteY35" fmla="*/ 531749 h 579374"/>
              <a:gd name="connsiteX36" fmla="*/ 230123 w 892175"/>
              <a:gd name="connsiteY36" fmla="*/ 539750 h 579374"/>
              <a:gd name="connsiteX37" fmla="*/ 247650 w 892175"/>
              <a:gd name="connsiteY37" fmla="*/ 544449 h 579374"/>
              <a:gd name="connsiteX38" fmla="*/ 269875 w 892175"/>
              <a:gd name="connsiteY38" fmla="*/ 549275 h 579374"/>
              <a:gd name="connsiteX39" fmla="*/ 290448 w 892175"/>
              <a:gd name="connsiteY39" fmla="*/ 553974 h 579374"/>
              <a:gd name="connsiteX40" fmla="*/ 303148 w 892175"/>
              <a:gd name="connsiteY40" fmla="*/ 553974 h 579374"/>
              <a:gd name="connsiteX41" fmla="*/ 315848 w 892175"/>
              <a:gd name="connsiteY41" fmla="*/ 557149 h 579374"/>
              <a:gd name="connsiteX42" fmla="*/ 346075 w 892175"/>
              <a:gd name="connsiteY42" fmla="*/ 561975 h 579374"/>
              <a:gd name="connsiteX43" fmla="*/ 381000 w 892175"/>
              <a:gd name="connsiteY43" fmla="*/ 566674 h 579374"/>
              <a:gd name="connsiteX44" fmla="*/ 414273 w 892175"/>
              <a:gd name="connsiteY44" fmla="*/ 566674 h 579374"/>
              <a:gd name="connsiteX45" fmla="*/ 452373 w 892175"/>
              <a:gd name="connsiteY45" fmla="*/ 569849 h 579374"/>
              <a:gd name="connsiteX46" fmla="*/ 492125 w 892175"/>
              <a:gd name="connsiteY46" fmla="*/ 574675 h 579374"/>
              <a:gd name="connsiteX47" fmla="*/ 530225 w 892175"/>
              <a:gd name="connsiteY47" fmla="*/ 574675 h 579374"/>
              <a:gd name="connsiteX48" fmla="*/ 573023 w 892175"/>
              <a:gd name="connsiteY48" fmla="*/ 579374 h 579374"/>
              <a:gd name="connsiteX49" fmla="*/ 611123 w 892175"/>
              <a:gd name="connsiteY49" fmla="*/ 579374 h 579374"/>
              <a:gd name="connsiteX50" fmla="*/ 649223 w 892175"/>
              <a:gd name="connsiteY50" fmla="*/ 574675 h 579374"/>
              <a:gd name="connsiteX51" fmla="*/ 687323 w 892175"/>
              <a:gd name="connsiteY51" fmla="*/ 574675 h 579374"/>
              <a:gd name="connsiteX52" fmla="*/ 727075 w 892175"/>
              <a:gd name="connsiteY52" fmla="*/ 569849 h 579374"/>
              <a:gd name="connsiteX53" fmla="*/ 755650 w 892175"/>
              <a:gd name="connsiteY53" fmla="*/ 561975 h 579374"/>
              <a:gd name="connsiteX54" fmla="*/ 785748 w 892175"/>
              <a:gd name="connsiteY54" fmla="*/ 553974 h 579374"/>
              <a:gd name="connsiteX55" fmla="*/ 798448 w 892175"/>
              <a:gd name="connsiteY55" fmla="*/ 549275 h 579374"/>
              <a:gd name="connsiteX56" fmla="*/ 811148 w 892175"/>
              <a:gd name="connsiteY56" fmla="*/ 539750 h 579374"/>
              <a:gd name="connsiteX57" fmla="*/ 823848 w 892175"/>
              <a:gd name="connsiteY57" fmla="*/ 536575 h 579374"/>
              <a:gd name="connsiteX58" fmla="*/ 833373 w 892175"/>
              <a:gd name="connsiteY58" fmla="*/ 527050 h 579374"/>
              <a:gd name="connsiteX59" fmla="*/ 841375 w 892175"/>
              <a:gd name="connsiteY59" fmla="*/ 519049 h 579374"/>
              <a:gd name="connsiteX60" fmla="*/ 850900 w 892175"/>
              <a:gd name="connsiteY60" fmla="*/ 511175 h 579374"/>
              <a:gd name="connsiteX61" fmla="*/ 863600 w 892175"/>
              <a:gd name="connsiteY61" fmla="*/ 488950 h 579374"/>
              <a:gd name="connsiteX62" fmla="*/ 871473 w 892175"/>
              <a:gd name="connsiteY62" fmla="*/ 468249 h 579374"/>
              <a:gd name="connsiteX63" fmla="*/ 879475 w 892175"/>
              <a:gd name="connsiteY63" fmla="*/ 438150 h 579374"/>
              <a:gd name="connsiteX64" fmla="*/ 884173 w 892175"/>
              <a:gd name="connsiteY64" fmla="*/ 407924 h 579374"/>
              <a:gd name="connsiteX65" fmla="*/ 889000 w 892175"/>
              <a:gd name="connsiteY65" fmla="*/ 379349 h 579374"/>
              <a:gd name="connsiteX66" fmla="*/ 892175 w 892175"/>
              <a:gd name="connsiteY66" fmla="*/ 344424 h 579374"/>
              <a:gd name="connsiteX67" fmla="*/ 892175 w 892175"/>
              <a:gd name="connsiteY67" fmla="*/ 311150 h 579374"/>
              <a:gd name="connsiteX68" fmla="*/ 892175 w 892175"/>
              <a:gd name="connsiteY68" fmla="*/ 276225 h 579374"/>
              <a:gd name="connsiteX69" fmla="*/ 889000 w 892175"/>
              <a:gd name="connsiteY69" fmla="*/ 245999 h 579374"/>
              <a:gd name="connsiteX70" fmla="*/ 889000 w 892175"/>
              <a:gd name="connsiteY70" fmla="*/ 212725 h 579374"/>
              <a:gd name="connsiteX71" fmla="*/ 884173 w 892175"/>
              <a:gd name="connsiteY71" fmla="*/ 182499 h 579374"/>
              <a:gd name="connsiteX72" fmla="*/ 879475 w 892175"/>
              <a:gd name="connsiteY72" fmla="*/ 152400 h 579374"/>
              <a:gd name="connsiteX73" fmla="*/ 876300 w 892175"/>
              <a:gd name="connsiteY73" fmla="*/ 127000 h 579374"/>
              <a:gd name="connsiteX74" fmla="*/ 876300 w 892175"/>
              <a:gd name="connsiteY74" fmla="*/ 106299 h 579374"/>
              <a:gd name="connsiteX75" fmla="*/ 871473 w 892175"/>
              <a:gd name="connsiteY75" fmla="*/ 98425 h 579374"/>
              <a:gd name="connsiteX76" fmla="*/ 871473 w 892175"/>
              <a:gd name="connsiteY76" fmla="*/ 88900 h 579374"/>
              <a:gd name="connsiteX77" fmla="*/ 866775 w 892175"/>
              <a:gd name="connsiteY77" fmla="*/ 76200 h 579374"/>
              <a:gd name="connsiteX78" fmla="*/ 863600 w 892175"/>
              <a:gd name="connsiteY78" fmla="*/ 63500 h 579374"/>
              <a:gd name="connsiteX79" fmla="*/ 858773 w 892175"/>
              <a:gd name="connsiteY79" fmla="*/ 50800 h 579374"/>
              <a:gd name="connsiteX80" fmla="*/ 854075 w 892175"/>
              <a:gd name="connsiteY80" fmla="*/ 45974 h 579374"/>
              <a:gd name="connsiteX81" fmla="*/ 846073 w 892175"/>
              <a:gd name="connsiteY81" fmla="*/ 38100 h 579374"/>
              <a:gd name="connsiteX82" fmla="*/ 841375 w 892175"/>
              <a:gd name="connsiteY82" fmla="*/ 33274 h 579374"/>
              <a:gd name="connsiteX83" fmla="*/ 833373 w 892175"/>
              <a:gd name="connsiteY83" fmla="*/ 30099 h 579374"/>
              <a:gd name="connsiteX84" fmla="*/ 823848 w 892175"/>
              <a:gd name="connsiteY84" fmla="*/ 30099 h 579374"/>
              <a:gd name="connsiteX85" fmla="*/ 807973 w 892175"/>
              <a:gd name="connsiteY85" fmla="*/ 25400 h 579374"/>
              <a:gd name="connsiteX86" fmla="*/ 785748 w 892175"/>
              <a:gd name="connsiteY86" fmla="*/ 25400 h 579374"/>
              <a:gd name="connsiteX87" fmla="*/ 765175 w 892175"/>
              <a:gd name="connsiteY87" fmla="*/ 25400 h 579374"/>
              <a:gd name="connsiteX88" fmla="*/ 739775 w 892175"/>
              <a:gd name="connsiteY88" fmla="*/ 25400 h 579374"/>
              <a:gd name="connsiteX89" fmla="*/ 727075 w 892175"/>
              <a:gd name="connsiteY89" fmla="*/ 25400 h 579374"/>
              <a:gd name="connsiteX90" fmla="*/ 712723 w 892175"/>
              <a:gd name="connsiteY90" fmla="*/ 20574 h 579374"/>
              <a:gd name="connsiteX91" fmla="*/ 684148 w 892175"/>
              <a:gd name="connsiteY91" fmla="*/ 20574 h 579374"/>
              <a:gd name="connsiteX92" fmla="*/ 649223 w 892175"/>
              <a:gd name="connsiteY92" fmla="*/ 20574 h 579374"/>
              <a:gd name="connsiteX93" fmla="*/ 615950 w 892175"/>
              <a:gd name="connsiteY93" fmla="*/ 20574 h 579374"/>
              <a:gd name="connsiteX94" fmla="*/ 576198 w 892175"/>
              <a:gd name="connsiteY94" fmla="*/ 25400 h 579374"/>
              <a:gd name="connsiteX95" fmla="*/ 542925 w 892175"/>
              <a:gd name="connsiteY95" fmla="*/ 25400 h 579374"/>
              <a:gd name="connsiteX96" fmla="*/ 508000 w 892175"/>
              <a:gd name="connsiteY96" fmla="*/ 25400 h 579374"/>
              <a:gd name="connsiteX97" fmla="*/ 477773 w 892175"/>
              <a:gd name="connsiteY97" fmla="*/ 25400 h 579374"/>
              <a:gd name="connsiteX98" fmla="*/ 449198 w 892175"/>
              <a:gd name="connsiteY98" fmla="*/ 20574 h 579374"/>
              <a:gd name="connsiteX99" fmla="*/ 419100 w 892175"/>
              <a:gd name="connsiteY99" fmla="*/ 20574 h 579374"/>
              <a:gd name="connsiteX100" fmla="*/ 393700 w 892175"/>
              <a:gd name="connsiteY100" fmla="*/ 12700 h 579374"/>
              <a:gd name="connsiteX101" fmla="*/ 363473 w 892175"/>
              <a:gd name="connsiteY101" fmla="*/ 7874 h 579374"/>
              <a:gd name="connsiteX102" fmla="*/ 338073 w 892175"/>
              <a:gd name="connsiteY102" fmla="*/ 4699 h 579374"/>
              <a:gd name="connsiteX103" fmla="*/ 315848 w 892175"/>
              <a:gd name="connsiteY103" fmla="*/ 0 h 579374"/>
              <a:gd name="connsiteX104" fmla="*/ 298450 w 892175"/>
              <a:gd name="connsiteY104" fmla="*/ 0 h 579374"/>
              <a:gd name="connsiteX105" fmla="*/ 290448 w 892175"/>
              <a:gd name="connsiteY105" fmla="*/ 0 h 579374"/>
              <a:gd name="connsiteX106" fmla="*/ 282575 w 892175"/>
              <a:gd name="connsiteY106" fmla="*/ 0 h 579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2175" h="579374">
                <a:moveTo>
                  <a:pt x="282575" y="0"/>
                </a:moveTo>
                <a:lnTo>
                  <a:pt x="234950" y="7874"/>
                </a:lnTo>
                <a:lnTo>
                  <a:pt x="214248" y="12700"/>
                </a:lnTo>
                <a:lnTo>
                  <a:pt x="192023" y="17399"/>
                </a:lnTo>
                <a:lnTo>
                  <a:pt x="171450" y="25400"/>
                </a:lnTo>
                <a:lnTo>
                  <a:pt x="149225" y="33274"/>
                </a:lnTo>
                <a:lnTo>
                  <a:pt x="128523" y="45974"/>
                </a:lnTo>
                <a:lnTo>
                  <a:pt x="111125" y="58674"/>
                </a:lnTo>
                <a:lnTo>
                  <a:pt x="93598" y="76200"/>
                </a:lnTo>
                <a:lnTo>
                  <a:pt x="73025" y="98425"/>
                </a:lnTo>
                <a:lnTo>
                  <a:pt x="55498" y="118999"/>
                </a:lnTo>
                <a:lnTo>
                  <a:pt x="38100" y="144399"/>
                </a:lnTo>
                <a:lnTo>
                  <a:pt x="25400" y="165100"/>
                </a:lnTo>
                <a:lnTo>
                  <a:pt x="12700" y="192024"/>
                </a:lnTo>
                <a:lnTo>
                  <a:pt x="9525" y="204724"/>
                </a:lnTo>
                <a:lnTo>
                  <a:pt x="4698" y="217424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698" y="276225"/>
                </a:lnTo>
                <a:lnTo>
                  <a:pt x="4698" y="288925"/>
                </a:lnTo>
                <a:lnTo>
                  <a:pt x="17398" y="311150"/>
                </a:lnTo>
                <a:lnTo>
                  <a:pt x="30098" y="336550"/>
                </a:lnTo>
                <a:lnTo>
                  <a:pt x="42798" y="361950"/>
                </a:lnTo>
                <a:lnTo>
                  <a:pt x="60325" y="387350"/>
                </a:lnTo>
                <a:lnTo>
                  <a:pt x="77723" y="407924"/>
                </a:lnTo>
                <a:lnTo>
                  <a:pt x="93598" y="430149"/>
                </a:lnTo>
                <a:lnTo>
                  <a:pt x="111125" y="450850"/>
                </a:lnTo>
                <a:lnTo>
                  <a:pt x="128523" y="468249"/>
                </a:lnTo>
                <a:lnTo>
                  <a:pt x="146050" y="485775"/>
                </a:lnTo>
                <a:lnTo>
                  <a:pt x="166623" y="506349"/>
                </a:lnTo>
                <a:lnTo>
                  <a:pt x="174625" y="511175"/>
                </a:lnTo>
                <a:lnTo>
                  <a:pt x="188848" y="519049"/>
                </a:lnTo>
                <a:lnTo>
                  <a:pt x="201548" y="527050"/>
                </a:lnTo>
                <a:lnTo>
                  <a:pt x="217423" y="531749"/>
                </a:lnTo>
                <a:lnTo>
                  <a:pt x="230123" y="539750"/>
                </a:lnTo>
                <a:lnTo>
                  <a:pt x="247650" y="544449"/>
                </a:lnTo>
                <a:lnTo>
                  <a:pt x="269875" y="549275"/>
                </a:lnTo>
                <a:lnTo>
                  <a:pt x="290448" y="553974"/>
                </a:lnTo>
                <a:lnTo>
                  <a:pt x="303148" y="553974"/>
                </a:lnTo>
                <a:lnTo>
                  <a:pt x="315848" y="557149"/>
                </a:lnTo>
                <a:lnTo>
                  <a:pt x="346075" y="561975"/>
                </a:lnTo>
                <a:lnTo>
                  <a:pt x="381000" y="566674"/>
                </a:lnTo>
                <a:lnTo>
                  <a:pt x="414273" y="566674"/>
                </a:lnTo>
                <a:lnTo>
                  <a:pt x="452373" y="569849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023" y="579374"/>
                </a:lnTo>
                <a:lnTo>
                  <a:pt x="611123" y="579374"/>
                </a:lnTo>
                <a:lnTo>
                  <a:pt x="649223" y="574675"/>
                </a:lnTo>
                <a:lnTo>
                  <a:pt x="687323" y="574675"/>
                </a:lnTo>
                <a:lnTo>
                  <a:pt x="727075" y="569849"/>
                </a:lnTo>
                <a:lnTo>
                  <a:pt x="755650" y="561975"/>
                </a:lnTo>
                <a:lnTo>
                  <a:pt x="785748" y="553974"/>
                </a:lnTo>
                <a:lnTo>
                  <a:pt x="798448" y="549275"/>
                </a:lnTo>
                <a:lnTo>
                  <a:pt x="811148" y="539750"/>
                </a:lnTo>
                <a:lnTo>
                  <a:pt x="823848" y="536575"/>
                </a:lnTo>
                <a:lnTo>
                  <a:pt x="833373" y="527050"/>
                </a:lnTo>
                <a:lnTo>
                  <a:pt x="841375" y="519049"/>
                </a:lnTo>
                <a:lnTo>
                  <a:pt x="850900" y="511175"/>
                </a:lnTo>
                <a:lnTo>
                  <a:pt x="863600" y="488950"/>
                </a:lnTo>
                <a:lnTo>
                  <a:pt x="871473" y="468249"/>
                </a:lnTo>
                <a:lnTo>
                  <a:pt x="879475" y="438150"/>
                </a:lnTo>
                <a:lnTo>
                  <a:pt x="884173" y="407924"/>
                </a:lnTo>
                <a:lnTo>
                  <a:pt x="889000" y="379349"/>
                </a:lnTo>
                <a:lnTo>
                  <a:pt x="892175" y="344424"/>
                </a:lnTo>
                <a:lnTo>
                  <a:pt x="892175" y="311150"/>
                </a:lnTo>
                <a:lnTo>
                  <a:pt x="892175" y="276225"/>
                </a:lnTo>
                <a:lnTo>
                  <a:pt x="889000" y="245999"/>
                </a:lnTo>
                <a:lnTo>
                  <a:pt x="889000" y="212725"/>
                </a:lnTo>
                <a:lnTo>
                  <a:pt x="884173" y="182499"/>
                </a:lnTo>
                <a:lnTo>
                  <a:pt x="879475" y="152400"/>
                </a:lnTo>
                <a:lnTo>
                  <a:pt x="876300" y="127000"/>
                </a:lnTo>
                <a:lnTo>
                  <a:pt x="876300" y="106299"/>
                </a:lnTo>
                <a:lnTo>
                  <a:pt x="871473" y="98425"/>
                </a:lnTo>
                <a:lnTo>
                  <a:pt x="871473" y="88900"/>
                </a:lnTo>
                <a:lnTo>
                  <a:pt x="866775" y="76200"/>
                </a:lnTo>
                <a:lnTo>
                  <a:pt x="863600" y="63500"/>
                </a:lnTo>
                <a:lnTo>
                  <a:pt x="858773" y="50800"/>
                </a:lnTo>
                <a:lnTo>
                  <a:pt x="854075" y="45974"/>
                </a:lnTo>
                <a:lnTo>
                  <a:pt x="846073" y="38100"/>
                </a:lnTo>
                <a:lnTo>
                  <a:pt x="841375" y="33274"/>
                </a:lnTo>
                <a:lnTo>
                  <a:pt x="833373" y="30099"/>
                </a:lnTo>
                <a:lnTo>
                  <a:pt x="823848" y="30099"/>
                </a:lnTo>
                <a:lnTo>
                  <a:pt x="807973" y="25400"/>
                </a:lnTo>
                <a:lnTo>
                  <a:pt x="785748" y="25400"/>
                </a:lnTo>
                <a:lnTo>
                  <a:pt x="765175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2723" y="20574"/>
                </a:lnTo>
                <a:lnTo>
                  <a:pt x="684148" y="20574"/>
                </a:lnTo>
                <a:lnTo>
                  <a:pt x="649223" y="20574"/>
                </a:lnTo>
                <a:lnTo>
                  <a:pt x="615950" y="20574"/>
                </a:lnTo>
                <a:lnTo>
                  <a:pt x="576198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7773" y="25400"/>
                </a:lnTo>
                <a:lnTo>
                  <a:pt x="449198" y="20574"/>
                </a:lnTo>
                <a:lnTo>
                  <a:pt x="419100" y="20574"/>
                </a:lnTo>
                <a:lnTo>
                  <a:pt x="393700" y="12700"/>
                </a:lnTo>
                <a:lnTo>
                  <a:pt x="363473" y="7874"/>
                </a:lnTo>
                <a:lnTo>
                  <a:pt x="338073" y="4699"/>
                </a:lnTo>
                <a:lnTo>
                  <a:pt x="315848" y="0"/>
                </a:lnTo>
                <a:lnTo>
                  <a:pt x="298450" y="0"/>
                </a:lnTo>
                <a:lnTo>
                  <a:pt x="290448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60598" y="2560573"/>
            <a:ext cx="897001" cy="574675"/>
          </a:xfrm>
          <a:custGeom>
            <a:avLst/>
            <a:gdLst>
              <a:gd name="connsiteX0" fmla="*/ 282575 w 897001"/>
              <a:gd name="connsiteY0" fmla="*/ 0 h 574675"/>
              <a:gd name="connsiteX1" fmla="*/ 260350 w 897001"/>
              <a:gd name="connsiteY1" fmla="*/ 0 h 574675"/>
              <a:gd name="connsiteX2" fmla="*/ 234950 w 897001"/>
              <a:gd name="connsiteY2" fmla="*/ 4699 h 574675"/>
              <a:gd name="connsiteX3" fmla="*/ 212725 w 897001"/>
              <a:gd name="connsiteY3" fmla="*/ 9525 h 574675"/>
              <a:gd name="connsiteX4" fmla="*/ 192151 w 897001"/>
              <a:gd name="connsiteY4" fmla="*/ 17399 h 574675"/>
              <a:gd name="connsiteX5" fmla="*/ 171450 w 897001"/>
              <a:gd name="connsiteY5" fmla="*/ 22225 h 574675"/>
              <a:gd name="connsiteX6" fmla="*/ 149225 w 897001"/>
              <a:gd name="connsiteY6" fmla="*/ 34925 h 574675"/>
              <a:gd name="connsiteX7" fmla="*/ 131826 w 897001"/>
              <a:gd name="connsiteY7" fmla="*/ 47625 h 574675"/>
              <a:gd name="connsiteX8" fmla="*/ 115951 w 897001"/>
              <a:gd name="connsiteY8" fmla="*/ 60325 h 574675"/>
              <a:gd name="connsiteX9" fmla="*/ 98425 w 897001"/>
              <a:gd name="connsiteY9" fmla="*/ 76200 h 574675"/>
              <a:gd name="connsiteX10" fmla="*/ 76200 w 897001"/>
              <a:gd name="connsiteY10" fmla="*/ 93599 h 574675"/>
              <a:gd name="connsiteX11" fmla="*/ 60325 w 897001"/>
              <a:gd name="connsiteY11" fmla="*/ 115824 h 574675"/>
              <a:gd name="connsiteX12" fmla="*/ 42926 w 897001"/>
              <a:gd name="connsiteY12" fmla="*/ 141224 h 574675"/>
              <a:gd name="connsiteX13" fmla="*/ 25400 w 897001"/>
              <a:gd name="connsiteY13" fmla="*/ 166624 h 574675"/>
              <a:gd name="connsiteX14" fmla="*/ 12700 w 897001"/>
              <a:gd name="connsiteY14" fmla="*/ 187325 h 574675"/>
              <a:gd name="connsiteX15" fmla="*/ 8001 w 897001"/>
              <a:gd name="connsiteY15" fmla="*/ 200025 h 574675"/>
              <a:gd name="connsiteX16" fmla="*/ 4826 w 897001"/>
              <a:gd name="connsiteY16" fmla="*/ 212725 h 574675"/>
              <a:gd name="connsiteX17" fmla="*/ 0 w 897001"/>
              <a:gd name="connsiteY17" fmla="*/ 225425 h 574675"/>
              <a:gd name="connsiteX18" fmla="*/ 0 w 897001"/>
              <a:gd name="connsiteY18" fmla="*/ 238125 h 574675"/>
              <a:gd name="connsiteX19" fmla="*/ 0 w 897001"/>
              <a:gd name="connsiteY19" fmla="*/ 250825 h 574675"/>
              <a:gd name="connsiteX20" fmla="*/ 4826 w 897001"/>
              <a:gd name="connsiteY20" fmla="*/ 260350 h 574675"/>
              <a:gd name="connsiteX21" fmla="*/ 8001 w 897001"/>
              <a:gd name="connsiteY21" fmla="*/ 285750 h 574675"/>
              <a:gd name="connsiteX22" fmla="*/ 17526 w 897001"/>
              <a:gd name="connsiteY22" fmla="*/ 311150 h 574675"/>
              <a:gd name="connsiteX23" fmla="*/ 30226 w 897001"/>
              <a:gd name="connsiteY23" fmla="*/ 336550 h 574675"/>
              <a:gd name="connsiteX24" fmla="*/ 42926 w 897001"/>
              <a:gd name="connsiteY24" fmla="*/ 361950 h 574675"/>
              <a:gd name="connsiteX25" fmla="*/ 60325 w 897001"/>
              <a:gd name="connsiteY25" fmla="*/ 384175 h 574675"/>
              <a:gd name="connsiteX26" fmla="*/ 76200 w 897001"/>
              <a:gd name="connsiteY26" fmla="*/ 404749 h 574675"/>
              <a:gd name="connsiteX27" fmla="*/ 93726 w 897001"/>
              <a:gd name="connsiteY27" fmla="*/ 425450 h 574675"/>
              <a:gd name="connsiteX28" fmla="*/ 111125 w 897001"/>
              <a:gd name="connsiteY28" fmla="*/ 447675 h 574675"/>
              <a:gd name="connsiteX29" fmla="*/ 128651 w 897001"/>
              <a:gd name="connsiteY29" fmla="*/ 468249 h 574675"/>
              <a:gd name="connsiteX30" fmla="*/ 149225 w 897001"/>
              <a:gd name="connsiteY30" fmla="*/ 485775 h 574675"/>
              <a:gd name="connsiteX31" fmla="*/ 166751 w 897001"/>
              <a:gd name="connsiteY31" fmla="*/ 503174 h 574675"/>
              <a:gd name="connsiteX32" fmla="*/ 179451 w 897001"/>
              <a:gd name="connsiteY32" fmla="*/ 511175 h 574675"/>
              <a:gd name="connsiteX33" fmla="*/ 192151 w 897001"/>
              <a:gd name="connsiteY33" fmla="*/ 519049 h 574675"/>
              <a:gd name="connsiteX34" fmla="*/ 204851 w 897001"/>
              <a:gd name="connsiteY34" fmla="*/ 528574 h 574675"/>
              <a:gd name="connsiteX35" fmla="*/ 217551 w 897001"/>
              <a:gd name="connsiteY35" fmla="*/ 531749 h 574675"/>
              <a:gd name="connsiteX36" fmla="*/ 234950 w 897001"/>
              <a:gd name="connsiteY36" fmla="*/ 541274 h 574675"/>
              <a:gd name="connsiteX37" fmla="*/ 252476 w 897001"/>
              <a:gd name="connsiteY37" fmla="*/ 544449 h 574675"/>
              <a:gd name="connsiteX38" fmla="*/ 273050 w 897001"/>
              <a:gd name="connsiteY38" fmla="*/ 549275 h 574675"/>
              <a:gd name="connsiteX39" fmla="*/ 295275 w 897001"/>
              <a:gd name="connsiteY39" fmla="*/ 553974 h 574675"/>
              <a:gd name="connsiteX40" fmla="*/ 307975 w 897001"/>
              <a:gd name="connsiteY40" fmla="*/ 553974 h 574675"/>
              <a:gd name="connsiteX41" fmla="*/ 320675 w 897001"/>
              <a:gd name="connsiteY41" fmla="*/ 557149 h 574675"/>
              <a:gd name="connsiteX42" fmla="*/ 350901 w 897001"/>
              <a:gd name="connsiteY42" fmla="*/ 561975 h 574675"/>
              <a:gd name="connsiteX43" fmla="*/ 379476 w 897001"/>
              <a:gd name="connsiteY43" fmla="*/ 561975 h 574675"/>
              <a:gd name="connsiteX44" fmla="*/ 414401 w 897001"/>
              <a:gd name="connsiteY44" fmla="*/ 566674 h 574675"/>
              <a:gd name="connsiteX45" fmla="*/ 452501 w 897001"/>
              <a:gd name="connsiteY45" fmla="*/ 571500 h 574675"/>
              <a:gd name="connsiteX46" fmla="*/ 490601 w 897001"/>
              <a:gd name="connsiteY46" fmla="*/ 574675 h 574675"/>
              <a:gd name="connsiteX47" fmla="*/ 530225 w 897001"/>
              <a:gd name="connsiteY47" fmla="*/ 574675 h 574675"/>
              <a:gd name="connsiteX48" fmla="*/ 571500 w 897001"/>
              <a:gd name="connsiteY48" fmla="*/ 574675 h 574675"/>
              <a:gd name="connsiteX49" fmla="*/ 611251 w 897001"/>
              <a:gd name="connsiteY49" fmla="*/ 574675 h 574675"/>
              <a:gd name="connsiteX50" fmla="*/ 649351 w 897001"/>
              <a:gd name="connsiteY50" fmla="*/ 574675 h 574675"/>
              <a:gd name="connsiteX51" fmla="*/ 687451 w 897001"/>
              <a:gd name="connsiteY51" fmla="*/ 571500 h 574675"/>
              <a:gd name="connsiteX52" fmla="*/ 725551 w 897001"/>
              <a:gd name="connsiteY52" fmla="*/ 566674 h 574675"/>
              <a:gd name="connsiteX53" fmla="*/ 755650 w 897001"/>
              <a:gd name="connsiteY53" fmla="*/ 561975 h 574675"/>
              <a:gd name="connsiteX54" fmla="*/ 785876 w 897001"/>
              <a:gd name="connsiteY54" fmla="*/ 553974 h 574675"/>
              <a:gd name="connsiteX55" fmla="*/ 798576 w 897001"/>
              <a:gd name="connsiteY55" fmla="*/ 544449 h 574675"/>
              <a:gd name="connsiteX56" fmla="*/ 811276 w 897001"/>
              <a:gd name="connsiteY56" fmla="*/ 541274 h 574675"/>
              <a:gd name="connsiteX57" fmla="*/ 823976 w 897001"/>
              <a:gd name="connsiteY57" fmla="*/ 536575 h 574675"/>
              <a:gd name="connsiteX58" fmla="*/ 833501 w 897001"/>
              <a:gd name="connsiteY58" fmla="*/ 528574 h 574675"/>
              <a:gd name="connsiteX59" fmla="*/ 841375 w 897001"/>
              <a:gd name="connsiteY59" fmla="*/ 519049 h 574675"/>
              <a:gd name="connsiteX60" fmla="*/ 849376 w 897001"/>
              <a:gd name="connsiteY60" fmla="*/ 511175 h 574675"/>
              <a:gd name="connsiteX61" fmla="*/ 862076 w 897001"/>
              <a:gd name="connsiteY61" fmla="*/ 490474 h 574675"/>
              <a:gd name="connsiteX62" fmla="*/ 876300 w 897001"/>
              <a:gd name="connsiteY62" fmla="*/ 463550 h 574675"/>
              <a:gd name="connsiteX63" fmla="*/ 884301 w 897001"/>
              <a:gd name="connsiteY63" fmla="*/ 438150 h 574675"/>
              <a:gd name="connsiteX64" fmla="*/ 889000 w 897001"/>
              <a:gd name="connsiteY64" fmla="*/ 409575 h 574675"/>
              <a:gd name="connsiteX65" fmla="*/ 892175 w 897001"/>
              <a:gd name="connsiteY65" fmla="*/ 374650 h 574675"/>
              <a:gd name="connsiteX66" fmla="*/ 897001 w 897001"/>
              <a:gd name="connsiteY66" fmla="*/ 344424 h 574675"/>
              <a:gd name="connsiteX67" fmla="*/ 897001 w 897001"/>
              <a:gd name="connsiteY67" fmla="*/ 311150 h 574675"/>
              <a:gd name="connsiteX68" fmla="*/ 892175 w 897001"/>
              <a:gd name="connsiteY68" fmla="*/ 276225 h 574675"/>
              <a:gd name="connsiteX69" fmla="*/ 892175 w 897001"/>
              <a:gd name="connsiteY69" fmla="*/ 242824 h 574675"/>
              <a:gd name="connsiteX70" fmla="*/ 889000 w 897001"/>
              <a:gd name="connsiteY70" fmla="*/ 209550 h 574675"/>
              <a:gd name="connsiteX71" fmla="*/ 889000 w 897001"/>
              <a:gd name="connsiteY71" fmla="*/ 179324 h 574675"/>
              <a:gd name="connsiteX72" fmla="*/ 884301 w 897001"/>
              <a:gd name="connsiteY72" fmla="*/ 153924 h 574675"/>
              <a:gd name="connsiteX73" fmla="*/ 879475 w 897001"/>
              <a:gd name="connsiteY73" fmla="*/ 123825 h 574675"/>
              <a:gd name="connsiteX74" fmla="*/ 876300 w 897001"/>
              <a:gd name="connsiteY74" fmla="*/ 103124 h 574675"/>
              <a:gd name="connsiteX75" fmla="*/ 871601 w 897001"/>
              <a:gd name="connsiteY75" fmla="*/ 93599 h 574675"/>
              <a:gd name="connsiteX76" fmla="*/ 871601 w 897001"/>
              <a:gd name="connsiteY76" fmla="*/ 85725 h 574675"/>
              <a:gd name="connsiteX77" fmla="*/ 866775 w 897001"/>
              <a:gd name="connsiteY77" fmla="*/ 73025 h 574675"/>
              <a:gd name="connsiteX78" fmla="*/ 862076 w 897001"/>
              <a:gd name="connsiteY78" fmla="*/ 60325 h 574675"/>
              <a:gd name="connsiteX79" fmla="*/ 858901 w 897001"/>
              <a:gd name="connsiteY79" fmla="*/ 50800 h 574675"/>
              <a:gd name="connsiteX80" fmla="*/ 854075 w 897001"/>
              <a:gd name="connsiteY80" fmla="*/ 42799 h 574675"/>
              <a:gd name="connsiteX81" fmla="*/ 846201 w 897001"/>
              <a:gd name="connsiteY81" fmla="*/ 38100 h 574675"/>
              <a:gd name="connsiteX82" fmla="*/ 841375 w 897001"/>
              <a:gd name="connsiteY82" fmla="*/ 34925 h 574675"/>
              <a:gd name="connsiteX83" fmla="*/ 833501 w 897001"/>
              <a:gd name="connsiteY83" fmla="*/ 30099 h 574675"/>
              <a:gd name="connsiteX84" fmla="*/ 823976 w 897001"/>
              <a:gd name="connsiteY84" fmla="*/ 30099 h 574675"/>
              <a:gd name="connsiteX85" fmla="*/ 806450 w 897001"/>
              <a:gd name="connsiteY85" fmla="*/ 25400 h 574675"/>
              <a:gd name="connsiteX86" fmla="*/ 785876 w 897001"/>
              <a:gd name="connsiteY86" fmla="*/ 25400 h 574675"/>
              <a:gd name="connsiteX87" fmla="*/ 765175 w 897001"/>
              <a:gd name="connsiteY87" fmla="*/ 25400 h 574675"/>
              <a:gd name="connsiteX88" fmla="*/ 742950 w 897001"/>
              <a:gd name="connsiteY88" fmla="*/ 22225 h 574675"/>
              <a:gd name="connsiteX89" fmla="*/ 730250 w 897001"/>
              <a:gd name="connsiteY89" fmla="*/ 22225 h 574675"/>
              <a:gd name="connsiteX90" fmla="*/ 717550 w 897001"/>
              <a:gd name="connsiteY90" fmla="*/ 17399 h 574675"/>
              <a:gd name="connsiteX91" fmla="*/ 682625 w 897001"/>
              <a:gd name="connsiteY91" fmla="*/ 17399 h 574675"/>
              <a:gd name="connsiteX92" fmla="*/ 649351 w 897001"/>
              <a:gd name="connsiteY92" fmla="*/ 17399 h 574675"/>
              <a:gd name="connsiteX93" fmla="*/ 614426 w 897001"/>
              <a:gd name="connsiteY93" fmla="*/ 22225 h 574675"/>
              <a:gd name="connsiteX94" fmla="*/ 576326 w 897001"/>
              <a:gd name="connsiteY94" fmla="*/ 22225 h 574675"/>
              <a:gd name="connsiteX95" fmla="*/ 542925 w 897001"/>
              <a:gd name="connsiteY95" fmla="*/ 22225 h 574675"/>
              <a:gd name="connsiteX96" fmla="*/ 508000 w 897001"/>
              <a:gd name="connsiteY96" fmla="*/ 22225 h 574675"/>
              <a:gd name="connsiteX97" fmla="*/ 477901 w 897001"/>
              <a:gd name="connsiteY97" fmla="*/ 22225 h 574675"/>
              <a:gd name="connsiteX98" fmla="*/ 447675 w 897001"/>
              <a:gd name="connsiteY98" fmla="*/ 17399 h 574675"/>
              <a:gd name="connsiteX99" fmla="*/ 419100 w 897001"/>
              <a:gd name="connsiteY99" fmla="*/ 17399 h 574675"/>
              <a:gd name="connsiteX100" fmla="*/ 392176 w 897001"/>
              <a:gd name="connsiteY100" fmla="*/ 9525 h 574675"/>
              <a:gd name="connsiteX101" fmla="*/ 363601 w 897001"/>
              <a:gd name="connsiteY101" fmla="*/ 4699 h 574675"/>
              <a:gd name="connsiteX102" fmla="*/ 338201 w 897001"/>
              <a:gd name="connsiteY102" fmla="*/ 0 h 574675"/>
              <a:gd name="connsiteX103" fmla="*/ 315976 w 897001"/>
              <a:gd name="connsiteY103" fmla="*/ 0 h 574675"/>
              <a:gd name="connsiteX104" fmla="*/ 298450 w 897001"/>
              <a:gd name="connsiteY104" fmla="*/ 0 h 574675"/>
              <a:gd name="connsiteX105" fmla="*/ 290576 w 897001"/>
              <a:gd name="connsiteY105" fmla="*/ 0 h 574675"/>
              <a:gd name="connsiteX106" fmla="*/ 282575 w 897001"/>
              <a:gd name="connsiteY106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7001" h="574675">
                <a:moveTo>
                  <a:pt x="282575" y="0"/>
                </a:moveTo>
                <a:lnTo>
                  <a:pt x="260350" y="0"/>
                </a:lnTo>
                <a:lnTo>
                  <a:pt x="234950" y="4699"/>
                </a:lnTo>
                <a:lnTo>
                  <a:pt x="212725" y="9525"/>
                </a:lnTo>
                <a:lnTo>
                  <a:pt x="192151" y="17399"/>
                </a:lnTo>
                <a:lnTo>
                  <a:pt x="171450" y="22225"/>
                </a:lnTo>
                <a:lnTo>
                  <a:pt x="149225" y="34925"/>
                </a:lnTo>
                <a:lnTo>
                  <a:pt x="131826" y="47625"/>
                </a:lnTo>
                <a:lnTo>
                  <a:pt x="115951" y="60325"/>
                </a:lnTo>
                <a:lnTo>
                  <a:pt x="98425" y="76200"/>
                </a:lnTo>
                <a:lnTo>
                  <a:pt x="76200" y="93599"/>
                </a:lnTo>
                <a:lnTo>
                  <a:pt x="60325" y="115824"/>
                </a:lnTo>
                <a:lnTo>
                  <a:pt x="42926" y="141224"/>
                </a:lnTo>
                <a:lnTo>
                  <a:pt x="25400" y="166624"/>
                </a:lnTo>
                <a:lnTo>
                  <a:pt x="12700" y="187325"/>
                </a:lnTo>
                <a:lnTo>
                  <a:pt x="8001" y="200025"/>
                </a:lnTo>
                <a:lnTo>
                  <a:pt x="4826" y="212725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4826" y="260350"/>
                </a:lnTo>
                <a:lnTo>
                  <a:pt x="8001" y="285750"/>
                </a:lnTo>
                <a:lnTo>
                  <a:pt x="17526" y="311150"/>
                </a:lnTo>
                <a:lnTo>
                  <a:pt x="30226" y="336550"/>
                </a:lnTo>
                <a:lnTo>
                  <a:pt x="42926" y="361950"/>
                </a:lnTo>
                <a:lnTo>
                  <a:pt x="60325" y="384175"/>
                </a:lnTo>
                <a:lnTo>
                  <a:pt x="76200" y="404749"/>
                </a:lnTo>
                <a:lnTo>
                  <a:pt x="93726" y="425450"/>
                </a:lnTo>
                <a:lnTo>
                  <a:pt x="111125" y="447675"/>
                </a:lnTo>
                <a:lnTo>
                  <a:pt x="128651" y="468249"/>
                </a:lnTo>
                <a:lnTo>
                  <a:pt x="149225" y="485775"/>
                </a:lnTo>
                <a:lnTo>
                  <a:pt x="166751" y="503174"/>
                </a:lnTo>
                <a:lnTo>
                  <a:pt x="179451" y="511175"/>
                </a:lnTo>
                <a:lnTo>
                  <a:pt x="192151" y="519049"/>
                </a:lnTo>
                <a:lnTo>
                  <a:pt x="204851" y="528574"/>
                </a:lnTo>
                <a:lnTo>
                  <a:pt x="217551" y="531749"/>
                </a:lnTo>
                <a:lnTo>
                  <a:pt x="234950" y="541274"/>
                </a:lnTo>
                <a:lnTo>
                  <a:pt x="252476" y="544449"/>
                </a:lnTo>
                <a:lnTo>
                  <a:pt x="273050" y="549275"/>
                </a:lnTo>
                <a:lnTo>
                  <a:pt x="295275" y="553974"/>
                </a:lnTo>
                <a:lnTo>
                  <a:pt x="307975" y="553974"/>
                </a:lnTo>
                <a:lnTo>
                  <a:pt x="320675" y="557149"/>
                </a:lnTo>
                <a:lnTo>
                  <a:pt x="350901" y="561975"/>
                </a:lnTo>
                <a:lnTo>
                  <a:pt x="379476" y="561975"/>
                </a:lnTo>
                <a:lnTo>
                  <a:pt x="414401" y="566674"/>
                </a:lnTo>
                <a:lnTo>
                  <a:pt x="452501" y="571500"/>
                </a:lnTo>
                <a:lnTo>
                  <a:pt x="490601" y="574675"/>
                </a:lnTo>
                <a:lnTo>
                  <a:pt x="530225" y="574675"/>
                </a:lnTo>
                <a:lnTo>
                  <a:pt x="571500" y="574675"/>
                </a:lnTo>
                <a:lnTo>
                  <a:pt x="611251" y="574675"/>
                </a:lnTo>
                <a:lnTo>
                  <a:pt x="649351" y="574675"/>
                </a:lnTo>
                <a:lnTo>
                  <a:pt x="687451" y="571500"/>
                </a:lnTo>
                <a:lnTo>
                  <a:pt x="725551" y="566674"/>
                </a:lnTo>
                <a:lnTo>
                  <a:pt x="755650" y="561975"/>
                </a:lnTo>
                <a:lnTo>
                  <a:pt x="785876" y="553974"/>
                </a:lnTo>
                <a:lnTo>
                  <a:pt x="798576" y="544449"/>
                </a:lnTo>
                <a:lnTo>
                  <a:pt x="811276" y="541274"/>
                </a:lnTo>
                <a:lnTo>
                  <a:pt x="823976" y="536575"/>
                </a:lnTo>
                <a:lnTo>
                  <a:pt x="833501" y="528574"/>
                </a:lnTo>
                <a:lnTo>
                  <a:pt x="841375" y="519049"/>
                </a:lnTo>
                <a:lnTo>
                  <a:pt x="849376" y="511175"/>
                </a:lnTo>
                <a:lnTo>
                  <a:pt x="862076" y="490474"/>
                </a:lnTo>
                <a:lnTo>
                  <a:pt x="876300" y="463550"/>
                </a:lnTo>
                <a:lnTo>
                  <a:pt x="884301" y="438150"/>
                </a:lnTo>
                <a:lnTo>
                  <a:pt x="889000" y="409575"/>
                </a:lnTo>
                <a:lnTo>
                  <a:pt x="892175" y="374650"/>
                </a:lnTo>
                <a:lnTo>
                  <a:pt x="897001" y="344424"/>
                </a:lnTo>
                <a:lnTo>
                  <a:pt x="897001" y="311150"/>
                </a:lnTo>
                <a:lnTo>
                  <a:pt x="892175" y="276225"/>
                </a:lnTo>
                <a:lnTo>
                  <a:pt x="892175" y="242824"/>
                </a:lnTo>
                <a:lnTo>
                  <a:pt x="889000" y="209550"/>
                </a:lnTo>
                <a:lnTo>
                  <a:pt x="889000" y="179324"/>
                </a:lnTo>
                <a:lnTo>
                  <a:pt x="884301" y="153924"/>
                </a:lnTo>
                <a:lnTo>
                  <a:pt x="879475" y="123825"/>
                </a:lnTo>
                <a:lnTo>
                  <a:pt x="876300" y="103124"/>
                </a:lnTo>
                <a:lnTo>
                  <a:pt x="871601" y="93599"/>
                </a:lnTo>
                <a:lnTo>
                  <a:pt x="871601" y="85725"/>
                </a:lnTo>
                <a:lnTo>
                  <a:pt x="866775" y="73025"/>
                </a:lnTo>
                <a:lnTo>
                  <a:pt x="862076" y="60325"/>
                </a:lnTo>
                <a:lnTo>
                  <a:pt x="858901" y="50800"/>
                </a:lnTo>
                <a:lnTo>
                  <a:pt x="854075" y="42799"/>
                </a:lnTo>
                <a:lnTo>
                  <a:pt x="846201" y="38100"/>
                </a:lnTo>
                <a:lnTo>
                  <a:pt x="841375" y="34925"/>
                </a:lnTo>
                <a:lnTo>
                  <a:pt x="833501" y="30099"/>
                </a:lnTo>
                <a:lnTo>
                  <a:pt x="823976" y="30099"/>
                </a:lnTo>
                <a:lnTo>
                  <a:pt x="806450" y="25400"/>
                </a:lnTo>
                <a:lnTo>
                  <a:pt x="785876" y="25400"/>
                </a:lnTo>
                <a:lnTo>
                  <a:pt x="765175" y="25400"/>
                </a:lnTo>
                <a:lnTo>
                  <a:pt x="742950" y="22225"/>
                </a:lnTo>
                <a:lnTo>
                  <a:pt x="730250" y="22225"/>
                </a:lnTo>
                <a:lnTo>
                  <a:pt x="717550" y="17399"/>
                </a:lnTo>
                <a:lnTo>
                  <a:pt x="682625" y="17399"/>
                </a:lnTo>
                <a:lnTo>
                  <a:pt x="649351" y="17399"/>
                </a:lnTo>
                <a:lnTo>
                  <a:pt x="614426" y="22225"/>
                </a:lnTo>
                <a:lnTo>
                  <a:pt x="576326" y="22225"/>
                </a:lnTo>
                <a:lnTo>
                  <a:pt x="542925" y="22225"/>
                </a:lnTo>
                <a:lnTo>
                  <a:pt x="508000" y="22225"/>
                </a:lnTo>
                <a:lnTo>
                  <a:pt x="477901" y="22225"/>
                </a:lnTo>
                <a:lnTo>
                  <a:pt x="447675" y="17399"/>
                </a:lnTo>
                <a:lnTo>
                  <a:pt x="419100" y="17399"/>
                </a:lnTo>
                <a:lnTo>
                  <a:pt x="392176" y="9525"/>
                </a:lnTo>
                <a:lnTo>
                  <a:pt x="363601" y="4699"/>
                </a:lnTo>
                <a:lnTo>
                  <a:pt x="338201" y="0"/>
                </a:lnTo>
                <a:lnTo>
                  <a:pt x="315976" y="0"/>
                </a:lnTo>
                <a:lnTo>
                  <a:pt x="298450" y="0"/>
                </a:lnTo>
                <a:lnTo>
                  <a:pt x="290576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0374" y="2168398"/>
            <a:ext cx="346075" cy="341376"/>
          </a:xfrm>
          <a:custGeom>
            <a:avLst/>
            <a:gdLst>
              <a:gd name="connsiteX0" fmla="*/ 174625 w 346075"/>
              <a:gd name="connsiteY0" fmla="*/ 0 h 341376"/>
              <a:gd name="connsiteX1" fmla="*/ 157162 w 346075"/>
              <a:gd name="connsiteY1" fmla="*/ 0 h 341376"/>
              <a:gd name="connsiteX2" fmla="*/ 139700 w 346075"/>
              <a:gd name="connsiteY2" fmla="*/ 4825 h 341376"/>
              <a:gd name="connsiteX3" fmla="*/ 123825 w 346075"/>
              <a:gd name="connsiteY3" fmla="*/ 9525 h 341376"/>
              <a:gd name="connsiteX4" fmla="*/ 106362 w 346075"/>
              <a:gd name="connsiteY4" fmla="*/ 14350 h 341376"/>
              <a:gd name="connsiteX5" fmla="*/ 88900 w 346075"/>
              <a:gd name="connsiteY5" fmla="*/ 22225 h 341376"/>
              <a:gd name="connsiteX6" fmla="*/ 76200 w 346075"/>
              <a:gd name="connsiteY6" fmla="*/ 30225 h 341376"/>
              <a:gd name="connsiteX7" fmla="*/ 63500 w 346075"/>
              <a:gd name="connsiteY7" fmla="*/ 39750 h 341376"/>
              <a:gd name="connsiteX8" fmla="*/ 50800 w 346075"/>
              <a:gd name="connsiteY8" fmla="*/ 52450 h 341376"/>
              <a:gd name="connsiteX9" fmla="*/ 38100 w 346075"/>
              <a:gd name="connsiteY9" fmla="*/ 65150 h 341376"/>
              <a:gd name="connsiteX10" fmla="*/ 28575 w 346075"/>
              <a:gd name="connsiteY10" fmla="*/ 77850 h 341376"/>
              <a:gd name="connsiteX11" fmla="*/ 20637 w 346075"/>
              <a:gd name="connsiteY11" fmla="*/ 90550 h 341376"/>
              <a:gd name="connsiteX12" fmla="*/ 12700 w 346075"/>
              <a:gd name="connsiteY12" fmla="*/ 103250 h 341376"/>
              <a:gd name="connsiteX13" fmla="*/ 7937 w 346075"/>
              <a:gd name="connsiteY13" fmla="*/ 120650 h 341376"/>
              <a:gd name="connsiteX14" fmla="*/ 3175 w 346075"/>
              <a:gd name="connsiteY14" fmla="*/ 136525 h 341376"/>
              <a:gd name="connsiteX15" fmla="*/ 0 w 346075"/>
              <a:gd name="connsiteY15" fmla="*/ 154050 h 341376"/>
              <a:gd name="connsiteX16" fmla="*/ 0 w 346075"/>
              <a:gd name="connsiteY16" fmla="*/ 171450 h 341376"/>
              <a:gd name="connsiteX17" fmla="*/ 0 w 346075"/>
              <a:gd name="connsiteY17" fmla="*/ 187325 h 341376"/>
              <a:gd name="connsiteX18" fmla="*/ 3175 w 346075"/>
              <a:gd name="connsiteY18" fmla="*/ 204850 h 341376"/>
              <a:gd name="connsiteX19" fmla="*/ 7937 w 346075"/>
              <a:gd name="connsiteY19" fmla="*/ 222250 h 341376"/>
              <a:gd name="connsiteX20" fmla="*/ 12700 w 346075"/>
              <a:gd name="connsiteY20" fmla="*/ 239775 h 341376"/>
              <a:gd name="connsiteX21" fmla="*/ 20637 w 346075"/>
              <a:gd name="connsiteY21" fmla="*/ 252475 h 341376"/>
              <a:gd name="connsiteX22" fmla="*/ 28575 w 346075"/>
              <a:gd name="connsiteY22" fmla="*/ 265175 h 341376"/>
              <a:gd name="connsiteX23" fmla="*/ 38100 w 346075"/>
              <a:gd name="connsiteY23" fmla="*/ 277875 h 341376"/>
              <a:gd name="connsiteX24" fmla="*/ 50800 w 346075"/>
              <a:gd name="connsiteY24" fmla="*/ 290575 h 341376"/>
              <a:gd name="connsiteX25" fmla="*/ 63500 w 346075"/>
              <a:gd name="connsiteY25" fmla="*/ 303275 h 341376"/>
              <a:gd name="connsiteX26" fmla="*/ 76200 w 346075"/>
              <a:gd name="connsiteY26" fmla="*/ 311150 h 341376"/>
              <a:gd name="connsiteX27" fmla="*/ 88900 w 346075"/>
              <a:gd name="connsiteY27" fmla="*/ 320675 h 341376"/>
              <a:gd name="connsiteX28" fmla="*/ 106362 w 346075"/>
              <a:gd name="connsiteY28" fmla="*/ 328675 h 341376"/>
              <a:gd name="connsiteX29" fmla="*/ 123825 w 346075"/>
              <a:gd name="connsiteY29" fmla="*/ 333375 h 341376"/>
              <a:gd name="connsiteX30" fmla="*/ 139700 w 346075"/>
              <a:gd name="connsiteY30" fmla="*/ 336550 h 341376"/>
              <a:gd name="connsiteX31" fmla="*/ 157162 w 346075"/>
              <a:gd name="connsiteY31" fmla="*/ 341375 h 341376"/>
              <a:gd name="connsiteX32" fmla="*/ 174625 w 346075"/>
              <a:gd name="connsiteY32" fmla="*/ 341375 h 341376"/>
              <a:gd name="connsiteX33" fmla="*/ 192087 w 346075"/>
              <a:gd name="connsiteY33" fmla="*/ 341375 h 341376"/>
              <a:gd name="connsiteX34" fmla="*/ 207962 w 346075"/>
              <a:gd name="connsiteY34" fmla="*/ 336550 h 341376"/>
              <a:gd name="connsiteX35" fmla="*/ 225425 w 346075"/>
              <a:gd name="connsiteY35" fmla="*/ 333375 h 341376"/>
              <a:gd name="connsiteX36" fmla="*/ 242887 w 346075"/>
              <a:gd name="connsiteY36" fmla="*/ 328675 h 341376"/>
              <a:gd name="connsiteX37" fmla="*/ 255587 w 346075"/>
              <a:gd name="connsiteY37" fmla="*/ 320675 h 341376"/>
              <a:gd name="connsiteX38" fmla="*/ 268287 w 346075"/>
              <a:gd name="connsiteY38" fmla="*/ 311150 h 341376"/>
              <a:gd name="connsiteX39" fmla="*/ 280987 w 346075"/>
              <a:gd name="connsiteY39" fmla="*/ 303275 h 341376"/>
              <a:gd name="connsiteX40" fmla="*/ 293687 w 346075"/>
              <a:gd name="connsiteY40" fmla="*/ 290575 h 341376"/>
              <a:gd name="connsiteX41" fmla="*/ 306387 w 346075"/>
              <a:gd name="connsiteY41" fmla="*/ 277875 h 341376"/>
              <a:gd name="connsiteX42" fmla="*/ 315912 w 346075"/>
              <a:gd name="connsiteY42" fmla="*/ 265175 h 341376"/>
              <a:gd name="connsiteX43" fmla="*/ 323850 w 346075"/>
              <a:gd name="connsiteY43" fmla="*/ 252475 h 341376"/>
              <a:gd name="connsiteX44" fmla="*/ 331787 w 346075"/>
              <a:gd name="connsiteY44" fmla="*/ 239775 h 341376"/>
              <a:gd name="connsiteX45" fmla="*/ 336550 w 346075"/>
              <a:gd name="connsiteY45" fmla="*/ 222250 h 341376"/>
              <a:gd name="connsiteX46" fmla="*/ 341312 w 346075"/>
              <a:gd name="connsiteY46" fmla="*/ 204850 h 341376"/>
              <a:gd name="connsiteX47" fmla="*/ 346075 w 346075"/>
              <a:gd name="connsiteY47" fmla="*/ 187325 h 341376"/>
              <a:gd name="connsiteX48" fmla="*/ 346075 w 346075"/>
              <a:gd name="connsiteY48" fmla="*/ 171450 h 341376"/>
              <a:gd name="connsiteX49" fmla="*/ 346075 w 346075"/>
              <a:gd name="connsiteY49" fmla="*/ 154050 h 341376"/>
              <a:gd name="connsiteX50" fmla="*/ 341312 w 346075"/>
              <a:gd name="connsiteY50" fmla="*/ 136525 h 341376"/>
              <a:gd name="connsiteX51" fmla="*/ 336550 w 346075"/>
              <a:gd name="connsiteY51" fmla="*/ 120650 h 341376"/>
              <a:gd name="connsiteX52" fmla="*/ 331787 w 346075"/>
              <a:gd name="connsiteY52" fmla="*/ 103250 h 341376"/>
              <a:gd name="connsiteX53" fmla="*/ 323850 w 346075"/>
              <a:gd name="connsiteY53" fmla="*/ 90550 h 341376"/>
              <a:gd name="connsiteX54" fmla="*/ 315912 w 346075"/>
              <a:gd name="connsiteY54" fmla="*/ 77850 h 341376"/>
              <a:gd name="connsiteX55" fmla="*/ 306387 w 346075"/>
              <a:gd name="connsiteY55" fmla="*/ 65150 h 341376"/>
              <a:gd name="connsiteX56" fmla="*/ 293687 w 346075"/>
              <a:gd name="connsiteY56" fmla="*/ 52450 h 341376"/>
              <a:gd name="connsiteX57" fmla="*/ 280987 w 346075"/>
              <a:gd name="connsiteY57" fmla="*/ 39750 h 341376"/>
              <a:gd name="connsiteX58" fmla="*/ 268287 w 346075"/>
              <a:gd name="connsiteY58" fmla="*/ 30225 h 341376"/>
              <a:gd name="connsiteX59" fmla="*/ 255587 w 346075"/>
              <a:gd name="connsiteY59" fmla="*/ 22225 h 341376"/>
              <a:gd name="connsiteX60" fmla="*/ 242887 w 346075"/>
              <a:gd name="connsiteY60" fmla="*/ 14350 h 341376"/>
              <a:gd name="connsiteX61" fmla="*/ 225425 w 346075"/>
              <a:gd name="connsiteY61" fmla="*/ 9525 h 341376"/>
              <a:gd name="connsiteX62" fmla="*/ 207962 w 346075"/>
              <a:gd name="connsiteY62" fmla="*/ 4825 h 341376"/>
              <a:gd name="connsiteX63" fmla="*/ 192087 w 346075"/>
              <a:gd name="connsiteY63" fmla="*/ 0 h 341376"/>
              <a:gd name="connsiteX64" fmla="*/ 174625 w 346075"/>
              <a:gd name="connsiteY64" fmla="*/ 0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41376">
                <a:moveTo>
                  <a:pt x="174625" y="0"/>
                </a:moveTo>
                <a:lnTo>
                  <a:pt x="157162" y="0"/>
                </a:lnTo>
                <a:lnTo>
                  <a:pt x="139700" y="4825"/>
                </a:lnTo>
                <a:lnTo>
                  <a:pt x="123825" y="9525"/>
                </a:lnTo>
                <a:lnTo>
                  <a:pt x="106362" y="14350"/>
                </a:lnTo>
                <a:lnTo>
                  <a:pt x="88900" y="22225"/>
                </a:lnTo>
                <a:lnTo>
                  <a:pt x="76200" y="30225"/>
                </a:lnTo>
                <a:lnTo>
                  <a:pt x="63500" y="39750"/>
                </a:lnTo>
                <a:lnTo>
                  <a:pt x="50800" y="52450"/>
                </a:lnTo>
                <a:lnTo>
                  <a:pt x="38100" y="65150"/>
                </a:lnTo>
                <a:lnTo>
                  <a:pt x="28575" y="77850"/>
                </a:lnTo>
                <a:lnTo>
                  <a:pt x="20637" y="90550"/>
                </a:lnTo>
                <a:lnTo>
                  <a:pt x="12700" y="103250"/>
                </a:lnTo>
                <a:lnTo>
                  <a:pt x="7937" y="120650"/>
                </a:lnTo>
                <a:lnTo>
                  <a:pt x="3175" y="136525"/>
                </a:lnTo>
                <a:lnTo>
                  <a:pt x="0" y="154050"/>
                </a:lnTo>
                <a:lnTo>
                  <a:pt x="0" y="171450"/>
                </a:lnTo>
                <a:lnTo>
                  <a:pt x="0" y="187325"/>
                </a:lnTo>
                <a:lnTo>
                  <a:pt x="3175" y="204850"/>
                </a:lnTo>
                <a:lnTo>
                  <a:pt x="7937" y="222250"/>
                </a:lnTo>
                <a:lnTo>
                  <a:pt x="12700" y="239775"/>
                </a:lnTo>
                <a:lnTo>
                  <a:pt x="20637" y="252475"/>
                </a:lnTo>
                <a:lnTo>
                  <a:pt x="28575" y="265175"/>
                </a:lnTo>
                <a:lnTo>
                  <a:pt x="38100" y="277875"/>
                </a:lnTo>
                <a:lnTo>
                  <a:pt x="50800" y="290575"/>
                </a:lnTo>
                <a:lnTo>
                  <a:pt x="63500" y="303275"/>
                </a:lnTo>
                <a:lnTo>
                  <a:pt x="76200" y="311150"/>
                </a:lnTo>
                <a:lnTo>
                  <a:pt x="88900" y="320675"/>
                </a:lnTo>
                <a:lnTo>
                  <a:pt x="106362" y="328675"/>
                </a:lnTo>
                <a:lnTo>
                  <a:pt x="123825" y="333375"/>
                </a:lnTo>
                <a:lnTo>
                  <a:pt x="139700" y="336550"/>
                </a:lnTo>
                <a:lnTo>
                  <a:pt x="157162" y="341375"/>
                </a:lnTo>
                <a:lnTo>
                  <a:pt x="174625" y="341375"/>
                </a:lnTo>
                <a:lnTo>
                  <a:pt x="192087" y="341375"/>
                </a:lnTo>
                <a:lnTo>
                  <a:pt x="207962" y="336550"/>
                </a:lnTo>
                <a:lnTo>
                  <a:pt x="225425" y="333375"/>
                </a:lnTo>
                <a:lnTo>
                  <a:pt x="242887" y="328675"/>
                </a:lnTo>
                <a:lnTo>
                  <a:pt x="255587" y="320675"/>
                </a:lnTo>
                <a:lnTo>
                  <a:pt x="268287" y="311150"/>
                </a:lnTo>
                <a:lnTo>
                  <a:pt x="280987" y="303275"/>
                </a:lnTo>
                <a:lnTo>
                  <a:pt x="293687" y="290575"/>
                </a:lnTo>
                <a:lnTo>
                  <a:pt x="306387" y="277875"/>
                </a:lnTo>
                <a:lnTo>
                  <a:pt x="315912" y="265175"/>
                </a:lnTo>
                <a:lnTo>
                  <a:pt x="323850" y="252475"/>
                </a:lnTo>
                <a:lnTo>
                  <a:pt x="331787" y="239775"/>
                </a:lnTo>
                <a:lnTo>
                  <a:pt x="336550" y="222250"/>
                </a:lnTo>
                <a:lnTo>
                  <a:pt x="341312" y="204850"/>
                </a:lnTo>
                <a:lnTo>
                  <a:pt x="346075" y="187325"/>
                </a:lnTo>
                <a:lnTo>
                  <a:pt x="346075" y="171450"/>
                </a:lnTo>
                <a:lnTo>
                  <a:pt x="346075" y="154050"/>
                </a:lnTo>
                <a:lnTo>
                  <a:pt x="341312" y="136525"/>
                </a:lnTo>
                <a:lnTo>
                  <a:pt x="336550" y="120650"/>
                </a:lnTo>
                <a:lnTo>
                  <a:pt x="331787" y="103250"/>
                </a:lnTo>
                <a:lnTo>
                  <a:pt x="323850" y="90550"/>
                </a:lnTo>
                <a:lnTo>
                  <a:pt x="315912" y="77850"/>
                </a:lnTo>
                <a:lnTo>
                  <a:pt x="306387" y="65150"/>
                </a:lnTo>
                <a:lnTo>
                  <a:pt x="293687" y="52450"/>
                </a:lnTo>
                <a:lnTo>
                  <a:pt x="280987" y="39750"/>
                </a:lnTo>
                <a:lnTo>
                  <a:pt x="268287" y="30225"/>
                </a:lnTo>
                <a:lnTo>
                  <a:pt x="255587" y="22225"/>
                </a:lnTo>
                <a:lnTo>
                  <a:pt x="242887" y="14350"/>
                </a:lnTo>
                <a:lnTo>
                  <a:pt x="225425" y="9525"/>
                </a:lnTo>
                <a:lnTo>
                  <a:pt x="207962" y="4825"/>
                </a:lnTo>
                <a:lnTo>
                  <a:pt x="192087" y="0"/>
                </a:lnTo>
                <a:lnTo>
                  <a:pt x="174625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59198" y="198589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7950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8100 h 336550"/>
              <a:gd name="connsiteX8" fmla="*/ 52451 w 346075"/>
              <a:gd name="connsiteY8" fmla="*/ 47625 h 336550"/>
              <a:gd name="connsiteX9" fmla="*/ 39751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85725 h 336550"/>
              <a:gd name="connsiteX12" fmla="*/ 12700 w 346075"/>
              <a:gd name="connsiteY12" fmla="*/ 103124 h 336550"/>
              <a:gd name="connsiteX13" fmla="*/ 9525 w 346075"/>
              <a:gd name="connsiteY13" fmla="*/ 115824 h 336550"/>
              <a:gd name="connsiteX14" fmla="*/ 4826 w 346075"/>
              <a:gd name="connsiteY14" fmla="*/ 131699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2499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9751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7950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1724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1724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2900 w 346075"/>
              <a:gd name="connsiteY46" fmla="*/ 200025 h 336550"/>
              <a:gd name="connsiteX47" fmla="*/ 346075 w 346075"/>
              <a:gd name="connsiteY47" fmla="*/ 182499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2900 w 346075"/>
              <a:gd name="connsiteY50" fmla="*/ 131699 h 336550"/>
              <a:gd name="connsiteX51" fmla="*/ 338201 w 346075"/>
              <a:gd name="connsiteY51" fmla="*/ 115824 h 336550"/>
              <a:gd name="connsiteX52" fmla="*/ 333375 w 346075"/>
              <a:gd name="connsiteY52" fmla="*/ 103124 h 336550"/>
              <a:gd name="connsiteX53" fmla="*/ 325501 w 346075"/>
              <a:gd name="connsiteY53" fmla="*/ 85725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7950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8100"/>
                </a:lnTo>
                <a:lnTo>
                  <a:pt x="52451" y="47625"/>
                </a:lnTo>
                <a:lnTo>
                  <a:pt x="39751" y="60325"/>
                </a:lnTo>
                <a:lnTo>
                  <a:pt x="30226" y="73025"/>
                </a:lnTo>
                <a:lnTo>
                  <a:pt x="22225" y="85725"/>
                </a:lnTo>
                <a:lnTo>
                  <a:pt x="12700" y="103124"/>
                </a:lnTo>
                <a:lnTo>
                  <a:pt x="9525" y="115824"/>
                </a:lnTo>
                <a:lnTo>
                  <a:pt x="4826" y="131699"/>
                </a:lnTo>
                <a:lnTo>
                  <a:pt x="0" y="149225"/>
                </a:lnTo>
                <a:lnTo>
                  <a:pt x="0" y="166624"/>
                </a:lnTo>
                <a:lnTo>
                  <a:pt x="0" y="182499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9751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7950" y="323850"/>
                </a:lnTo>
                <a:lnTo>
                  <a:pt x="123825" y="328549"/>
                </a:lnTo>
                <a:lnTo>
                  <a:pt x="141351" y="331724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1724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2900" y="200025"/>
                </a:lnTo>
                <a:lnTo>
                  <a:pt x="346075" y="182499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2900" y="131699"/>
                </a:lnTo>
                <a:lnTo>
                  <a:pt x="338201" y="115824"/>
                </a:lnTo>
                <a:lnTo>
                  <a:pt x="333375" y="103124"/>
                </a:lnTo>
                <a:lnTo>
                  <a:pt x="325501" y="85725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251325" y="3147948"/>
            <a:ext cx="346075" cy="336550"/>
          </a:xfrm>
          <a:custGeom>
            <a:avLst/>
            <a:gdLst>
              <a:gd name="connsiteX0" fmla="*/ 171450 w 346075"/>
              <a:gd name="connsiteY0" fmla="*/ 0 h 336550"/>
              <a:gd name="connsiteX1" fmla="*/ 153923 w 346075"/>
              <a:gd name="connsiteY1" fmla="*/ 0 h 336550"/>
              <a:gd name="connsiteX2" fmla="*/ 136525 w 346075"/>
              <a:gd name="connsiteY2" fmla="*/ 4699 h 336550"/>
              <a:gd name="connsiteX3" fmla="*/ 118998 w 346075"/>
              <a:gd name="connsiteY3" fmla="*/ 9525 h 336550"/>
              <a:gd name="connsiteX4" fmla="*/ 103123 w 346075"/>
              <a:gd name="connsiteY4" fmla="*/ 12700 h 336550"/>
              <a:gd name="connsiteX5" fmla="*/ 88900 w 346075"/>
              <a:gd name="connsiteY5" fmla="*/ 22225 h 336550"/>
              <a:gd name="connsiteX6" fmla="*/ 76200 w 346075"/>
              <a:gd name="connsiteY6" fmla="*/ 30099 h 336550"/>
              <a:gd name="connsiteX7" fmla="*/ 63500 w 346075"/>
              <a:gd name="connsiteY7" fmla="*/ 38100 h 336550"/>
              <a:gd name="connsiteX8" fmla="*/ 50800 w 346075"/>
              <a:gd name="connsiteY8" fmla="*/ 47625 h 336550"/>
              <a:gd name="connsiteX9" fmla="*/ 38100 w 346075"/>
              <a:gd name="connsiteY9" fmla="*/ 60325 h 336550"/>
              <a:gd name="connsiteX10" fmla="*/ 30098 w 346075"/>
              <a:gd name="connsiteY10" fmla="*/ 73025 h 336550"/>
              <a:gd name="connsiteX11" fmla="*/ 20573 w 346075"/>
              <a:gd name="connsiteY11" fmla="*/ 85725 h 336550"/>
              <a:gd name="connsiteX12" fmla="*/ 12700 w 346075"/>
              <a:gd name="connsiteY12" fmla="*/ 103124 h 336550"/>
              <a:gd name="connsiteX13" fmla="*/ 7873 w 346075"/>
              <a:gd name="connsiteY13" fmla="*/ 115823 h 336550"/>
              <a:gd name="connsiteX14" fmla="*/ 4698 w 346075"/>
              <a:gd name="connsiteY14" fmla="*/ 131698 h 336550"/>
              <a:gd name="connsiteX15" fmla="*/ 0 w 346075"/>
              <a:gd name="connsiteY15" fmla="*/ 149225 h 336550"/>
              <a:gd name="connsiteX16" fmla="*/ 0 w 346075"/>
              <a:gd name="connsiteY16" fmla="*/ 166623 h 336550"/>
              <a:gd name="connsiteX17" fmla="*/ 0 w 346075"/>
              <a:gd name="connsiteY17" fmla="*/ 184150 h 336550"/>
              <a:gd name="connsiteX18" fmla="*/ 4698 w 346075"/>
              <a:gd name="connsiteY18" fmla="*/ 200025 h 336550"/>
              <a:gd name="connsiteX19" fmla="*/ 7873 w 346075"/>
              <a:gd name="connsiteY19" fmla="*/ 217423 h 336550"/>
              <a:gd name="connsiteX20" fmla="*/ 12700 w 346075"/>
              <a:gd name="connsiteY20" fmla="*/ 234950 h 336550"/>
              <a:gd name="connsiteX21" fmla="*/ 20573 w 346075"/>
              <a:gd name="connsiteY21" fmla="*/ 247650 h 336550"/>
              <a:gd name="connsiteX22" fmla="*/ 30098 w 346075"/>
              <a:gd name="connsiteY22" fmla="*/ 260350 h 336550"/>
              <a:gd name="connsiteX23" fmla="*/ 38100 w 346075"/>
              <a:gd name="connsiteY23" fmla="*/ 273050 h 336550"/>
              <a:gd name="connsiteX24" fmla="*/ 50800 w 346075"/>
              <a:gd name="connsiteY24" fmla="*/ 285750 h 336550"/>
              <a:gd name="connsiteX25" fmla="*/ 63500 w 346075"/>
              <a:gd name="connsiteY25" fmla="*/ 298450 h 336550"/>
              <a:gd name="connsiteX26" fmla="*/ 76200 w 346075"/>
              <a:gd name="connsiteY26" fmla="*/ 306323 h 336550"/>
              <a:gd name="connsiteX27" fmla="*/ 88900 w 346075"/>
              <a:gd name="connsiteY27" fmla="*/ 315848 h 336550"/>
              <a:gd name="connsiteX28" fmla="*/ 103123 w 346075"/>
              <a:gd name="connsiteY28" fmla="*/ 323850 h 336550"/>
              <a:gd name="connsiteX29" fmla="*/ 118998 w 346075"/>
              <a:gd name="connsiteY29" fmla="*/ 328548 h 336550"/>
              <a:gd name="connsiteX30" fmla="*/ 136525 w 346075"/>
              <a:gd name="connsiteY30" fmla="*/ 331723 h 336550"/>
              <a:gd name="connsiteX31" fmla="*/ 153923 w 346075"/>
              <a:gd name="connsiteY31" fmla="*/ 336550 h 336550"/>
              <a:gd name="connsiteX32" fmla="*/ 171450 w 346075"/>
              <a:gd name="connsiteY32" fmla="*/ 336550 h 336550"/>
              <a:gd name="connsiteX33" fmla="*/ 187325 w 346075"/>
              <a:gd name="connsiteY33" fmla="*/ 336550 h 336550"/>
              <a:gd name="connsiteX34" fmla="*/ 204723 w 346075"/>
              <a:gd name="connsiteY34" fmla="*/ 331723 h 336550"/>
              <a:gd name="connsiteX35" fmla="*/ 222250 w 346075"/>
              <a:gd name="connsiteY35" fmla="*/ 328548 h 336550"/>
              <a:gd name="connsiteX36" fmla="*/ 239648 w 346075"/>
              <a:gd name="connsiteY36" fmla="*/ 323850 h 336550"/>
              <a:gd name="connsiteX37" fmla="*/ 255523 w 346075"/>
              <a:gd name="connsiteY37" fmla="*/ 315848 h 336550"/>
              <a:gd name="connsiteX38" fmla="*/ 268223 w 346075"/>
              <a:gd name="connsiteY38" fmla="*/ 306323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848 w 346075"/>
              <a:gd name="connsiteY42" fmla="*/ 260350 h 336550"/>
              <a:gd name="connsiteX43" fmla="*/ 323850 w 346075"/>
              <a:gd name="connsiteY43" fmla="*/ 247650 h 336550"/>
              <a:gd name="connsiteX44" fmla="*/ 333375 w 346075"/>
              <a:gd name="connsiteY44" fmla="*/ 234950 h 336550"/>
              <a:gd name="connsiteX45" fmla="*/ 338073 w 346075"/>
              <a:gd name="connsiteY45" fmla="*/ 217423 h 336550"/>
              <a:gd name="connsiteX46" fmla="*/ 341248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3 h 336550"/>
              <a:gd name="connsiteX49" fmla="*/ 346075 w 346075"/>
              <a:gd name="connsiteY49" fmla="*/ 149225 h 336550"/>
              <a:gd name="connsiteX50" fmla="*/ 341248 w 346075"/>
              <a:gd name="connsiteY50" fmla="*/ 131698 h 336550"/>
              <a:gd name="connsiteX51" fmla="*/ 338073 w 346075"/>
              <a:gd name="connsiteY51" fmla="*/ 115823 h 336550"/>
              <a:gd name="connsiteX52" fmla="*/ 333375 w 346075"/>
              <a:gd name="connsiteY52" fmla="*/ 103124 h 336550"/>
              <a:gd name="connsiteX53" fmla="*/ 323850 w 346075"/>
              <a:gd name="connsiteY53" fmla="*/ 85725 h 336550"/>
              <a:gd name="connsiteX54" fmla="*/ 315848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8223 w 346075"/>
              <a:gd name="connsiteY58" fmla="*/ 30099 h 336550"/>
              <a:gd name="connsiteX59" fmla="*/ 255523 w 346075"/>
              <a:gd name="connsiteY59" fmla="*/ 22225 h 336550"/>
              <a:gd name="connsiteX60" fmla="*/ 239648 w 346075"/>
              <a:gd name="connsiteY60" fmla="*/ 12700 h 336550"/>
              <a:gd name="connsiteX61" fmla="*/ 222250 w 346075"/>
              <a:gd name="connsiteY61" fmla="*/ 9525 h 336550"/>
              <a:gd name="connsiteX62" fmla="*/ 204723 w 346075"/>
              <a:gd name="connsiteY62" fmla="*/ 4699 h 336550"/>
              <a:gd name="connsiteX63" fmla="*/ 187325 w 346075"/>
              <a:gd name="connsiteY63" fmla="*/ 0 h 336550"/>
              <a:gd name="connsiteX64" fmla="*/ 171450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1450" y="0"/>
                </a:moveTo>
                <a:lnTo>
                  <a:pt x="153923" y="0"/>
                </a:lnTo>
                <a:lnTo>
                  <a:pt x="136525" y="4699"/>
                </a:lnTo>
                <a:lnTo>
                  <a:pt x="118998" y="9525"/>
                </a:lnTo>
                <a:lnTo>
                  <a:pt x="103123" y="12700"/>
                </a:lnTo>
                <a:lnTo>
                  <a:pt x="88900" y="22225"/>
                </a:lnTo>
                <a:lnTo>
                  <a:pt x="76200" y="30099"/>
                </a:lnTo>
                <a:lnTo>
                  <a:pt x="63500" y="38100"/>
                </a:lnTo>
                <a:lnTo>
                  <a:pt x="50800" y="47625"/>
                </a:lnTo>
                <a:lnTo>
                  <a:pt x="38100" y="60325"/>
                </a:lnTo>
                <a:lnTo>
                  <a:pt x="30098" y="73025"/>
                </a:lnTo>
                <a:lnTo>
                  <a:pt x="20573" y="85725"/>
                </a:lnTo>
                <a:lnTo>
                  <a:pt x="12700" y="103124"/>
                </a:lnTo>
                <a:lnTo>
                  <a:pt x="7873" y="115823"/>
                </a:lnTo>
                <a:lnTo>
                  <a:pt x="4698" y="131698"/>
                </a:lnTo>
                <a:lnTo>
                  <a:pt x="0" y="149225"/>
                </a:lnTo>
                <a:lnTo>
                  <a:pt x="0" y="166623"/>
                </a:lnTo>
                <a:lnTo>
                  <a:pt x="0" y="184150"/>
                </a:lnTo>
                <a:lnTo>
                  <a:pt x="4698" y="200025"/>
                </a:lnTo>
                <a:lnTo>
                  <a:pt x="7873" y="217423"/>
                </a:lnTo>
                <a:lnTo>
                  <a:pt x="12700" y="234950"/>
                </a:lnTo>
                <a:lnTo>
                  <a:pt x="20573" y="247650"/>
                </a:lnTo>
                <a:lnTo>
                  <a:pt x="30098" y="260350"/>
                </a:lnTo>
                <a:lnTo>
                  <a:pt x="38100" y="273050"/>
                </a:lnTo>
                <a:lnTo>
                  <a:pt x="50800" y="285750"/>
                </a:lnTo>
                <a:lnTo>
                  <a:pt x="63500" y="298450"/>
                </a:lnTo>
                <a:lnTo>
                  <a:pt x="76200" y="306323"/>
                </a:lnTo>
                <a:lnTo>
                  <a:pt x="88900" y="315848"/>
                </a:lnTo>
                <a:lnTo>
                  <a:pt x="103123" y="323850"/>
                </a:lnTo>
                <a:lnTo>
                  <a:pt x="118998" y="328548"/>
                </a:lnTo>
                <a:lnTo>
                  <a:pt x="136525" y="331723"/>
                </a:lnTo>
                <a:lnTo>
                  <a:pt x="153923" y="336550"/>
                </a:lnTo>
                <a:lnTo>
                  <a:pt x="171450" y="336550"/>
                </a:lnTo>
                <a:lnTo>
                  <a:pt x="187325" y="336550"/>
                </a:lnTo>
                <a:lnTo>
                  <a:pt x="204723" y="331723"/>
                </a:lnTo>
                <a:lnTo>
                  <a:pt x="222250" y="328548"/>
                </a:lnTo>
                <a:lnTo>
                  <a:pt x="239648" y="323850"/>
                </a:lnTo>
                <a:lnTo>
                  <a:pt x="255523" y="315848"/>
                </a:lnTo>
                <a:lnTo>
                  <a:pt x="268223" y="306323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848" y="260350"/>
                </a:lnTo>
                <a:lnTo>
                  <a:pt x="323850" y="247650"/>
                </a:lnTo>
                <a:lnTo>
                  <a:pt x="333375" y="234950"/>
                </a:lnTo>
                <a:lnTo>
                  <a:pt x="338073" y="217423"/>
                </a:lnTo>
                <a:lnTo>
                  <a:pt x="341248" y="200025"/>
                </a:lnTo>
                <a:lnTo>
                  <a:pt x="346075" y="184150"/>
                </a:lnTo>
                <a:lnTo>
                  <a:pt x="346075" y="166623"/>
                </a:lnTo>
                <a:lnTo>
                  <a:pt x="346075" y="149225"/>
                </a:lnTo>
                <a:lnTo>
                  <a:pt x="341248" y="131698"/>
                </a:lnTo>
                <a:lnTo>
                  <a:pt x="338073" y="115823"/>
                </a:lnTo>
                <a:lnTo>
                  <a:pt x="333375" y="103124"/>
                </a:lnTo>
                <a:lnTo>
                  <a:pt x="323850" y="85725"/>
                </a:lnTo>
                <a:lnTo>
                  <a:pt x="315848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8223" y="30099"/>
                </a:lnTo>
                <a:lnTo>
                  <a:pt x="255523" y="22225"/>
                </a:lnTo>
                <a:lnTo>
                  <a:pt x="239648" y="12700"/>
                </a:lnTo>
                <a:lnTo>
                  <a:pt x="222250" y="9525"/>
                </a:lnTo>
                <a:lnTo>
                  <a:pt x="204723" y="4699"/>
                </a:lnTo>
                <a:lnTo>
                  <a:pt x="187325" y="0"/>
                </a:lnTo>
                <a:lnTo>
                  <a:pt x="171450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218355" y="2339117"/>
            <a:ext cx="461949" cy="34925"/>
          </a:xfrm>
          <a:custGeom>
            <a:avLst/>
            <a:gdLst>
              <a:gd name="connsiteX0" fmla="*/ 8731 w 461949"/>
              <a:gd name="connsiteY0" fmla="*/ 8731 h 34925"/>
              <a:gd name="connsiteX1" fmla="*/ 453218 w 461949"/>
              <a:gd name="connsiteY1" fmla="*/ 10255 h 3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1949" h="34925">
                <a:moveTo>
                  <a:pt x="8731" y="8731"/>
                </a:moveTo>
                <a:lnTo>
                  <a:pt x="453218" y="102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585368" y="1850167"/>
            <a:ext cx="682561" cy="293687"/>
          </a:xfrm>
          <a:custGeom>
            <a:avLst/>
            <a:gdLst>
              <a:gd name="connsiteX0" fmla="*/ 8731 w 682561"/>
              <a:gd name="connsiteY0" fmla="*/ 8731 h 293687"/>
              <a:gd name="connsiteX1" fmla="*/ 673830 w 682561"/>
              <a:gd name="connsiteY1" fmla="*/ 284956 h 29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2561" h="293687">
                <a:moveTo>
                  <a:pt x="8731" y="8731"/>
                </a:moveTo>
                <a:lnTo>
                  <a:pt x="673830" y="28495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28167" y="2232691"/>
            <a:ext cx="687387" cy="584263"/>
          </a:xfrm>
          <a:custGeom>
            <a:avLst/>
            <a:gdLst>
              <a:gd name="connsiteX0" fmla="*/ 8731 w 687387"/>
              <a:gd name="connsiteY0" fmla="*/ 575532 h 584263"/>
              <a:gd name="connsiteX1" fmla="*/ 678656 w 687387"/>
              <a:gd name="connsiteY1" fmla="*/ 8731 h 584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387" h="584263">
                <a:moveTo>
                  <a:pt x="8731" y="575532"/>
                </a:moveTo>
                <a:lnTo>
                  <a:pt x="678656" y="87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636168" y="2931191"/>
            <a:ext cx="631761" cy="336613"/>
          </a:xfrm>
          <a:custGeom>
            <a:avLst/>
            <a:gdLst>
              <a:gd name="connsiteX0" fmla="*/ 8731 w 631761"/>
              <a:gd name="connsiteY0" fmla="*/ 8731 h 336613"/>
              <a:gd name="connsiteX1" fmla="*/ 623030 w 631761"/>
              <a:gd name="connsiteY1" fmla="*/ 327882 h 336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1761" h="336613">
                <a:moveTo>
                  <a:pt x="8731" y="8731"/>
                </a:moveTo>
                <a:lnTo>
                  <a:pt x="623030" y="3278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480468" y="1970817"/>
            <a:ext cx="346011" cy="290512"/>
          </a:xfrm>
          <a:custGeom>
            <a:avLst/>
            <a:gdLst>
              <a:gd name="connsiteX0" fmla="*/ 27781 w 346011"/>
              <a:gd name="connsiteY0" fmla="*/ 262731 h 290512"/>
              <a:gd name="connsiteX1" fmla="*/ 318230 w 346011"/>
              <a:gd name="connsiteY1" fmla="*/ 27781 h 290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6011" h="290512">
                <a:moveTo>
                  <a:pt x="27781" y="262731"/>
                </a:moveTo>
                <a:lnTo>
                  <a:pt x="318230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351942" y="2099341"/>
            <a:ext cx="111125" cy="481012"/>
          </a:xfrm>
          <a:custGeom>
            <a:avLst/>
            <a:gdLst>
              <a:gd name="connsiteX0" fmla="*/ 27781 w 111125"/>
              <a:gd name="connsiteY0" fmla="*/ 453231 h 481012"/>
              <a:gd name="connsiteX1" fmla="*/ 29432 w 111125"/>
              <a:gd name="connsiteY1" fmla="*/ 27781 h 481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25" h="481012">
                <a:moveTo>
                  <a:pt x="27781" y="453231"/>
                </a:moveTo>
                <a:lnTo>
                  <a:pt x="29432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505868" y="2524791"/>
            <a:ext cx="320611" cy="220662"/>
          </a:xfrm>
          <a:custGeom>
            <a:avLst/>
            <a:gdLst>
              <a:gd name="connsiteX0" fmla="*/ 27781 w 320611"/>
              <a:gd name="connsiteY0" fmla="*/ 27781 h 220662"/>
              <a:gd name="connsiteX1" fmla="*/ 292830 w 320611"/>
              <a:gd name="connsiteY1" fmla="*/ 192881 h 220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611" h="220662">
                <a:moveTo>
                  <a:pt x="27781" y="27781"/>
                </a:moveTo>
                <a:lnTo>
                  <a:pt x="292830" y="1928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998973" y="1403222"/>
            <a:ext cx="965200" cy="450850"/>
          </a:xfrm>
          <a:custGeom>
            <a:avLst/>
            <a:gdLst>
              <a:gd name="connsiteX0" fmla="*/ 0 w 965200"/>
              <a:gd name="connsiteY0" fmla="*/ 450850 h 450850"/>
              <a:gd name="connsiteX1" fmla="*/ 965200 w 965200"/>
              <a:gd name="connsiteY1" fmla="*/ 450850 h 450850"/>
              <a:gd name="connsiteX2" fmla="*/ 965200 w 965200"/>
              <a:gd name="connsiteY2" fmla="*/ 0 h 450850"/>
              <a:gd name="connsiteX3" fmla="*/ 0 w 965200"/>
              <a:gd name="connsiteY3" fmla="*/ 0 h 450850"/>
              <a:gd name="connsiteX4" fmla="*/ 0 w 965200"/>
              <a:gd name="connsiteY4" fmla="*/ 450850 h 450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5200" h="450850">
                <a:moveTo>
                  <a:pt x="0" y="450850"/>
                </a:moveTo>
                <a:lnTo>
                  <a:pt x="965200" y="450850"/>
                </a:lnTo>
                <a:lnTo>
                  <a:pt x="965200" y="0"/>
                </a:lnTo>
                <a:lnTo>
                  <a:pt x="0" y="0"/>
                </a:lnTo>
                <a:lnTo>
                  <a:pt x="0" y="450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921500" y="2322385"/>
            <a:ext cx="1160462" cy="792162"/>
          </a:xfrm>
          <a:custGeom>
            <a:avLst/>
            <a:gdLst>
              <a:gd name="connsiteX0" fmla="*/ 0 w 1160462"/>
              <a:gd name="connsiteY0" fmla="*/ 792162 h 792162"/>
              <a:gd name="connsiteX1" fmla="*/ 1160462 w 1160462"/>
              <a:gd name="connsiteY1" fmla="*/ 792162 h 792162"/>
              <a:gd name="connsiteX2" fmla="*/ 1160462 w 1160462"/>
              <a:gd name="connsiteY2" fmla="*/ 0 h 792162"/>
              <a:gd name="connsiteX3" fmla="*/ 0 w 1160462"/>
              <a:gd name="connsiteY3" fmla="*/ 0 h 792162"/>
              <a:gd name="connsiteX4" fmla="*/ 0 w 1160462"/>
              <a:gd name="connsiteY4" fmla="*/ 792162 h 792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792162">
                <a:moveTo>
                  <a:pt x="0" y="792162"/>
                </a:moveTo>
                <a:lnTo>
                  <a:pt x="1160462" y="792162"/>
                </a:lnTo>
                <a:lnTo>
                  <a:pt x="1160462" y="0"/>
                </a:lnTo>
                <a:lnTo>
                  <a:pt x="0" y="0"/>
                </a:lnTo>
                <a:lnTo>
                  <a:pt x="0" y="792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921500" y="1428622"/>
            <a:ext cx="1106487" cy="673100"/>
          </a:xfrm>
          <a:custGeom>
            <a:avLst/>
            <a:gdLst>
              <a:gd name="connsiteX0" fmla="*/ 0 w 1106487"/>
              <a:gd name="connsiteY0" fmla="*/ 673100 h 673100"/>
              <a:gd name="connsiteX1" fmla="*/ 1106487 w 1106487"/>
              <a:gd name="connsiteY1" fmla="*/ 673100 h 673100"/>
              <a:gd name="connsiteX2" fmla="*/ 1106487 w 1106487"/>
              <a:gd name="connsiteY2" fmla="*/ 0 h 673100"/>
              <a:gd name="connsiteX3" fmla="*/ 0 w 1106487"/>
              <a:gd name="connsiteY3" fmla="*/ 0 h 673100"/>
              <a:gd name="connsiteX4" fmla="*/ 0 w 1106487"/>
              <a:gd name="connsiteY4" fmla="*/ 67310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487" h="673100">
                <a:moveTo>
                  <a:pt x="0" y="673100"/>
                </a:moveTo>
                <a:lnTo>
                  <a:pt x="1106487" y="673100"/>
                </a:lnTo>
                <a:lnTo>
                  <a:pt x="1106487" y="0"/>
                </a:lnTo>
                <a:lnTo>
                  <a:pt x="0" y="0"/>
                </a:lnTo>
                <a:lnTo>
                  <a:pt x="0" y="673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108700" y="1479422"/>
            <a:ext cx="893698" cy="574675"/>
          </a:xfrm>
          <a:custGeom>
            <a:avLst/>
            <a:gdLst>
              <a:gd name="connsiteX0" fmla="*/ 277748 w 893698"/>
              <a:gd name="connsiteY0" fmla="*/ 0 h 574675"/>
              <a:gd name="connsiteX1" fmla="*/ 257175 w 893698"/>
              <a:gd name="connsiteY1" fmla="*/ 0 h 574675"/>
              <a:gd name="connsiteX2" fmla="*/ 234950 w 893698"/>
              <a:gd name="connsiteY2" fmla="*/ 4826 h 574675"/>
              <a:gd name="connsiteX3" fmla="*/ 209550 w 893698"/>
              <a:gd name="connsiteY3" fmla="*/ 8001 h 574675"/>
              <a:gd name="connsiteX4" fmla="*/ 188848 w 893698"/>
              <a:gd name="connsiteY4" fmla="*/ 17526 h 574675"/>
              <a:gd name="connsiteX5" fmla="*/ 171450 w 893698"/>
              <a:gd name="connsiteY5" fmla="*/ 20701 h 574675"/>
              <a:gd name="connsiteX6" fmla="*/ 150748 w 893698"/>
              <a:gd name="connsiteY6" fmla="*/ 34925 h 574675"/>
              <a:gd name="connsiteX7" fmla="*/ 128523 w 893698"/>
              <a:gd name="connsiteY7" fmla="*/ 47625 h 574675"/>
              <a:gd name="connsiteX8" fmla="*/ 111125 w 893698"/>
              <a:gd name="connsiteY8" fmla="*/ 60325 h 574675"/>
              <a:gd name="connsiteX9" fmla="*/ 95250 w 893698"/>
              <a:gd name="connsiteY9" fmla="*/ 76200 h 574675"/>
              <a:gd name="connsiteX10" fmla="*/ 73025 w 893698"/>
              <a:gd name="connsiteY10" fmla="*/ 93726 h 574675"/>
              <a:gd name="connsiteX11" fmla="*/ 55498 w 893698"/>
              <a:gd name="connsiteY11" fmla="*/ 114300 h 574675"/>
              <a:gd name="connsiteX12" fmla="*/ 39623 w 893698"/>
              <a:gd name="connsiteY12" fmla="*/ 141351 h 574675"/>
              <a:gd name="connsiteX13" fmla="*/ 22225 w 893698"/>
              <a:gd name="connsiteY13" fmla="*/ 161925 h 574675"/>
              <a:gd name="connsiteX14" fmla="*/ 12700 w 893698"/>
              <a:gd name="connsiteY14" fmla="*/ 187325 h 574675"/>
              <a:gd name="connsiteX15" fmla="*/ 4698 w 893698"/>
              <a:gd name="connsiteY15" fmla="*/ 200025 h 574675"/>
              <a:gd name="connsiteX16" fmla="*/ 4698 w 893698"/>
              <a:gd name="connsiteY16" fmla="*/ 212725 h 574675"/>
              <a:gd name="connsiteX17" fmla="*/ 0 w 893698"/>
              <a:gd name="connsiteY17" fmla="*/ 222250 h 574675"/>
              <a:gd name="connsiteX18" fmla="*/ 0 w 893698"/>
              <a:gd name="connsiteY18" fmla="*/ 234950 h 574675"/>
              <a:gd name="connsiteX19" fmla="*/ 0 w 893698"/>
              <a:gd name="connsiteY19" fmla="*/ 247650 h 574675"/>
              <a:gd name="connsiteX20" fmla="*/ 0 w 893698"/>
              <a:gd name="connsiteY20" fmla="*/ 260350 h 574675"/>
              <a:gd name="connsiteX21" fmla="*/ 4698 w 893698"/>
              <a:gd name="connsiteY21" fmla="*/ 285750 h 574675"/>
              <a:gd name="connsiteX22" fmla="*/ 12700 w 893698"/>
              <a:gd name="connsiteY22" fmla="*/ 311150 h 574675"/>
              <a:gd name="connsiteX23" fmla="*/ 26923 w 893698"/>
              <a:gd name="connsiteY23" fmla="*/ 336550 h 574675"/>
              <a:gd name="connsiteX24" fmla="*/ 42798 w 893698"/>
              <a:gd name="connsiteY24" fmla="*/ 357250 h 574675"/>
              <a:gd name="connsiteX25" fmla="*/ 55498 w 893698"/>
              <a:gd name="connsiteY25" fmla="*/ 382650 h 574675"/>
              <a:gd name="connsiteX26" fmla="*/ 77723 w 893698"/>
              <a:gd name="connsiteY26" fmla="*/ 404875 h 574675"/>
              <a:gd name="connsiteX27" fmla="*/ 95250 w 893698"/>
              <a:gd name="connsiteY27" fmla="*/ 425450 h 574675"/>
              <a:gd name="connsiteX28" fmla="*/ 111125 w 893698"/>
              <a:gd name="connsiteY28" fmla="*/ 447675 h 574675"/>
              <a:gd name="connsiteX29" fmla="*/ 128523 w 893698"/>
              <a:gd name="connsiteY29" fmla="*/ 463550 h 574675"/>
              <a:gd name="connsiteX30" fmla="*/ 146050 w 893698"/>
              <a:gd name="connsiteY30" fmla="*/ 485775 h 574675"/>
              <a:gd name="connsiteX31" fmla="*/ 163448 w 893698"/>
              <a:gd name="connsiteY31" fmla="*/ 501650 h 574675"/>
              <a:gd name="connsiteX32" fmla="*/ 176148 w 893698"/>
              <a:gd name="connsiteY32" fmla="*/ 511175 h 574675"/>
              <a:gd name="connsiteX33" fmla="*/ 188848 w 893698"/>
              <a:gd name="connsiteY33" fmla="*/ 519175 h 574675"/>
              <a:gd name="connsiteX34" fmla="*/ 201548 w 893698"/>
              <a:gd name="connsiteY34" fmla="*/ 523875 h 574675"/>
              <a:gd name="connsiteX35" fmla="*/ 214248 w 893698"/>
              <a:gd name="connsiteY35" fmla="*/ 531875 h 574675"/>
              <a:gd name="connsiteX36" fmla="*/ 231775 w 893698"/>
              <a:gd name="connsiteY36" fmla="*/ 536575 h 574675"/>
              <a:gd name="connsiteX37" fmla="*/ 247650 w 893698"/>
              <a:gd name="connsiteY37" fmla="*/ 541400 h 574675"/>
              <a:gd name="connsiteX38" fmla="*/ 269875 w 893698"/>
              <a:gd name="connsiteY38" fmla="*/ 544575 h 574675"/>
              <a:gd name="connsiteX39" fmla="*/ 290448 w 893698"/>
              <a:gd name="connsiteY39" fmla="*/ 549275 h 574675"/>
              <a:gd name="connsiteX40" fmla="*/ 303148 w 893698"/>
              <a:gd name="connsiteY40" fmla="*/ 549275 h 574675"/>
              <a:gd name="connsiteX41" fmla="*/ 317500 w 893698"/>
              <a:gd name="connsiteY41" fmla="*/ 554100 h 574675"/>
              <a:gd name="connsiteX42" fmla="*/ 346075 w 893698"/>
              <a:gd name="connsiteY42" fmla="*/ 557275 h 574675"/>
              <a:gd name="connsiteX43" fmla="*/ 381000 w 893698"/>
              <a:gd name="connsiteY43" fmla="*/ 561975 h 574675"/>
              <a:gd name="connsiteX44" fmla="*/ 414273 w 893698"/>
              <a:gd name="connsiteY44" fmla="*/ 561975 h 574675"/>
              <a:gd name="connsiteX45" fmla="*/ 454025 w 893698"/>
              <a:gd name="connsiteY45" fmla="*/ 566800 h 574675"/>
              <a:gd name="connsiteX46" fmla="*/ 492125 w 893698"/>
              <a:gd name="connsiteY46" fmla="*/ 569975 h 574675"/>
              <a:gd name="connsiteX47" fmla="*/ 530225 w 893698"/>
              <a:gd name="connsiteY47" fmla="*/ 569975 h 574675"/>
              <a:gd name="connsiteX48" fmla="*/ 573023 w 893698"/>
              <a:gd name="connsiteY48" fmla="*/ 574675 h 574675"/>
              <a:gd name="connsiteX49" fmla="*/ 611123 w 893698"/>
              <a:gd name="connsiteY49" fmla="*/ 574675 h 574675"/>
              <a:gd name="connsiteX50" fmla="*/ 649223 w 893698"/>
              <a:gd name="connsiteY50" fmla="*/ 569975 h 574675"/>
              <a:gd name="connsiteX51" fmla="*/ 688975 w 893698"/>
              <a:gd name="connsiteY51" fmla="*/ 569975 h 574675"/>
              <a:gd name="connsiteX52" fmla="*/ 722248 w 893698"/>
              <a:gd name="connsiteY52" fmla="*/ 566800 h 574675"/>
              <a:gd name="connsiteX53" fmla="*/ 757173 w 893698"/>
              <a:gd name="connsiteY53" fmla="*/ 557275 h 574675"/>
              <a:gd name="connsiteX54" fmla="*/ 782573 w 893698"/>
              <a:gd name="connsiteY54" fmla="*/ 549275 h 574675"/>
              <a:gd name="connsiteX55" fmla="*/ 800100 w 893698"/>
              <a:gd name="connsiteY55" fmla="*/ 544575 h 574675"/>
              <a:gd name="connsiteX56" fmla="*/ 807973 w 893698"/>
              <a:gd name="connsiteY56" fmla="*/ 536575 h 574675"/>
              <a:gd name="connsiteX57" fmla="*/ 820673 w 893698"/>
              <a:gd name="connsiteY57" fmla="*/ 531875 h 574675"/>
              <a:gd name="connsiteX58" fmla="*/ 828675 w 893698"/>
              <a:gd name="connsiteY58" fmla="*/ 523875 h 574675"/>
              <a:gd name="connsiteX59" fmla="*/ 838200 w 893698"/>
              <a:gd name="connsiteY59" fmla="*/ 516000 h 574675"/>
              <a:gd name="connsiteX60" fmla="*/ 846073 w 893698"/>
              <a:gd name="connsiteY60" fmla="*/ 506475 h 574675"/>
              <a:gd name="connsiteX61" fmla="*/ 858773 w 893698"/>
              <a:gd name="connsiteY61" fmla="*/ 485775 h 574675"/>
              <a:gd name="connsiteX62" fmla="*/ 871473 w 893698"/>
              <a:gd name="connsiteY62" fmla="*/ 463550 h 574675"/>
              <a:gd name="connsiteX63" fmla="*/ 880998 w 893698"/>
              <a:gd name="connsiteY63" fmla="*/ 434975 h 574675"/>
              <a:gd name="connsiteX64" fmla="*/ 884173 w 893698"/>
              <a:gd name="connsiteY64" fmla="*/ 404875 h 574675"/>
              <a:gd name="connsiteX65" fmla="*/ 889000 w 893698"/>
              <a:gd name="connsiteY65" fmla="*/ 374650 h 574675"/>
              <a:gd name="connsiteX66" fmla="*/ 893698 w 893698"/>
              <a:gd name="connsiteY66" fmla="*/ 341375 h 574675"/>
              <a:gd name="connsiteX67" fmla="*/ 893698 w 893698"/>
              <a:gd name="connsiteY67" fmla="*/ 306450 h 574675"/>
              <a:gd name="connsiteX68" fmla="*/ 889000 w 893698"/>
              <a:gd name="connsiteY68" fmla="*/ 273050 h 574675"/>
              <a:gd name="connsiteX69" fmla="*/ 889000 w 893698"/>
              <a:gd name="connsiteY69" fmla="*/ 242950 h 574675"/>
              <a:gd name="connsiteX70" fmla="*/ 884173 w 893698"/>
              <a:gd name="connsiteY70" fmla="*/ 208025 h 574675"/>
              <a:gd name="connsiteX71" fmla="*/ 884173 w 893698"/>
              <a:gd name="connsiteY71" fmla="*/ 179450 h 574675"/>
              <a:gd name="connsiteX72" fmla="*/ 880998 w 893698"/>
              <a:gd name="connsiteY72" fmla="*/ 149225 h 574675"/>
              <a:gd name="connsiteX73" fmla="*/ 876300 w 893698"/>
              <a:gd name="connsiteY73" fmla="*/ 123825 h 574675"/>
              <a:gd name="connsiteX74" fmla="*/ 871473 w 893698"/>
              <a:gd name="connsiteY74" fmla="*/ 101600 h 574675"/>
              <a:gd name="connsiteX75" fmla="*/ 868298 w 893698"/>
              <a:gd name="connsiteY75" fmla="*/ 93726 h 574675"/>
              <a:gd name="connsiteX76" fmla="*/ 868298 w 893698"/>
              <a:gd name="connsiteY76" fmla="*/ 85725 h 574675"/>
              <a:gd name="connsiteX77" fmla="*/ 863600 w 893698"/>
              <a:gd name="connsiteY77" fmla="*/ 73025 h 574675"/>
              <a:gd name="connsiteX78" fmla="*/ 858773 w 893698"/>
              <a:gd name="connsiteY78" fmla="*/ 60325 h 574675"/>
              <a:gd name="connsiteX79" fmla="*/ 855598 w 893698"/>
              <a:gd name="connsiteY79" fmla="*/ 47625 h 574675"/>
              <a:gd name="connsiteX80" fmla="*/ 850900 w 893698"/>
              <a:gd name="connsiteY80" fmla="*/ 42926 h 574675"/>
              <a:gd name="connsiteX81" fmla="*/ 846073 w 893698"/>
              <a:gd name="connsiteY81" fmla="*/ 34925 h 574675"/>
              <a:gd name="connsiteX82" fmla="*/ 838200 w 893698"/>
              <a:gd name="connsiteY82" fmla="*/ 30226 h 574675"/>
              <a:gd name="connsiteX83" fmla="*/ 828675 w 893698"/>
              <a:gd name="connsiteY83" fmla="*/ 30226 h 574675"/>
              <a:gd name="connsiteX84" fmla="*/ 825500 w 893698"/>
              <a:gd name="connsiteY84" fmla="*/ 25400 h 574675"/>
              <a:gd name="connsiteX85" fmla="*/ 803275 w 893698"/>
              <a:gd name="connsiteY85" fmla="*/ 25400 h 574675"/>
              <a:gd name="connsiteX86" fmla="*/ 785748 w 893698"/>
              <a:gd name="connsiteY86" fmla="*/ 25400 h 574675"/>
              <a:gd name="connsiteX87" fmla="*/ 760348 w 893698"/>
              <a:gd name="connsiteY87" fmla="*/ 25400 h 574675"/>
              <a:gd name="connsiteX88" fmla="*/ 752475 w 893698"/>
              <a:gd name="connsiteY88" fmla="*/ 20701 h 574675"/>
              <a:gd name="connsiteX89" fmla="*/ 739775 w 893698"/>
              <a:gd name="connsiteY89" fmla="*/ 20701 h 574675"/>
              <a:gd name="connsiteX90" fmla="*/ 727075 w 893698"/>
              <a:gd name="connsiteY90" fmla="*/ 20701 h 574675"/>
              <a:gd name="connsiteX91" fmla="*/ 714375 w 893698"/>
              <a:gd name="connsiteY91" fmla="*/ 17526 h 574675"/>
              <a:gd name="connsiteX92" fmla="*/ 684148 w 893698"/>
              <a:gd name="connsiteY92" fmla="*/ 17526 h 574675"/>
              <a:gd name="connsiteX93" fmla="*/ 649223 w 893698"/>
              <a:gd name="connsiteY93" fmla="*/ 17526 h 574675"/>
              <a:gd name="connsiteX94" fmla="*/ 615950 w 893698"/>
              <a:gd name="connsiteY94" fmla="*/ 20701 h 574675"/>
              <a:gd name="connsiteX95" fmla="*/ 577850 w 893698"/>
              <a:gd name="connsiteY95" fmla="*/ 20701 h 574675"/>
              <a:gd name="connsiteX96" fmla="*/ 542925 w 893698"/>
              <a:gd name="connsiteY96" fmla="*/ 20701 h 574675"/>
              <a:gd name="connsiteX97" fmla="*/ 509523 w 893698"/>
              <a:gd name="connsiteY97" fmla="*/ 20701 h 574675"/>
              <a:gd name="connsiteX98" fmla="*/ 479425 w 893698"/>
              <a:gd name="connsiteY98" fmla="*/ 20701 h 574675"/>
              <a:gd name="connsiteX99" fmla="*/ 449198 w 893698"/>
              <a:gd name="connsiteY99" fmla="*/ 17526 h 574675"/>
              <a:gd name="connsiteX100" fmla="*/ 419100 w 893698"/>
              <a:gd name="connsiteY100" fmla="*/ 17526 h 574675"/>
              <a:gd name="connsiteX101" fmla="*/ 393700 w 893698"/>
              <a:gd name="connsiteY101" fmla="*/ 8001 h 574675"/>
              <a:gd name="connsiteX102" fmla="*/ 363473 w 893698"/>
              <a:gd name="connsiteY102" fmla="*/ 4826 h 574675"/>
              <a:gd name="connsiteX103" fmla="*/ 338073 w 893698"/>
              <a:gd name="connsiteY103" fmla="*/ 0 h 574675"/>
              <a:gd name="connsiteX104" fmla="*/ 317500 w 893698"/>
              <a:gd name="connsiteY104" fmla="*/ 0 h 574675"/>
              <a:gd name="connsiteX105" fmla="*/ 295275 w 893698"/>
              <a:gd name="connsiteY105" fmla="*/ 0 h 574675"/>
              <a:gd name="connsiteX106" fmla="*/ 287273 w 893698"/>
              <a:gd name="connsiteY106" fmla="*/ 0 h 574675"/>
              <a:gd name="connsiteX107" fmla="*/ 277748 w 893698"/>
              <a:gd name="connsiteY107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</a:cxnLst>
            <a:rect l="l" t="t" r="r" b="b"/>
            <a:pathLst>
              <a:path w="893698" h="574675">
                <a:moveTo>
                  <a:pt x="277748" y="0"/>
                </a:moveTo>
                <a:lnTo>
                  <a:pt x="257175" y="0"/>
                </a:lnTo>
                <a:lnTo>
                  <a:pt x="234950" y="4826"/>
                </a:lnTo>
                <a:lnTo>
                  <a:pt x="209550" y="8001"/>
                </a:lnTo>
                <a:lnTo>
                  <a:pt x="188848" y="17526"/>
                </a:lnTo>
                <a:lnTo>
                  <a:pt x="171450" y="20701"/>
                </a:lnTo>
                <a:lnTo>
                  <a:pt x="150748" y="34925"/>
                </a:lnTo>
                <a:lnTo>
                  <a:pt x="128523" y="47625"/>
                </a:lnTo>
                <a:lnTo>
                  <a:pt x="111125" y="60325"/>
                </a:lnTo>
                <a:lnTo>
                  <a:pt x="95250" y="76200"/>
                </a:lnTo>
                <a:lnTo>
                  <a:pt x="73025" y="93726"/>
                </a:lnTo>
                <a:lnTo>
                  <a:pt x="55498" y="114300"/>
                </a:lnTo>
                <a:lnTo>
                  <a:pt x="39623" y="141351"/>
                </a:lnTo>
                <a:lnTo>
                  <a:pt x="22225" y="161925"/>
                </a:lnTo>
                <a:lnTo>
                  <a:pt x="12700" y="187325"/>
                </a:lnTo>
                <a:lnTo>
                  <a:pt x="4698" y="200025"/>
                </a:lnTo>
                <a:lnTo>
                  <a:pt x="4698" y="212725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0" y="260350"/>
                </a:lnTo>
                <a:lnTo>
                  <a:pt x="4698" y="285750"/>
                </a:lnTo>
                <a:lnTo>
                  <a:pt x="12700" y="311150"/>
                </a:lnTo>
                <a:lnTo>
                  <a:pt x="26923" y="336550"/>
                </a:lnTo>
                <a:lnTo>
                  <a:pt x="42798" y="357250"/>
                </a:lnTo>
                <a:lnTo>
                  <a:pt x="55498" y="382650"/>
                </a:lnTo>
                <a:lnTo>
                  <a:pt x="77723" y="404875"/>
                </a:lnTo>
                <a:lnTo>
                  <a:pt x="95250" y="425450"/>
                </a:lnTo>
                <a:lnTo>
                  <a:pt x="111125" y="447675"/>
                </a:lnTo>
                <a:lnTo>
                  <a:pt x="128523" y="463550"/>
                </a:lnTo>
                <a:lnTo>
                  <a:pt x="146050" y="485775"/>
                </a:lnTo>
                <a:lnTo>
                  <a:pt x="163448" y="501650"/>
                </a:lnTo>
                <a:lnTo>
                  <a:pt x="176148" y="511175"/>
                </a:lnTo>
                <a:lnTo>
                  <a:pt x="188848" y="519175"/>
                </a:lnTo>
                <a:lnTo>
                  <a:pt x="201548" y="523875"/>
                </a:lnTo>
                <a:lnTo>
                  <a:pt x="214248" y="531875"/>
                </a:lnTo>
                <a:lnTo>
                  <a:pt x="231775" y="536575"/>
                </a:lnTo>
                <a:lnTo>
                  <a:pt x="247650" y="541400"/>
                </a:lnTo>
                <a:lnTo>
                  <a:pt x="269875" y="544575"/>
                </a:lnTo>
                <a:lnTo>
                  <a:pt x="290448" y="549275"/>
                </a:lnTo>
                <a:lnTo>
                  <a:pt x="303148" y="549275"/>
                </a:lnTo>
                <a:lnTo>
                  <a:pt x="317500" y="554100"/>
                </a:lnTo>
                <a:lnTo>
                  <a:pt x="346075" y="557275"/>
                </a:lnTo>
                <a:lnTo>
                  <a:pt x="381000" y="561975"/>
                </a:lnTo>
                <a:lnTo>
                  <a:pt x="414273" y="561975"/>
                </a:lnTo>
                <a:lnTo>
                  <a:pt x="454025" y="566800"/>
                </a:lnTo>
                <a:lnTo>
                  <a:pt x="492125" y="569975"/>
                </a:lnTo>
                <a:lnTo>
                  <a:pt x="530225" y="569975"/>
                </a:lnTo>
                <a:lnTo>
                  <a:pt x="573023" y="574675"/>
                </a:lnTo>
                <a:lnTo>
                  <a:pt x="611123" y="574675"/>
                </a:lnTo>
                <a:lnTo>
                  <a:pt x="649223" y="569975"/>
                </a:lnTo>
                <a:lnTo>
                  <a:pt x="688975" y="569975"/>
                </a:lnTo>
                <a:lnTo>
                  <a:pt x="722248" y="566800"/>
                </a:lnTo>
                <a:lnTo>
                  <a:pt x="757173" y="557275"/>
                </a:lnTo>
                <a:lnTo>
                  <a:pt x="782573" y="549275"/>
                </a:lnTo>
                <a:lnTo>
                  <a:pt x="800100" y="544575"/>
                </a:lnTo>
                <a:lnTo>
                  <a:pt x="807973" y="536575"/>
                </a:lnTo>
                <a:lnTo>
                  <a:pt x="820673" y="531875"/>
                </a:lnTo>
                <a:lnTo>
                  <a:pt x="828675" y="523875"/>
                </a:lnTo>
                <a:lnTo>
                  <a:pt x="838200" y="516000"/>
                </a:lnTo>
                <a:lnTo>
                  <a:pt x="846073" y="506475"/>
                </a:lnTo>
                <a:lnTo>
                  <a:pt x="858773" y="485775"/>
                </a:lnTo>
                <a:lnTo>
                  <a:pt x="871473" y="463550"/>
                </a:lnTo>
                <a:lnTo>
                  <a:pt x="880998" y="434975"/>
                </a:lnTo>
                <a:lnTo>
                  <a:pt x="884173" y="404875"/>
                </a:lnTo>
                <a:lnTo>
                  <a:pt x="889000" y="374650"/>
                </a:lnTo>
                <a:lnTo>
                  <a:pt x="893698" y="341375"/>
                </a:lnTo>
                <a:lnTo>
                  <a:pt x="893698" y="306450"/>
                </a:lnTo>
                <a:lnTo>
                  <a:pt x="889000" y="273050"/>
                </a:lnTo>
                <a:lnTo>
                  <a:pt x="889000" y="242950"/>
                </a:lnTo>
                <a:lnTo>
                  <a:pt x="884173" y="208025"/>
                </a:lnTo>
                <a:lnTo>
                  <a:pt x="884173" y="179450"/>
                </a:lnTo>
                <a:lnTo>
                  <a:pt x="880998" y="149225"/>
                </a:lnTo>
                <a:lnTo>
                  <a:pt x="876300" y="123825"/>
                </a:lnTo>
                <a:lnTo>
                  <a:pt x="871473" y="101600"/>
                </a:lnTo>
                <a:lnTo>
                  <a:pt x="868298" y="93726"/>
                </a:lnTo>
                <a:lnTo>
                  <a:pt x="868298" y="85725"/>
                </a:lnTo>
                <a:lnTo>
                  <a:pt x="863600" y="73025"/>
                </a:lnTo>
                <a:lnTo>
                  <a:pt x="858773" y="60325"/>
                </a:lnTo>
                <a:lnTo>
                  <a:pt x="855598" y="47625"/>
                </a:lnTo>
                <a:lnTo>
                  <a:pt x="850900" y="42926"/>
                </a:lnTo>
                <a:lnTo>
                  <a:pt x="846073" y="34925"/>
                </a:lnTo>
                <a:lnTo>
                  <a:pt x="838200" y="30226"/>
                </a:lnTo>
                <a:lnTo>
                  <a:pt x="828675" y="30226"/>
                </a:lnTo>
                <a:lnTo>
                  <a:pt x="825500" y="25400"/>
                </a:lnTo>
                <a:lnTo>
                  <a:pt x="803275" y="25400"/>
                </a:lnTo>
                <a:lnTo>
                  <a:pt x="785748" y="25400"/>
                </a:lnTo>
                <a:lnTo>
                  <a:pt x="760348" y="25400"/>
                </a:lnTo>
                <a:lnTo>
                  <a:pt x="752475" y="20701"/>
                </a:lnTo>
                <a:lnTo>
                  <a:pt x="739775" y="20701"/>
                </a:lnTo>
                <a:lnTo>
                  <a:pt x="727075" y="20701"/>
                </a:lnTo>
                <a:lnTo>
                  <a:pt x="714375" y="17526"/>
                </a:lnTo>
                <a:lnTo>
                  <a:pt x="684148" y="17526"/>
                </a:lnTo>
                <a:lnTo>
                  <a:pt x="649223" y="17526"/>
                </a:lnTo>
                <a:lnTo>
                  <a:pt x="615950" y="20701"/>
                </a:lnTo>
                <a:lnTo>
                  <a:pt x="577850" y="20701"/>
                </a:lnTo>
                <a:lnTo>
                  <a:pt x="542925" y="20701"/>
                </a:lnTo>
                <a:lnTo>
                  <a:pt x="509523" y="20701"/>
                </a:lnTo>
                <a:lnTo>
                  <a:pt x="479425" y="20701"/>
                </a:lnTo>
                <a:lnTo>
                  <a:pt x="449198" y="17526"/>
                </a:lnTo>
                <a:lnTo>
                  <a:pt x="419100" y="17526"/>
                </a:lnTo>
                <a:lnTo>
                  <a:pt x="393700" y="8001"/>
                </a:lnTo>
                <a:lnTo>
                  <a:pt x="363473" y="4826"/>
                </a:lnTo>
                <a:lnTo>
                  <a:pt x="338073" y="0"/>
                </a:lnTo>
                <a:lnTo>
                  <a:pt x="317500" y="0"/>
                </a:lnTo>
                <a:lnTo>
                  <a:pt x="295275" y="0"/>
                </a:lnTo>
                <a:lnTo>
                  <a:pt x="287273" y="0"/>
                </a:lnTo>
                <a:lnTo>
                  <a:pt x="277748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6608698" y="243674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6426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9624 h 336550"/>
              <a:gd name="connsiteX8" fmla="*/ 52451 w 346075"/>
              <a:gd name="connsiteY8" fmla="*/ 52324 h 336550"/>
              <a:gd name="connsiteX9" fmla="*/ 38100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90424 h 336550"/>
              <a:gd name="connsiteX12" fmla="*/ 12700 w 346075"/>
              <a:gd name="connsiteY12" fmla="*/ 103124 h 336550"/>
              <a:gd name="connsiteX13" fmla="*/ 9525 w 346075"/>
              <a:gd name="connsiteY13" fmla="*/ 120650 h 336550"/>
              <a:gd name="connsiteX14" fmla="*/ 4826 w 346075"/>
              <a:gd name="connsiteY14" fmla="*/ 133350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4150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8100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6426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3375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3375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1376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1376 w 346075"/>
              <a:gd name="connsiteY50" fmla="*/ 133350 h 336550"/>
              <a:gd name="connsiteX51" fmla="*/ 338201 w 346075"/>
              <a:gd name="connsiteY51" fmla="*/ 120650 h 336550"/>
              <a:gd name="connsiteX52" fmla="*/ 333375 w 346075"/>
              <a:gd name="connsiteY52" fmla="*/ 103124 h 336550"/>
              <a:gd name="connsiteX53" fmla="*/ 325501 w 346075"/>
              <a:gd name="connsiteY53" fmla="*/ 90424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52324 h 336550"/>
              <a:gd name="connsiteX57" fmla="*/ 282575 w 346075"/>
              <a:gd name="connsiteY57" fmla="*/ 39624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6426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9624"/>
                </a:lnTo>
                <a:lnTo>
                  <a:pt x="52451" y="52324"/>
                </a:lnTo>
                <a:lnTo>
                  <a:pt x="38100" y="60325"/>
                </a:lnTo>
                <a:lnTo>
                  <a:pt x="30226" y="73025"/>
                </a:lnTo>
                <a:lnTo>
                  <a:pt x="22225" y="90424"/>
                </a:lnTo>
                <a:lnTo>
                  <a:pt x="12700" y="103124"/>
                </a:lnTo>
                <a:lnTo>
                  <a:pt x="9525" y="120650"/>
                </a:lnTo>
                <a:lnTo>
                  <a:pt x="4826" y="133350"/>
                </a:lnTo>
                <a:lnTo>
                  <a:pt x="0" y="149225"/>
                </a:lnTo>
                <a:lnTo>
                  <a:pt x="0" y="166624"/>
                </a:lnTo>
                <a:lnTo>
                  <a:pt x="0" y="184150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8100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6426" y="323850"/>
                </a:lnTo>
                <a:lnTo>
                  <a:pt x="123825" y="328549"/>
                </a:lnTo>
                <a:lnTo>
                  <a:pt x="141351" y="333375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3375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1376" y="200025"/>
                </a:lnTo>
                <a:lnTo>
                  <a:pt x="346075" y="184150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1376" y="133350"/>
                </a:lnTo>
                <a:lnTo>
                  <a:pt x="338201" y="120650"/>
                </a:lnTo>
                <a:lnTo>
                  <a:pt x="333375" y="103124"/>
                </a:lnTo>
                <a:lnTo>
                  <a:pt x="325501" y="90424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52324"/>
                </a:lnTo>
                <a:lnTo>
                  <a:pt x="282575" y="39624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82378" y="228600"/>
            <a:ext cx="6290889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路由选择策略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0" y="2273300"/>
            <a:ext cx="254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11500" y="1803400"/>
            <a:ext cx="266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39800" y="22860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56100" y="20828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4500" y="3352800"/>
            <a:ext cx="79248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A,B,C是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/AS(provider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X,W,Y是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(customer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W,Y是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桩网络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(stub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只与一个其他AS相连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双宿网络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(dual-homed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network/AS):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连接两个其他AS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X不期望经过他路由B到C的流量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因此，X不会向B通告任何一条到达C的路由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359400" y="15240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图例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048500" y="1562100"/>
            <a:ext cx="1016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874EC78A-65AC-49CE-A8BB-D73C25740B0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EDBC08A5-8535-4D41-8070-CE3B1D9E6C8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00273" y="1565147"/>
            <a:ext cx="893826" cy="577850"/>
          </a:xfrm>
          <a:custGeom>
            <a:avLst/>
            <a:gdLst>
              <a:gd name="connsiteX0" fmla="*/ 277876 w 893826"/>
              <a:gd name="connsiteY0" fmla="*/ 0 h 577850"/>
              <a:gd name="connsiteX1" fmla="*/ 234950 w 893826"/>
              <a:gd name="connsiteY1" fmla="*/ 8001 h 577850"/>
              <a:gd name="connsiteX2" fmla="*/ 209550 w 893826"/>
              <a:gd name="connsiteY2" fmla="*/ 12700 h 577850"/>
              <a:gd name="connsiteX3" fmla="*/ 188976 w 893826"/>
              <a:gd name="connsiteY3" fmla="*/ 15875 h 577850"/>
              <a:gd name="connsiteX4" fmla="*/ 171450 w 893826"/>
              <a:gd name="connsiteY4" fmla="*/ 25400 h 577850"/>
              <a:gd name="connsiteX5" fmla="*/ 149225 w 893826"/>
              <a:gd name="connsiteY5" fmla="*/ 33401 h 577850"/>
              <a:gd name="connsiteX6" fmla="*/ 128651 w 893826"/>
              <a:gd name="connsiteY6" fmla="*/ 46101 h 577850"/>
              <a:gd name="connsiteX7" fmla="*/ 111125 w 893826"/>
              <a:gd name="connsiteY7" fmla="*/ 58801 h 577850"/>
              <a:gd name="connsiteX8" fmla="*/ 93726 w 893826"/>
              <a:gd name="connsiteY8" fmla="*/ 76200 h 577850"/>
              <a:gd name="connsiteX9" fmla="*/ 73025 w 893826"/>
              <a:gd name="connsiteY9" fmla="*/ 96900 h 577850"/>
              <a:gd name="connsiteX10" fmla="*/ 55626 w 893826"/>
              <a:gd name="connsiteY10" fmla="*/ 119125 h 577850"/>
              <a:gd name="connsiteX11" fmla="*/ 38100 w 893826"/>
              <a:gd name="connsiteY11" fmla="*/ 144525 h 577850"/>
              <a:gd name="connsiteX12" fmla="*/ 22225 w 893826"/>
              <a:gd name="connsiteY12" fmla="*/ 165100 h 577850"/>
              <a:gd name="connsiteX13" fmla="*/ 12700 w 893826"/>
              <a:gd name="connsiteY13" fmla="*/ 190500 h 577850"/>
              <a:gd name="connsiteX14" fmla="*/ 4826 w 893826"/>
              <a:gd name="connsiteY14" fmla="*/ 203200 h 577850"/>
              <a:gd name="connsiteX15" fmla="*/ 4826 w 893826"/>
              <a:gd name="connsiteY15" fmla="*/ 215900 h 577850"/>
              <a:gd name="connsiteX16" fmla="*/ 0 w 893826"/>
              <a:gd name="connsiteY16" fmla="*/ 225425 h 577850"/>
              <a:gd name="connsiteX17" fmla="*/ 0 w 893826"/>
              <a:gd name="connsiteY17" fmla="*/ 238125 h 577850"/>
              <a:gd name="connsiteX18" fmla="*/ 0 w 893826"/>
              <a:gd name="connsiteY18" fmla="*/ 250825 h 577850"/>
              <a:gd name="connsiteX19" fmla="*/ 0 w 893826"/>
              <a:gd name="connsiteY19" fmla="*/ 263525 h 577850"/>
              <a:gd name="connsiteX20" fmla="*/ 4826 w 893826"/>
              <a:gd name="connsiteY20" fmla="*/ 288925 h 577850"/>
              <a:gd name="connsiteX21" fmla="*/ 12700 w 893826"/>
              <a:gd name="connsiteY21" fmla="*/ 309625 h 577850"/>
              <a:gd name="connsiteX22" fmla="*/ 25400 w 893826"/>
              <a:gd name="connsiteY22" fmla="*/ 336550 h 577850"/>
              <a:gd name="connsiteX23" fmla="*/ 42926 w 893826"/>
              <a:gd name="connsiteY23" fmla="*/ 361950 h 577850"/>
              <a:gd name="connsiteX24" fmla="*/ 55626 w 893826"/>
              <a:gd name="connsiteY24" fmla="*/ 387350 h 577850"/>
              <a:gd name="connsiteX25" fmla="*/ 77851 w 893826"/>
              <a:gd name="connsiteY25" fmla="*/ 408050 h 577850"/>
              <a:gd name="connsiteX26" fmla="*/ 93726 w 893826"/>
              <a:gd name="connsiteY26" fmla="*/ 430275 h 577850"/>
              <a:gd name="connsiteX27" fmla="*/ 111125 w 893826"/>
              <a:gd name="connsiteY27" fmla="*/ 450850 h 577850"/>
              <a:gd name="connsiteX28" fmla="*/ 128651 w 893826"/>
              <a:gd name="connsiteY28" fmla="*/ 468375 h 577850"/>
              <a:gd name="connsiteX29" fmla="*/ 146050 w 893826"/>
              <a:gd name="connsiteY29" fmla="*/ 484250 h 577850"/>
              <a:gd name="connsiteX30" fmla="*/ 163576 w 893826"/>
              <a:gd name="connsiteY30" fmla="*/ 506475 h 577850"/>
              <a:gd name="connsiteX31" fmla="*/ 176276 w 893826"/>
              <a:gd name="connsiteY31" fmla="*/ 509650 h 577850"/>
              <a:gd name="connsiteX32" fmla="*/ 188976 w 893826"/>
              <a:gd name="connsiteY32" fmla="*/ 519175 h 577850"/>
              <a:gd name="connsiteX33" fmla="*/ 201676 w 893826"/>
              <a:gd name="connsiteY33" fmla="*/ 527050 h 577850"/>
              <a:gd name="connsiteX34" fmla="*/ 214376 w 893826"/>
              <a:gd name="connsiteY34" fmla="*/ 531875 h 577850"/>
              <a:gd name="connsiteX35" fmla="*/ 231775 w 893826"/>
              <a:gd name="connsiteY35" fmla="*/ 539750 h 577850"/>
              <a:gd name="connsiteX36" fmla="*/ 247650 w 893826"/>
              <a:gd name="connsiteY36" fmla="*/ 544575 h 577850"/>
              <a:gd name="connsiteX37" fmla="*/ 269875 w 893826"/>
              <a:gd name="connsiteY37" fmla="*/ 549275 h 577850"/>
              <a:gd name="connsiteX38" fmla="*/ 290576 w 893826"/>
              <a:gd name="connsiteY38" fmla="*/ 552450 h 577850"/>
              <a:gd name="connsiteX39" fmla="*/ 303276 w 893826"/>
              <a:gd name="connsiteY39" fmla="*/ 552450 h 577850"/>
              <a:gd name="connsiteX40" fmla="*/ 315976 w 893826"/>
              <a:gd name="connsiteY40" fmla="*/ 557275 h 577850"/>
              <a:gd name="connsiteX41" fmla="*/ 346075 w 893826"/>
              <a:gd name="connsiteY41" fmla="*/ 561975 h 577850"/>
              <a:gd name="connsiteX42" fmla="*/ 381000 w 893826"/>
              <a:gd name="connsiteY42" fmla="*/ 565150 h 577850"/>
              <a:gd name="connsiteX43" fmla="*/ 414401 w 893826"/>
              <a:gd name="connsiteY43" fmla="*/ 565150 h 577850"/>
              <a:gd name="connsiteX44" fmla="*/ 452501 w 893826"/>
              <a:gd name="connsiteY44" fmla="*/ 569975 h 577850"/>
              <a:gd name="connsiteX45" fmla="*/ 492125 w 893826"/>
              <a:gd name="connsiteY45" fmla="*/ 574675 h 577850"/>
              <a:gd name="connsiteX46" fmla="*/ 530225 w 893826"/>
              <a:gd name="connsiteY46" fmla="*/ 574675 h 577850"/>
              <a:gd name="connsiteX47" fmla="*/ 573151 w 893826"/>
              <a:gd name="connsiteY47" fmla="*/ 577850 h 577850"/>
              <a:gd name="connsiteX48" fmla="*/ 611251 w 893826"/>
              <a:gd name="connsiteY48" fmla="*/ 577850 h 577850"/>
              <a:gd name="connsiteX49" fmla="*/ 649351 w 893826"/>
              <a:gd name="connsiteY49" fmla="*/ 574675 h 577850"/>
              <a:gd name="connsiteX50" fmla="*/ 687451 w 893826"/>
              <a:gd name="connsiteY50" fmla="*/ 574675 h 577850"/>
              <a:gd name="connsiteX51" fmla="*/ 727075 w 893826"/>
              <a:gd name="connsiteY51" fmla="*/ 569975 h 577850"/>
              <a:gd name="connsiteX52" fmla="*/ 757301 w 893826"/>
              <a:gd name="connsiteY52" fmla="*/ 561975 h 577850"/>
              <a:gd name="connsiteX53" fmla="*/ 785876 w 893826"/>
              <a:gd name="connsiteY53" fmla="*/ 552450 h 577850"/>
              <a:gd name="connsiteX54" fmla="*/ 798576 w 893826"/>
              <a:gd name="connsiteY54" fmla="*/ 549275 h 577850"/>
              <a:gd name="connsiteX55" fmla="*/ 811276 w 893826"/>
              <a:gd name="connsiteY55" fmla="*/ 539750 h 577850"/>
              <a:gd name="connsiteX56" fmla="*/ 825500 w 893826"/>
              <a:gd name="connsiteY56" fmla="*/ 536575 h 577850"/>
              <a:gd name="connsiteX57" fmla="*/ 833501 w 893826"/>
              <a:gd name="connsiteY57" fmla="*/ 527050 h 577850"/>
              <a:gd name="connsiteX58" fmla="*/ 841375 w 893826"/>
              <a:gd name="connsiteY58" fmla="*/ 519175 h 577850"/>
              <a:gd name="connsiteX59" fmla="*/ 850900 w 893826"/>
              <a:gd name="connsiteY59" fmla="*/ 509650 h 577850"/>
              <a:gd name="connsiteX60" fmla="*/ 863600 w 893826"/>
              <a:gd name="connsiteY60" fmla="*/ 488950 h 577850"/>
              <a:gd name="connsiteX61" fmla="*/ 871601 w 893826"/>
              <a:gd name="connsiteY61" fmla="*/ 468375 h 577850"/>
              <a:gd name="connsiteX62" fmla="*/ 881126 w 893826"/>
              <a:gd name="connsiteY62" fmla="*/ 438150 h 577850"/>
              <a:gd name="connsiteX63" fmla="*/ 884301 w 893826"/>
              <a:gd name="connsiteY63" fmla="*/ 408050 h 577850"/>
              <a:gd name="connsiteX64" fmla="*/ 889000 w 893826"/>
              <a:gd name="connsiteY64" fmla="*/ 377825 h 577850"/>
              <a:gd name="connsiteX65" fmla="*/ 893826 w 893826"/>
              <a:gd name="connsiteY65" fmla="*/ 344550 h 577850"/>
              <a:gd name="connsiteX66" fmla="*/ 893826 w 893826"/>
              <a:gd name="connsiteY66" fmla="*/ 309625 h 577850"/>
              <a:gd name="connsiteX67" fmla="*/ 893826 w 893826"/>
              <a:gd name="connsiteY67" fmla="*/ 276225 h 577850"/>
              <a:gd name="connsiteX68" fmla="*/ 889000 w 893826"/>
              <a:gd name="connsiteY68" fmla="*/ 246125 h 577850"/>
              <a:gd name="connsiteX69" fmla="*/ 884301 w 893826"/>
              <a:gd name="connsiteY69" fmla="*/ 212725 h 577850"/>
              <a:gd name="connsiteX70" fmla="*/ 884301 w 893826"/>
              <a:gd name="connsiteY70" fmla="*/ 182625 h 577850"/>
              <a:gd name="connsiteX71" fmla="*/ 881126 w 893826"/>
              <a:gd name="connsiteY71" fmla="*/ 152400 h 577850"/>
              <a:gd name="connsiteX72" fmla="*/ 876300 w 893826"/>
              <a:gd name="connsiteY72" fmla="*/ 127000 h 577850"/>
              <a:gd name="connsiteX73" fmla="*/ 871601 w 893826"/>
              <a:gd name="connsiteY73" fmla="*/ 106425 h 577850"/>
              <a:gd name="connsiteX74" fmla="*/ 866775 w 893826"/>
              <a:gd name="connsiteY74" fmla="*/ 96900 h 577850"/>
              <a:gd name="connsiteX75" fmla="*/ 866775 w 893826"/>
              <a:gd name="connsiteY75" fmla="*/ 88900 h 577850"/>
              <a:gd name="connsiteX76" fmla="*/ 863600 w 893826"/>
              <a:gd name="connsiteY76" fmla="*/ 76200 h 577850"/>
              <a:gd name="connsiteX77" fmla="*/ 858901 w 893826"/>
              <a:gd name="connsiteY77" fmla="*/ 63500 h 577850"/>
              <a:gd name="connsiteX78" fmla="*/ 854075 w 893826"/>
              <a:gd name="connsiteY78" fmla="*/ 50800 h 577850"/>
              <a:gd name="connsiteX79" fmla="*/ 850900 w 893826"/>
              <a:gd name="connsiteY79" fmla="*/ 46101 h 577850"/>
              <a:gd name="connsiteX80" fmla="*/ 846201 w 893826"/>
              <a:gd name="connsiteY80" fmla="*/ 38100 h 577850"/>
              <a:gd name="connsiteX81" fmla="*/ 838200 w 893826"/>
              <a:gd name="connsiteY81" fmla="*/ 33401 h 577850"/>
              <a:gd name="connsiteX82" fmla="*/ 828675 w 893826"/>
              <a:gd name="connsiteY82" fmla="*/ 28575 h 577850"/>
              <a:gd name="connsiteX83" fmla="*/ 825500 w 893826"/>
              <a:gd name="connsiteY83" fmla="*/ 28575 h 577850"/>
              <a:gd name="connsiteX84" fmla="*/ 803275 w 893826"/>
              <a:gd name="connsiteY84" fmla="*/ 25400 h 577850"/>
              <a:gd name="connsiteX85" fmla="*/ 785876 w 893826"/>
              <a:gd name="connsiteY85" fmla="*/ 25400 h 577850"/>
              <a:gd name="connsiteX86" fmla="*/ 760476 w 893826"/>
              <a:gd name="connsiteY86" fmla="*/ 25400 h 577850"/>
              <a:gd name="connsiteX87" fmla="*/ 739775 w 893826"/>
              <a:gd name="connsiteY87" fmla="*/ 25400 h 577850"/>
              <a:gd name="connsiteX88" fmla="*/ 727075 w 893826"/>
              <a:gd name="connsiteY88" fmla="*/ 25400 h 577850"/>
              <a:gd name="connsiteX89" fmla="*/ 714375 w 893826"/>
              <a:gd name="connsiteY89" fmla="*/ 20701 h 577850"/>
              <a:gd name="connsiteX90" fmla="*/ 684276 w 893826"/>
              <a:gd name="connsiteY90" fmla="*/ 20701 h 577850"/>
              <a:gd name="connsiteX91" fmla="*/ 649351 w 893826"/>
              <a:gd name="connsiteY91" fmla="*/ 20701 h 577850"/>
              <a:gd name="connsiteX92" fmla="*/ 615950 w 893826"/>
              <a:gd name="connsiteY92" fmla="*/ 20701 h 577850"/>
              <a:gd name="connsiteX93" fmla="*/ 577850 w 893826"/>
              <a:gd name="connsiteY93" fmla="*/ 25400 h 577850"/>
              <a:gd name="connsiteX94" fmla="*/ 542925 w 893826"/>
              <a:gd name="connsiteY94" fmla="*/ 25400 h 577850"/>
              <a:gd name="connsiteX95" fmla="*/ 508000 w 893826"/>
              <a:gd name="connsiteY95" fmla="*/ 25400 h 577850"/>
              <a:gd name="connsiteX96" fmla="*/ 479425 w 893826"/>
              <a:gd name="connsiteY96" fmla="*/ 25400 h 577850"/>
              <a:gd name="connsiteX97" fmla="*/ 449326 w 893826"/>
              <a:gd name="connsiteY97" fmla="*/ 20701 h 577850"/>
              <a:gd name="connsiteX98" fmla="*/ 419100 w 893826"/>
              <a:gd name="connsiteY98" fmla="*/ 20701 h 577850"/>
              <a:gd name="connsiteX99" fmla="*/ 393700 w 893826"/>
              <a:gd name="connsiteY99" fmla="*/ 12700 h 577850"/>
              <a:gd name="connsiteX100" fmla="*/ 363601 w 893826"/>
              <a:gd name="connsiteY100" fmla="*/ 8001 h 577850"/>
              <a:gd name="connsiteX101" fmla="*/ 338201 w 893826"/>
              <a:gd name="connsiteY101" fmla="*/ 3175 h 577850"/>
              <a:gd name="connsiteX102" fmla="*/ 315976 w 893826"/>
              <a:gd name="connsiteY102" fmla="*/ 0 h 577850"/>
              <a:gd name="connsiteX103" fmla="*/ 295275 w 893826"/>
              <a:gd name="connsiteY103" fmla="*/ 0 h 577850"/>
              <a:gd name="connsiteX104" fmla="*/ 287401 w 893826"/>
              <a:gd name="connsiteY104" fmla="*/ 0 h 577850"/>
              <a:gd name="connsiteX105" fmla="*/ 277876 w 893826"/>
              <a:gd name="connsiteY105" fmla="*/ 0 h 577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</a:cxnLst>
            <a:rect l="l" t="t" r="r" b="b"/>
            <a:pathLst>
              <a:path w="893826" h="577850">
                <a:moveTo>
                  <a:pt x="277876" y="0"/>
                </a:moveTo>
                <a:lnTo>
                  <a:pt x="234950" y="8001"/>
                </a:lnTo>
                <a:lnTo>
                  <a:pt x="209550" y="12700"/>
                </a:lnTo>
                <a:lnTo>
                  <a:pt x="188976" y="15875"/>
                </a:lnTo>
                <a:lnTo>
                  <a:pt x="171450" y="25400"/>
                </a:lnTo>
                <a:lnTo>
                  <a:pt x="149225" y="33401"/>
                </a:lnTo>
                <a:lnTo>
                  <a:pt x="128651" y="46101"/>
                </a:lnTo>
                <a:lnTo>
                  <a:pt x="111125" y="58801"/>
                </a:lnTo>
                <a:lnTo>
                  <a:pt x="93726" y="76200"/>
                </a:lnTo>
                <a:lnTo>
                  <a:pt x="73025" y="96900"/>
                </a:lnTo>
                <a:lnTo>
                  <a:pt x="55626" y="119125"/>
                </a:lnTo>
                <a:lnTo>
                  <a:pt x="38100" y="144525"/>
                </a:lnTo>
                <a:lnTo>
                  <a:pt x="22225" y="165100"/>
                </a:lnTo>
                <a:lnTo>
                  <a:pt x="12700" y="190500"/>
                </a:lnTo>
                <a:lnTo>
                  <a:pt x="4826" y="203200"/>
                </a:lnTo>
                <a:lnTo>
                  <a:pt x="4826" y="215900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826" y="288925"/>
                </a:lnTo>
                <a:lnTo>
                  <a:pt x="12700" y="309625"/>
                </a:lnTo>
                <a:lnTo>
                  <a:pt x="25400" y="336550"/>
                </a:lnTo>
                <a:lnTo>
                  <a:pt x="42926" y="361950"/>
                </a:lnTo>
                <a:lnTo>
                  <a:pt x="55626" y="387350"/>
                </a:lnTo>
                <a:lnTo>
                  <a:pt x="77851" y="408050"/>
                </a:lnTo>
                <a:lnTo>
                  <a:pt x="93726" y="430275"/>
                </a:lnTo>
                <a:lnTo>
                  <a:pt x="111125" y="450850"/>
                </a:lnTo>
                <a:lnTo>
                  <a:pt x="128651" y="468375"/>
                </a:lnTo>
                <a:lnTo>
                  <a:pt x="146050" y="484250"/>
                </a:lnTo>
                <a:lnTo>
                  <a:pt x="163576" y="506475"/>
                </a:lnTo>
                <a:lnTo>
                  <a:pt x="176276" y="509650"/>
                </a:lnTo>
                <a:lnTo>
                  <a:pt x="188976" y="519175"/>
                </a:lnTo>
                <a:lnTo>
                  <a:pt x="201676" y="527050"/>
                </a:lnTo>
                <a:lnTo>
                  <a:pt x="214376" y="531875"/>
                </a:lnTo>
                <a:lnTo>
                  <a:pt x="231775" y="539750"/>
                </a:lnTo>
                <a:lnTo>
                  <a:pt x="247650" y="544575"/>
                </a:lnTo>
                <a:lnTo>
                  <a:pt x="269875" y="549275"/>
                </a:lnTo>
                <a:lnTo>
                  <a:pt x="290576" y="552450"/>
                </a:lnTo>
                <a:lnTo>
                  <a:pt x="303276" y="552450"/>
                </a:lnTo>
                <a:lnTo>
                  <a:pt x="315976" y="557275"/>
                </a:lnTo>
                <a:lnTo>
                  <a:pt x="346075" y="561975"/>
                </a:lnTo>
                <a:lnTo>
                  <a:pt x="381000" y="565150"/>
                </a:lnTo>
                <a:lnTo>
                  <a:pt x="414401" y="565150"/>
                </a:lnTo>
                <a:lnTo>
                  <a:pt x="452501" y="569975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151" y="577850"/>
                </a:lnTo>
                <a:lnTo>
                  <a:pt x="611251" y="577850"/>
                </a:lnTo>
                <a:lnTo>
                  <a:pt x="649351" y="574675"/>
                </a:lnTo>
                <a:lnTo>
                  <a:pt x="687451" y="574675"/>
                </a:lnTo>
                <a:lnTo>
                  <a:pt x="727075" y="569975"/>
                </a:lnTo>
                <a:lnTo>
                  <a:pt x="757301" y="561975"/>
                </a:lnTo>
                <a:lnTo>
                  <a:pt x="785876" y="552450"/>
                </a:lnTo>
                <a:lnTo>
                  <a:pt x="798576" y="549275"/>
                </a:lnTo>
                <a:lnTo>
                  <a:pt x="811276" y="539750"/>
                </a:lnTo>
                <a:lnTo>
                  <a:pt x="825500" y="536575"/>
                </a:lnTo>
                <a:lnTo>
                  <a:pt x="833501" y="527050"/>
                </a:lnTo>
                <a:lnTo>
                  <a:pt x="841375" y="519175"/>
                </a:lnTo>
                <a:lnTo>
                  <a:pt x="850900" y="509650"/>
                </a:lnTo>
                <a:lnTo>
                  <a:pt x="863600" y="488950"/>
                </a:lnTo>
                <a:lnTo>
                  <a:pt x="871601" y="468375"/>
                </a:lnTo>
                <a:lnTo>
                  <a:pt x="881126" y="438150"/>
                </a:lnTo>
                <a:lnTo>
                  <a:pt x="884301" y="408050"/>
                </a:lnTo>
                <a:lnTo>
                  <a:pt x="889000" y="377825"/>
                </a:lnTo>
                <a:lnTo>
                  <a:pt x="893826" y="344550"/>
                </a:lnTo>
                <a:lnTo>
                  <a:pt x="893826" y="309625"/>
                </a:lnTo>
                <a:lnTo>
                  <a:pt x="893826" y="276225"/>
                </a:lnTo>
                <a:lnTo>
                  <a:pt x="889000" y="246125"/>
                </a:lnTo>
                <a:lnTo>
                  <a:pt x="884301" y="212725"/>
                </a:lnTo>
                <a:lnTo>
                  <a:pt x="884301" y="182625"/>
                </a:lnTo>
                <a:lnTo>
                  <a:pt x="881126" y="152400"/>
                </a:lnTo>
                <a:lnTo>
                  <a:pt x="876300" y="127000"/>
                </a:lnTo>
                <a:lnTo>
                  <a:pt x="871601" y="106425"/>
                </a:lnTo>
                <a:lnTo>
                  <a:pt x="866775" y="96900"/>
                </a:lnTo>
                <a:lnTo>
                  <a:pt x="866775" y="88900"/>
                </a:lnTo>
                <a:lnTo>
                  <a:pt x="863600" y="76200"/>
                </a:lnTo>
                <a:lnTo>
                  <a:pt x="858901" y="63500"/>
                </a:lnTo>
                <a:lnTo>
                  <a:pt x="854075" y="50800"/>
                </a:lnTo>
                <a:lnTo>
                  <a:pt x="850900" y="46101"/>
                </a:lnTo>
                <a:lnTo>
                  <a:pt x="846201" y="38100"/>
                </a:lnTo>
                <a:lnTo>
                  <a:pt x="838200" y="33401"/>
                </a:lnTo>
                <a:lnTo>
                  <a:pt x="828675" y="28575"/>
                </a:lnTo>
                <a:lnTo>
                  <a:pt x="825500" y="28575"/>
                </a:lnTo>
                <a:lnTo>
                  <a:pt x="803275" y="25400"/>
                </a:lnTo>
                <a:lnTo>
                  <a:pt x="785876" y="25400"/>
                </a:lnTo>
                <a:lnTo>
                  <a:pt x="760476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4375" y="20701"/>
                </a:lnTo>
                <a:lnTo>
                  <a:pt x="684276" y="20701"/>
                </a:lnTo>
                <a:lnTo>
                  <a:pt x="649351" y="20701"/>
                </a:lnTo>
                <a:lnTo>
                  <a:pt x="615950" y="20701"/>
                </a:lnTo>
                <a:lnTo>
                  <a:pt x="577850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9425" y="25400"/>
                </a:lnTo>
                <a:lnTo>
                  <a:pt x="449326" y="20701"/>
                </a:lnTo>
                <a:lnTo>
                  <a:pt x="419100" y="20701"/>
                </a:lnTo>
                <a:lnTo>
                  <a:pt x="393700" y="12700"/>
                </a:lnTo>
                <a:lnTo>
                  <a:pt x="363601" y="8001"/>
                </a:lnTo>
                <a:lnTo>
                  <a:pt x="338201" y="3175"/>
                </a:lnTo>
                <a:lnTo>
                  <a:pt x="315976" y="0"/>
                </a:lnTo>
                <a:lnTo>
                  <a:pt x="295275" y="0"/>
                </a:lnTo>
                <a:lnTo>
                  <a:pt x="287401" y="0"/>
                </a:lnTo>
                <a:lnTo>
                  <a:pt x="277876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666875" y="2097023"/>
            <a:ext cx="892175" cy="579374"/>
          </a:xfrm>
          <a:custGeom>
            <a:avLst/>
            <a:gdLst>
              <a:gd name="connsiteX0" fmla="*/ 282575 w 892175"/>
              <a:gd name="connsiteY0" fmla="*/ 0 h 579374"/>
              <a:gd name="connsiteX1" fmla="*/ 234950 w 892175"/>
              <a:gd name="connsiteY1" fmla="*/ 7874 h 579374"/>
              <a:gd name="connsiteX2" fmla="*/ 214248 w 892175"/>
              <a:gd name="connsiteY2" fmla="*/ 12700 h 579374"/>
              <a:gd name="connsiteX3" fmla="*/ 192023 w 892175"/>
              <a:gd name="connsiteY3" fmla="*/ 17399 h 579374"/>
              <a:gd name="connsiteX4" fmla="*/ 171450 w 892175"/>
              <a:gd name="connsiteY4" fmla="*/ 25400 h 579374"/>
              <a:gd name="connsiteX5" fmla="*/ 149225 w 892175"/>
              <a:gd name="connsiteY5" fmla="*/ 33274 h 579374"/>
              <a:gd name="connsiteX6" fmla="*/ 128523 w 892175"/>
              <a:gd name="connsiteY6" fmla="*/ 45974 h 579374"/>
              <a:gd name="connsiteX7" fmla="*/ 111125 w 892175"/>
              <a:gd name="connsiteY7" fmla="*/ 58674 h 579374"/>
              <a:gd name="connsiteX8" fmla="*/ 93598 w 892175"/>
              <a:gd name="connsiteY8" fmla="*/ 76200 h 579374"/>
              <a:gd name="connsiteX9" fmla="*/ 73025 w 892175"/>
              <a:gd name="connsiteY9" fmla="*/ 98425 h 579374"/>
              <a:gd name="connsiteX10" fmla="*/ 55498 w 892175"/>
              <a:gd name="connsiteY10" fmla="*/ 118999 h 579374"/>
              <a:gd name="connsiteX11" fmla="*/ 38100 w 892175"/>
              <a:gd name="connsiteY11" fmla="*/ 144399 h 579374"/>
              <a:gd name="connsiteX12" fmla="*/ 25400 w 892175"/>
              <a:gd name="connsiteY12" fmla="*/ 165100 h 579374"/>
              <a:gd name="connsiteX13" fmla="*/ 12700 w 892175"/>
              <a:gd name="connsiteY13" fmla="*/ 192024 h 579374"/>
              <a:gd name="connsiteX14" fmla="*/ 9525 w 892175"/>
              <a:gd name="connsiteY14" fmla="*/ 204724 h 579374"/>
              <a:gd name="connsiteX15" fmla="*/ 4698 w 892175"/>
              <a:gd name="connsiteY15" fmla="*/ 217424 h 579374"/>
              <a:gd name="connsiteX16" fmla="*/ 0 w 892175"/>
              <a:gd name="connsiteY16" fmla="*/ 225425 h 579374"/>
              <a:gd name="connsiteX17" fmla="*/ 0 w 892175"/>
              <a:gd name="connsiteY17" fmla="*/ 238125 h 579374"/>
              <a:gd name="connsiteX18" fmla="*/ 0 w 892175"/>
              <a:gd name="connsiteY18" fmla="*/ 250825 h 579374"/>
              <a:gd name="connsiteX19" fmla="*/ 0 w 892175"/>
              <a:gd name="connsiteY19" fmla="*/ 263525 h 579374"/>
              <a:gd name="connsiteX20" fmla="*/ 4698 w 892175"/>
              <a:gd name="connsiteY20" fmla="*/ 276225 h 579374"/>
              <a:gd name="connsiteX21" fmla="*/ 4698 w 892175"/>
              <a:gd name="connsiteY21" fmla="*/ 288925 h 579374"/>
              <a:gd name="connsiteX22" fmla="*/ 17398 w 892175"/>
              <a:gd name="connsiteY22" fmla="*/ 311150 h 579374"/>
              <a:gd name="connsiteX23" fmla="*/ 30098 w 892175"/>
              <a:gd name="connsiteY23" fmla="*/ 336550 h 579374"/>
              <a:gd name="connsiteX24" fmla="*/ 42798 w 892175"/>
              <a:gd name="connsiteY24" fmla="*/ 361950 h 579374"/>
              <a:gd name="connsiteX25" fmla="*/ 60325 w 892175"/>
              <a:gd name="connsiteY25" fmla="*/ 387350 h 579374"/>
              <a:gd name="connsiteX26" fmla="*/ 77723 w 892175"/>
              <a:gd name="connsiteY26" fmla="*/ 407924 h 579374"/>
              <a:gd name="connsiteX27" fmla="*/ 93598 w 892175"/>
              <a:gd name="connsiteY27" fmla="*/ 430149 h 579374"/>
              <a:gd name="connsiteX28" fmla="*/ 111125 w 892175"/>
              <a:gd name="connsiteY28" fmla="*/ 450850 h 579374"/>
              <a:gd name="connsiteX29" fmla="*/ 128523 w 892175"/>
              <a:gd name="connsiteY29" fmla="*/ 468249 h 579374"/>
              <a:gd name="connsiteX30" fmla="*/ 146050 w 892175"/>
              <a:gd name="connsiteY30" fmla="*/ 485775 h 579374"/>
              <a:gd name="connsiteX31" fmla="*/ 166623 w 892175"/>
              <a:gd name="connsiteY31" fmla="*/ 506349 h 579374"/>
              <a:gd name="connsiteX32" fmla="*/ 174625 w 892175"/>
              <a:gd name="connsiteY32" fmla="*/ 511175 h 579374"/>
              <a:gd name="connsiteX33" fmla="*/ 188848 w 892175"/>
              <a:gd name="connsiteY33" fmla="*/ 519049 h 579374"/>
              <a:gd name="connsiteX34" fmla="*/ 201548 w 892175"/>
              <a:gd name="connsiteY34" fmla="*/ 527050 h 579374"/>
              <a:gd name="connsiteX35" fmla="*/ 217423 w 892175"/>
              <a:gd name="connsiteY35" fmla="*/ 531749 h 579374"/>
              <a:gd name="connsiteX36" fmla="*/ 230123 w 892175"/>
              <a:gd name="connsiteY36" fmla="*/ 539750 h 579374"/>
              <a:gd name="connsiteX37" fmla="*/ 247650 w 892175"/>
              <a:gd name="connsiteY37" fmla="*/ 544449 h 579374"/>
              <a:gd name="connsiteX38" fmla="*/ 269875 w 892175"/>
              <a:gd name="connsiteY38" fmla="*/ 549275 h 579374"/>
              <a:gd name="connsiteX39" fmla="*/ 290448 w 892175"/>
              <a:gd name="connsiteY39" fmla="*/ 553974 h 579374"/>
              <a:gd name="connsiteX40" fmla="*/ 303148 w 892175"/>
              <a:gd name="connsiteY40" fmla="*/ 553974 h 579374"/>
              <a:gd name="connsiteX41" fmla="*/ 315848 w 892175"/>
              <a:gd name="connsiteY41" fmla="*/ 557149 h 579374"/>
              <a:gd name="connsiteX42" fmla="*/ 346075 w 892175"/>
              <a:gd name="connsiteY42" fmla="*/ 561975 h 579374"/>
              <a:gd name="connsiteX43" fmla="*/ 381000 w 892175"/>
              <a:gd name="connsiteY43" fmla="*/ 566674 h 579374"/>
              <a:gd name="connsiteX44" fmla="*/ 414273 w 892175"/>
              <a:gd name="connsiteY44" fmla="*/ 566674 h 579374"/>
              <a:gd name="connsiteX45" fmla="*/ 452373 w 892175"/>
              <a:gd name="connsiteY45" fmla="*/ 569849 h 579374"/>
              <a:gd name="connsiteX46" fmla="*/ 492125 w 892175"/>
              <a:gd name="connsiteY46" fmla="*/ 574675 h 579374"/>
              <a:gd name="connsiteX47" fmla="*/ 530225 w 892175"/>
              <a:gd name="connsiteY47" fmla="*/ 574675 h 579374"/>
              <a:gd name="connsiteX48" fmla="*/ 573023 w 892175"/>
              <a:gd name="connsiteY48" fmla="*/ 579374 h 579374"/>
              <a:gd name="connsiteX49" fmla="*/ 611123 w 892175"/>
              <a:gd name="connsiteY49" fmla="*/ 579374 h 579374"/>
              <a:gd name="connsiteX50" fmla="*/ 649223 w 892175"/>
              <a:gd name="connsiteY50" fmla="*/ 574675 h 579374"/>
              <a:gd name="connsiteX51" fmla="*/ 687323 w 892175"/>
              <a:gd name="connsiteY51" fmla="*/ 574675 h 579374"/>
              <a:gd name="connsiteX52" fmla="*/ 727075 w 892175"/>
              <a:gd name="connsiteY52" fmla="*/ 569849 h 579374"/>
              <a:gd name="connsiteX53" fmla="*/ 755650 w 892175"/>
              <a:gd name="connsiteY53" fmla="*/ 561975 h 579374"/>
              <a:gd name="connsiteX54" fmla="*/ 785748 w 892175"/>
              <a:gd name="connsiteY54" fmla="*/ 553974 h 579374"/>
              <a:gd name="connsiteX55" fmla="*/ 798448 w 892175"/>
              <a:gd name="connsiteY55" fmla="*/ 549275 h 579374"/>
              <a:gd name="connsiteX56" fmla="*/ 811148 w 892175"/>
              <a:gd name="connsiteY56" fmla="*/ 539750 h 579374"/>
              <a:gd name="connsiteX57" fmla="*/ 823848 w 892175"/>
              <a:gd name="connsiteY57" fmla="*/ 536575 h 579374"/>
              <a:gd name="connsiteX58" fmla="*/ 833373 w 892175"/>
              <a:gd name="connsiteY58" fmla="*/ 527050 h 579374"/>
              <a:gd name="connsiteX59" fmla="*/ 841375 w 892175"/>
              <a:gd name="connsiteY59" fmla="*/ 519049 h 579374"/>
              <a:gd name="connsiteX60" fmla="*/ 850900 w 892175"/>
              <a:gd name="connsiteY60" fmla="*/ 511175 h 579374"/>
              <a:gd name="connsiteX61" fmla="*/ 863600 w 892175"/>
              <a:gd name="connsiteY61" fmla="*/ 488950 h 579374"/>
              <a:gd name="connsiteX62" fmla="*/ 871473 w 892175"/>
              <a:gd name="connsiteY62" fmla="*/ 468249 h 579374"/>
              <a:gd name="connsiteX63" fmla="*/ 879475 w 892175"/>
              <a:gd name="connsiteY63" fmla="*/ 438150 h 579374"/>
              <a:gd name="connsiteX64" fmla="*/ 884173 w 892175"/>
              <a:gd name="connsiteY64" fmla="*/ 407924 h 579374"/>
              <a:gd name="connsiteX65" fmla="*/ 889000 w 892175"/>
              <a:gd name="connsiteY65" fmla="*/ 379349 h 579374"/>
              <a:gd name="connsiteX66" fmla="*/ 892175 w 892175"/>
              <a:gd name="connsiteY66" fmla="*/ 344424 h 579374"/>
              <a:gd name="connsiteX67" fmla="*/ 892175 w 892175"/>
              <a:gd name="connsiteY67" fmla="*/ 311150 h 579374"/>
              <a:gd name="connsiteX68" fmla="*/ 892175 w 892175"/>
              <a:gd name="connsiteY68" fmla="*/ 276225 h 579374"/>
              <a:gd name="connsiteX69" fmla="*/ 889000 w 892175"/>
              <a:gd name="connsiteY69" fmla="*/ 245999 h 579374"/>
              <a:gd name="connsiteX70" fmla="*/ 889000 w 892175"/>
              <a:gd name="connsiteY70" fmla="*/ 212725 h 579374"/>
              <a:gd name="connsiteX71" fmla="*/ 884173 w 892175"/>
              <a:gd name="connsiteY71" fmla="*/ 182499 h 579374"/>
              <a:gd name="connsiteX72" fmla="*/ 879475 w 892175"/>
              <a:gd name="connsiteY72" fmla="*/ 152400 h 579374"/>
              <a:gd name="connsiteX73" fmla="*/ 876300 w 892175"/>
              <a:gd name="connsiteY73" fmla="*/ 127000 h 579374"/>
              <a:gd name="connsiteX74" fmla="*/ 876300 w 892175"/>
              <a:gd name="connsiteY74" fmla="*/ 106299 h 579374"/>
              <a:gd name="connsiteX75" fmla="*/ 871473 w 892175"/>
              <a:gd name="connsiteY75" fmla="*/ 98425 h 579374"/>
              <a:gd name="connsiteX76" fmla="*/ 871473 w 892175"/>
              <a:gd name="connsiteY76" fmla="*/ 88900 h 579374"/>
              <a:gd name="connsiteX77" fmla="*/ 866775 w 892175"/>
              <a:gd name="connsiteY77" fmla="*/ 76200 h 579374"/>
              <a:gd name="connsiteX78" fmla="*/ 863600 w 892175"/>
              <a:gd name="connsiteY78" fmla="*/ 63500 h 579374"/>
              <a:gd name="connsiteX79" fmla="*/ 858773 w 892175"/>
              <a:gd name="connsiteY79" fmla="*/ 50800 h 579374"/>
              <a:gd name="connsiteX80" fmla="*/ 854075 w 892175"/>
              <a:gd name="connsiteY80" fmla="*/ 45974 h 579374"/>
              <a:gd name="connsiteX81" fmla="*/ 846073 w 892175"/>
              <a:gd name="connsiteY81" fmla="*/ 38100 h 579374"/>
              <a:gd name="connsiteX82" fmla="*/ 841375 w 892175"/>
              <a:gd name="connsiteY82" fmla="*/ 33274 h 579374"/>
              <a:gd name="connsiteX83" fmla="*/ 833373 w 892175"/>
              <a:gd name="connsiteY83" fmla="*/ 30099 h 579374"/>
              <a:gd name="connsiteX84" fmla="*/ 823848 w 892175"/>
              <a:gd name="connsiteY84" fmla="*/ 30099 h 579374"/>
              <a:gd name="connsiteX85" fmla="*/ 807973 w 892175"/>
              <a:gd name="connsiteY85" fmla="*/ 25400 h 579374"/>
              <a:gd name="connsiteX86" fmla="*/ 785748 w 892175"/>
              <a:gd name="connsiteY86" fmla="*/ 25400 h 579374"/>
              <a:gd name="connsiteX87" fmla="*/ 765175 w 892175"/>
              <a:gd name="connsiteY87" fmla="*/ 25400 h 579374"/>
              <a:gd name="connsiteX88" fmla="*/ 739775 w 892175"/>
              <a:gd name="connsiteY88" fmla="*/ 25400 h 579374"/>
              <a:gd name="connsiteX89" fmla="*/ 727075 w 892175"/>
              <a:gd name="connsiteY89" fmla="*/ 25400 h 579374"/>
              <a:gd name="connsiteX90" fmla="*/ 712723 w 892175"/>
              <a:gd name="connsiteY90" fmla="*/ 20574 h 579374"/>
              <a:gd name="connsiteX91" fmla="*/ 684148 w 892175"/>
              <a:gd name="connsiteY91" fmla="*/ 20574 h 579374"/>
              <a:gd name="connsiteX92" fmla="*/ 649223 w 892175"/>
              <a:gd name="connsiteY92" fmla="*/ 20574 h 579374"/>
              <a:gd name="connsiteX93" fmla="*/ 615950 w 892175"/>
              <a:gd name="connsiteY93" fmla="*/ 20574 h 579374"/>
              <a:gd name="connsiteX94" fmla="*/ 576198 w 892175"/>
              <a:gd name="connsiteY94" fmla="*/ 25400 h 579374"/>
              <a:gd name="connsiteX95" fmla="*/ 542925 w 892175"/>
              <a:gd name="connsiteY95" fmla="*/ 25400 h 579374"/>
              <a:gd name="connsiteX96" fmla="*/ 508000 w 892175"/>
              <a:gd name="connsiteY96" fmla="*/ 25400 h 579374"/>
              <a:gd name="connsiteX97" fmla="*/ 477773 w 892175"/>
              <a:gd name="connsiteY97" fmla="*/ 25400 h 579374"/>
              <a:gd name="connsiteX98" fmla="*/ 449198 w 892175"/>
              <a:gd name="connsiteY98" fmla="*/ 20574 h 579374"/>
              <a:gd name="connsiteX99" fmla="*/ 419100 w 892175"/>
              <a:gd name="connsiteY99" fmla="*/ 20574 h 579374"/>
              <a:gd name="connsiteX100" fmla="*/ 393700 w 892175"/>
              <a:gd name="connsiteY100" fmla="*/ 12700 h 579374"/>
              <a:gd name="connsiteX101" fmla="*/ 363473 w 892175"/>
              <a:gd name="connsiteY101" fmla="*/ 7874 h 579374"/>
              <a:gd name="connsiteX102" fmla="*/ 338073 w 892175"/>
              <a:gd name="connsiteY102" fmla="*/ 4699 h 579374"/>
              <a:gd name="connsiteX103" fmla="*/ 315848 w 892175"/>
              <a:gd name="connsiteY103" fmla="*/ 0 h 579374"/>
              <a:gd name="connsiteX104" fmla="*/ 298450 w 892175"/>
              <a:gd name="connsiteY104" fmla="*/ 0 h 579374"/>
              <a:gd name="connsiteX105" fmla="*/ 290448 w 892175"/>
              <a:gd name="connsiteY105" fmla="*/ 0 h 579374"/>
              <a:gd name="connsiteX106" fmla="*/ 282575 w 892175"/>
              <a:gd name="connsiteY106" fmla="*/ 0 h 579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2175" h="579374">
                <a:moveTo>
                  <a:pt x="282575" y="0"/>
                </a:moveTo>
                <a:lnTo>
                  <a:pt x="234950" y="7874"/>
                </a:lnTo>
                <a:lnTo>
                  <a:pt x="214248" y="12700"/>
                </a:lnTo>
                <a:lnTo>
                  <a:pt x="192023" y="17399"/>
                </a:lnTo>
                <a:lnTo>
                  <a:pt x="171450" y="25400"/>
                </a:lnTo>
                <a:lnTo>
                  <a:pt x="149225" y="33274"/>
                </a:lnTo>
                <a:lnTo>
                  <a:pt x="128523" y="45974"/>
                </a:lnTo>
                <a:lnTo>
                  <a:pt x="111125" y="58674"/>
                </a:lnTo>
                <a:lnTo>
                  <a:pt x="93598" y="76200"/>
                </a:lnTo>
                <a:lnTo>
                  <a:pt x="73025" y="98425"/>
                </a:lnTo>
                <a:lnTo>
                  <a:pt x="55498" y="118999"/>
                </a:lnTo>
                <a:lnTo>
                  <a:pt x="38100" y="144399"/>
                </a:lnTo>
                <a:lnTo>
                  <a:pt x="25400" y="165100"/>
                </a:lnTo>
                <a:lnTo>
                  <a:pt x="12700" y="192024"/>
                </a:lnTo>
                <a:lnTo>
                  <a:pt x="9525" y="204724"/>
                </a:lnTo>
                <a:lnTo>
                  <a:pt x="4698" y="217424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0" y="263525"/>
                </a:lnTo>
                <a:lnTo>
                  <a:pt x="4698" y="276225"/>
                </a:lnTo>
                <a:lnTo>
                  <a:pt x="4698" y="288925"/>
                </a:lnTo>
                <a:lnTo>
                  <a:pt x="17398" y="311150"/>
                </a:lnTo>
                <a:lnTo>
                  <a:pt x="30098" y="336550"/>
                </a:lnTo>
                <a:lnTo>
                  <a:pt x="42798" y="361950"/>
                </a:lnTo>
                <a:lnTo>
                  <a:pt x="60325" y="387350"/>
                </a:lnTo>
                <a:lnTo>
                  <a:pt x="77723" y="407924"/>
                </a:lnTo>
                <a:lnTo>
                  <a:pt x="93598" y="430149"/>
                </a:lnTo>
                <a:lnTo>
                  <a:pt x="111125" y="450850"/>
                </a:lnTo>
                <a:lnTo>
                  <a:pt x="128523" y="468249"/>
                </a:lnTo>
                <a:lnTo>
                  <a:pt x="146050" y="485775"/>
                </a:lnTo>
                <a:lnTo>
                  <a:pt x="166623" y="506349"/>
                </a:lnTo>
                <a:lnTo>
                  <a:pt x="174625" y="511175"/>
                </a:lnTo>
                <a:lnTo>
                  <a:pt x="188848" y="519049"/>
                </a:lnTo>
                <a:lnTo>
                  <a:pt x="201548" y="527050"/>
                </a:lnTo>
                <a:lnTo>
                  <a:pt x="217423" y="531749"/>
                </a:lnTo>
                <a:lnTo>
                  <a:pt x="230123" y="539750"/>
                </a:lnTo>
                <a:lnTo>
                  <a:pt x="247650" y="544449"/>
                </a:lnTo>
                <a:lnTo>
                  <a:pt x="269875" y="549275"/>
                </a:lnTo>
                <a:lnTo>
                  <a:pt x="290448" y="553974"/>
                </a:lnTo>
                <a:lnTo>
                  <a:pt x="303148" y="553974"/>
                </a:lnTo>
                <a:lnTo>
                  <a:pt x="315848" y="557149"/>
                </a:lnTo>
                <a:lnTo>
                  <a:pt x="346075" y="561975"/>
                </a:lnTo>
                <a:lnTo>
                  <a:pt x="381000" y="566674"/>
                </a:lnTo>
                <a:lnTo>
                  <a:pt x="414273" y="566674"/>
                </a:lnTo>
                <a:lnTo>
                  <a:pt x="452373" y="569849"/>
                </a:lnTo>
                <a:lnTo>
                  <a:pt x="492125" y="574675"/>
                </a:lnTo>
                <a:lnTo>
                  <a:pt x="530225" y="574675"/>
                </a:lnTo>
                <a:lnTo>
                  <a:pt x="573023" y="579374"/>
                </a:lnTo>
                <a:lnTo>
                  <a:pt x="611123" y="579374"/>
                </a:lnTo>
                <a:lnTo>
                  <a:pt x="649223" y="574675"/>
                </a:lnTo>
                <a:lnTo>
                  <a:pt x="687323" y="574675"/>
                </a:lnTo>
                <a:lnTo>
                  <a:pt x="727075" y="569849"/>
                </a:lnTo>
                <a:lnTo>
                  <a:pt x="755650" y="561975"/>
                </a:lnTo>
                <a:lnTo>
                  <a:pt x="785748" y="553974"/>
                </a:lnTo>
                <a:lnTo>
                  <a:pt x="798448" y="549275"/>
                </a:lnTo>
                <a:lnTo>
                  <a:pt x="811148" y="539750"/>
                </a:lnTo>
                <a:lnTo>
                  <a:pt x="823848" y="536575"/>
                </a:lnTo>
                <a:lnTo>
                  <a:pt x="833373" y="527050"/>
                </a:lnTo>
                <a:lnTo>
                  <a:pt x="841375" y="519049"/>
                </a:lnTo>
                <a:lnTo>
                  <a:pt x="850900" y="511175"/>
                </a:lnTo>
                <a:lnTo>
                  <a:pt x="863600" y="488950"/>
                </a:lnTo>
                <a:lnTo>
                  <a:pt x="871473" y="468249"/>
                </a:lnTo>
                <a:lnTo>
                  <a:pt x="879475" y="438150"/>
                </a:lnTo>
                <a:lnTo>
                  <a:pt x="884173" y="407924"/>
                </a:lnTo>
                <a:lnTo>
                  <a:pt x="889000" y="379349"/>
                </a:lnTo>
                <a:lnTo>
                  <a:pt x="892175" y="344424"/>
                </a:lnTo>
                <a:lnTo>
                  <a:pt x="892175" y="311150"/>
                </a:lnTo>
                <a:lnTo>
                  <a:pt x="892175" y="276225"/>
                </a:lnTo>
                <a:lnTo>
                  <a:pt x="889000" y="245999"/>
                </a:lnTo>
                <a:lnTo>
                  <a:pt x="889000" y="212725"/>
                </a:lnTo>
                <a:lnTo>
                  <a:pt x="884173" y="182499"/>
                </a:lnTo>
                <a:lnTo>
                  <a:pt x="879475" y="152400"/>
                </a:lnTo>
                <a:lnTo>
                  <a:pt x="876300" y="127000"/>
                </a:lnTo>
                <a:lnTo>
                  <a:pt x="876300" y="106299"/>
                </a:lnTo>
                <a:lnTo>
                  <a:pt x="871473" y="98425"/>
                </a:lnTo>
                <a:lnTo>
                  <a:pt x="871473" y="88900"/>
                </a:lnTo>
                <a:lnTo>
                  <a:pt x="866775" y="76200"/>
                </a:lnTo>
                <a:lnTo>
                  <a:pt x="863600" y="63500"/>
                </a:lnTo>
                <a:lnTo>
                  <a:pt x="858773" y="50800"/>
                </a:lnTo>
                <a:lnTo>
                  <a:pt x="854075" y="45974"/>
                </a:lnTo>
                <a:lnTo>
                  <a:pt x="846073" y="38100"/>
                </a:lnTo>
                <a:lnTo>
                  <a:pt x="841375" y="33274"/>
                </a:lnTo>
                <a:lnTo>
                  <a:pt x="833373" y="30099"/>
                </a:lnTo>
                <a:lnTo>
                  <a:pt x="823848" y="30099"/>
                </a:lnTo>
                <a:lnTo>
                  <a:pt x="807973" y="25400"/>
                </a:lnTo>
                <a:lnTo>
                  <a:pt x="785748" y="25400"/>
                </a:lnTo>
                <a:lnTo>
                  <a:pt x="765175" y="25400"/>
                </a:lnTo>
                <a:lnTo>
                  <a:pt x="739775" y="25400"/>
                </a:lnTo>
                <a:lnTo>
                  <a:pt x="727075" y="25400"/>
                </a:lnTo>
                <a:lnTo>
                  <a:pt x="712723" y="20574"/>
                </a:lnTo>
                <a:lnTo>
                  <a:pt x="684148" y="20574"/>
                </a:lnTo>
                <a:lnTo>
                  <a:pt x="649223" y="20574"/>
                </a:lnTo>
                <a:lnTo>
                  <a:pt x="615950" y="20574"/>
                </a:lnTo>
                <a:lnTo>
                  <a:pt x="576198" y="25400"/>
                </a:lnTo>
                <a:lnTo>
                  <a:pt x="542925" y="25400"/>
                </a:lnTo>
                <a:lnTo>
                  <a:pt x="508000" y="25400"/>
                </a:lnTo>
                <a:lnTo>
                  <a:pt x="477773" y="25400"/>
                </a:lnTo>
                <a:lnTo>
                  <a:pt x="449198" y="20574"/>
                </a:lnTo>
                <a:lnTo>
                  <a:pt x="419100" y="20574"/>
                </a:lnTo>
                <a:lnTo>
                  <a:pt x="393700" y="12700"/>
                </a:lnTo>
                <a:lnTo>
                  <a:pt x="363473" y="7874"/>
                </a:lnTo>
                <a:lnTo>
                  <a:pt x="338073" y="4699"/>
                </a:lnTo>
                <a:lnTo>
                  <a:pt x="315848" y="0"/>
                </a:lnTo>
                <a:lnTo>
                  <a:pt x="298450" y="0"/>
                </a:lnTo>
                <a:lnTo>
                  <a:pt x="290448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0598" y="2560573"/>
            <a:ext cx="897001" cy="574675"/>
          </a:xfrm>
          <a:custGeom>
            <a:avLst/>
            <a:gdLst>
              <a:gd name="connsiteX0" fmla="*/ 282575 w 897001"/>
              <a:gd name="connsiteY0" fmla="*/ 0 h 574675"/>
              <a:gd name="connsiteX1" fmla="*/ 260350 w 897001"/>
              <a:gd name="connsiteY1" fmla="*/ 0 h 574675"/>
              <a:gd name="connsiteX2" fmla="*/ 234950 w 897001"/>
              <a:gd name="connsiteY2" fmla="*/ 4699 h 574675"/>
              <a:gd name="connsiteX3" fmla="*/ 212725 w 897001"/>
              <a:gd name="connsiteY3" fmla="*/ 9525 h 574675"/>
              <a:gd name="connsiteX4" fmla="*/ 192151 w 897001"/>
              <a:gd name="connsiteY4" fmla="*/ 17399 h 574675"/>
              <a:gd name="connsiteX5" fmla="*/ 171450 w 897001"/>
              <a:gd name="connsiteY5" fmla="*/ 22225 h 574675"/>
              <a:gd name="connsiteX6" fmla="*/ 149225 w 897001"/>
              <a:gd name="connsiteY6" fmla="*/ 34925 h 574675"/>
              <a:gd name="connsiteX7" fmla="*/ 131826 w 897001"/>
              <a:gd name="connsiteY7" fmla="*/ 47625 h 574675"/>
              <a:gd name="connsiteX8" fmla="*/ 115951 w 897001"/>
              <a:gd name="connsiteY8" fmla="*/ 60325 h 574675"/>
              <a:gd name="connsiteX9" fmla="*/ 98425 w 897001"/>
              <a:gd name="connsiteY9" fmla="*/ 76200 h 574675"/>
              <a:gd name="connsiteX10" fmla="*/ 76200 w 897001"/>
              <a:gd name="connsiteY10" fmla="*/ 93599 h 574675"/>
              <a:gd name="connsiteX11" fmla="*/ 60325 w 897001"/>
              <a:gd name="connsiteY11" fmla="*/ 115824 h 574675"/>
              <a:gd name="connsiteX12" fmla="*/ 42926 w 897001"/>
              <a:gd name="connsiteY12" fmla="*/ 141224 h 574675"/>
              <a:gd name="connsiteX13" fmla="*/ 25400 w 897001"/>
              <a:gd name="connsiteY13" fmla="*/ 166624 h 574675"/>
              <a:gd name="connsiteX14" fmla="*/ 12700 w 897001"/>
              <a:gd name="connsiteY14" fmla="*/ 187325 h 574675"/>
              <a:gd name="connsiteX15" fmla="*/ 8001 w 897001"/>
              <a:gd name="connsiteY15" fmla="*/ 200025 h 574675"/>
              <a:gd name="connsiteX16" fmla="*/ 4826 w 897001"/>
              <a:gd name="connsiteY16" fmla="*/ 212725 h 574675"/>
              <a:gd name="connsiteX17" fmla="*/ 0 w 897001"/>
              <a:gd name="connsiteY17" fmla="*/ 225425 h 574675"/>
              <a:gd name="connsiteX18" fmla="*/ 0 w 897001"/>
              <a:gd name="connsiteY18" fmla="*/ 238125 h 574675"/>
              <a:gd name="connsiteX19" fmla="*/ 0 w 897001"/>
              <a:gd name="connsiteY19" fmla="*/ 250825 h 574675"/>
              <a:gd name="connsiteX20" fmla="*/ 4826 w 897001"/>
              <a:gd name="connsiteY20" fmla="*/ 260350 h 574675"/>
              <a:gd name="connsiteX21" fmla="*/ 8001 w 897001"/>
              <a:gd name="connsiteY21" fmla="*/ 285750 h 574675"/>
              <a:gd name="connsiteX22" fmla="*/ 17526 w 897001"/>
              <a:gd name="connsiteY22" fmla="*/ 311150 h 574675"/>
              <a:gd name="connsiteX23" fmla="*/ 30226 w 897001"/>
              <a:gd name="connsiteY23" fmla="*/ 336550 h 574675"/>
              <a:gd name="connsiteX24" fmla="*/ 42926 w 897001"/>
              <a:gd name="connsiteY24" fmla="*/ 361950 h 574675"/>
              <a:gd name="connsiteX25" fmla="*/ 60325 w 897001"/>
              <a:gd name="connsiteY25" fmla="*/ 384175 h 574675"/>
              <a:gd name="connsiteX26" fmla="*/ 76200 w 897001"/>
              <a:gd name="connsiteY26" fmla="*/ 404749 h 574675"/>
              <a:gd name="connsiteX27" fmla="*/ 93726 w 897001"/>
              <a:gd name="connsiteY27" fmla="*/ 425450 h 574675"/>
              <a:gd name="connsiteX28" fmla="*/ 111125 w 897001"/>
              <a:gd name="connsiteY28" fmla="*/ 447675 h 574675"/>
              <a:gd name="connsiteX29" fmla="*/ 128651 w 897001"/>
              <a:gd name="connsiteY29" fmla="*/ 468249 h 574675"/>
              <a:gd name="connsiteX30" fmla="*/ 149225 w 897001"/>
              <a:gd name="connsiteY30" fmla="*/ 485775 h 574675"/>
              <a:gd name="connsiteX31" fmla="*/ 166751 w 897001"/>
              <a:gd name="connsiteY31" fmla="*/ 503174 h 574675"/>
              <a:gd name="connsiteX32" fmla="*/ 179451 w 897001"/>
              <a:gd name="connsiteY32" fmla="*/ 511175 h 574675"/>
              <a:gd name="connsiteX33" fmla="*/ 192151 w 897001"/>
              <a:gd name="connsiteY33" fmla="*/ 519049 h 574675"/>
              <a:gd name="connsiteX34" fmla="*/ 204851 w 897001"/>
              <a:gd name="connsiteY34" fmla="*/ 528574 h 574675"/>
              <a:gd name="connsiteX35" fmla="*/ 217551 w 897001"/>
              <a:gd name="connsiteY35" fmla="*/ 531749 h 574675"/>
              <a:gd name="connsiteX36" fmla="*/ 234950 w 897001"/>
              <a:gd name="connsiteY36" fmla="*/ 541274 h 574675"/>
              <a:gd name="connsiteX37" fmla="*/ 252476 w 897001"/>
              <a:gd name="connsiteY37" fmla="*/ 544449 h 574675"/>
              <a:gd name="connsiteX38" fmla="*/ 273050 w 897001"/>
              <a:gd name="connsiteY38" fmla="*/ 549275 h 574675"/>
              <a:gd name="connsiteX39" fmla="*/ 295275 w 897001"/>
              <a:gd name="connsiteY39" fmla="*/ 553974 h 574675"/>
              <a:gd name="connsiteX40" fmla="*/ 307975 w 897001"/>
              <a:gd name="connsiteY40" fmla="*/ 553974 h 574675"/>
              <a:gd name="connsiteX41" fmla="*/ 320675 w 897001"/>
              <a:gd name="connsiteY41" fmla="*/ 557149 h 574675"/>
              <a:gd name="connsiteX42" fmla="*/ 350901 w 897001"/>
              <a:gd name="connsiteY42" fmla="*/ 561975 h 574675"/>
              <a:gd name="connsiteX43" fmla="*/ 379476 w 897001"/>
              <a:gd name="connsiteY43" fmla="*/ 561975 h 574675"/>
              <a:gd name="connsiteX44" fmla="*/ 414401 w 897001"/>
              <a:gd name="connsiteY44" fmla="*/ 566674 h 574675"/>
              <a:gd name="connsiteX45" fmla="*/ 452501 w 897001"/>
              <a:gd name="connsiteY45" fmla="*/ 571500 h 574675"/>
              <a:gd name="connsiteX46" fmla="*/ 490601 w 897001"/>
              <a:gd name="connsiteY46" fmla="*/ 574675 h 574675"/>
              <a:gd name="connsiteX47" fmla="*/ 530225 w 897001"/>
              <a:gd name="connsiteY47" fmla="*/ 574675 h 574675"/>
              <a:gd name="connsiteX48" fmla="*/ 571500 w 897001"/>
              <a:gd name="connsiteY48" fmla="*/ 574675 h 574675"/>
              <a:gd name="connsiteX49" fmla="*/ 611251 w 897001"/>
              <a:gd name="connsiteY49" fmla="*/ 574675 h 574675"/>
              <a:gd name="connsiteX50" fmla="*/ 649351 w 897001"/>
              <a:gd name="connsiteY50" fmla="*/ 574675 h 574675"/>
              <a:gd name="connsiteX51" fmla="*/ 687451 w 897001"/>
              <a:gd name="connsiteY51" fmla="*/ 571500 h 574675"/>
              <a:gd name="connsiteX52" fmla="*/ 725551 w 897001"/>
              <a:gd name="connsiteY52" fmla="*/ 566674 h 574675"/>
              <a:gd name="connsiteX53" fmla="*/ 755650 w 897001"/>
              <a:gd name="connsiteY53" fmla="*/ 561975 h 574675"/>
              <a:gd name="connsiteX54" fmla="*/ 785876 w 897001"/>
              <a:gd name="connsiteY54" fmla="*/ 553974 h 574675"/>
              <a:gd name="connsiteX55" fmla="*/ 798576 w 897001"/>
              <a:gd name="connsiteY55" fmla="*/ 544449 h 574675"/>
              <a:gd name="connsiteX56" fmla="*/ 811276 w 897001"/>
              <a:gd name="connsiteY56" fmla="*/ 541274 h 574675"/>
              <a:gd name="connsiteX57" fmla="*/ 823976 w 897001"/>
              <a:gd name="connsiteY57" fmla="*/ 536575 h 574675"/>
              <a:gd name="connsiteX58" fmla="*/ 833501 w 897001"/>
              <a:gd name="connsiteY58" fmla="*/ 528574 h 574675"/>
              <a:gd name="connsiteX59" fmla="*/ 841375 w 897001"/>
              <a:gd name="connsiteY59" fmla="*/ 519049 h 574675"/>
              <a:gd name="connsiteX60" fmla="*/ 849376 w 897001"/>
              <a:gd name="connsiteY60" fmla="*/ 511175 h 574675"/>
              <a:gd name="connsiteX61" fmla="*/ 862076 w 897001"/>
              <a:gd name="connsiteY61" fmla="*/ 490474 h 574675"/>
              <a:gd name="connsiteX62" fmla="*/ 876300 w 897001"/>
              <a:gd name="connsiteY62" fmla="*/ 463550 h 574675"/>
              <a:gd name="connsiteX63" fmla="*/ 884301 w 897001"/>
              <a:gd name="connsiteY63" fmla="*/ 438150 h 574675"/>
              <a:gd name="connsiteX64" fmla="*/ 889000 w 897001"/>
              <a:gd name="connsiteY64" fmla="*/ 409575 h 574675"/>
              <a:gd name="connsiteX65" fmla="*/ 892175 w 897001"/>
              <a:gd name="connsiteY65" fmla="*/ 374650 h 574675"/>
              <a:gd name="connsiteX66" fmla="*/ 897001 w 897001"/>
              <a:gd name="connsiteY66" fmla="*/ 344424 h 574675"/>
              <a:gd name="connsiteX67" fmla="*/ 897001 w 897001"/>
              <a:gd name="connsiteY67" fmla="*/ 311150 h 574675"/>
              <a:gd name="connsiteX68" fmla="*/ 892175 w 897001"/>
              <a:gd name="connsiteY68" fmla="*/ 276225 h 574675"/>
              <a:gd name="connsiteX69" fmla="*/ 892175 w 897001"/>
              <a:gd name="connsiteY69" fmla="*/ 242824 h 574675"/>
              <a:gd name="connsiteX70" fmla="*/ 889000 w 897001"/>
              <a:gd name="connsiteY70" fmla="*/ 209550 h 574675"/>
              <a:gd name="connsiteX71" fmla="*/ 889000 w 897001"/>
              <a:gd name="connsiteY71" fmla="*/ 179324 h 574675"/>
              <a:gd name="connsiteX72" fmla="*/ 884301 w 897001"/>
              <a:gd name="connsiteY72" fmla="*/ 153924 h 574675"/>
              <a:gd name="connsiteX73" fmla="*/ 879475 w 897001"/>
              <a:gd name="connsiteY73" fmla="*/ 123825 h 574675"/>
              <a:gd name="connsiteX74" fmla="*/ 876300 w 897001"/>
              <a:gd name="connsiteY74" fmla="*/ 103124 h 574675"/>
              <a:gd name="connsiteX75" fmla="*/ 871601 w 897001"/>
              <a:gd name="connsiteY75" fmla="*/ 93599 h 574675"/>
              <a:gd name="connsiteX76" fmla="*/ 871601 w 897001"/>
              <a:gd name="connsiteY76" fmla="*/ 85725 h 574675"/>
              <a:gd name="connsiteX77" fmla="*/ 866775 w 897001"/>
              <a:gd name="connsiteY77" fmla="*/ 73025 h 574675"/>
              <a:gd name="connsiteX78" fmla="*/ 862076 w 897001"/>
              <a:gd name="connsiteY78" fmla="*/ 60325 h 574675"/>
              <a:gd name="connsiteX79" fmla="*/ 858901 w 897001"/>
              <a:gd name="connsiteY79" fmla="*/ 50800 h 574675"/>
              <a:gd name="connsiteX80" fmla="*/ 854075 w 897001"/>
              <a:gd name="connsiteY80" fmla="*/ 42799 h 574675"/>
              <a:gd name="connsiteX81" fmla="*/ 846201 w 897001"/>
              <a:gd name="connsiteY81" fmla="*/ 38100 h 574675"/>
              <a:gd name="connsiteX82" fmla="*/ 841375 w 897001"/>
              <a:gd name="connsiteY82" fmla="*/ 34925 h 574675"/>
              <a:gd name="connsiteX83" fmla="*/ 833501 w 897001"/>
              <a:gd name="connsiteY83" fmla="*/ 30099 h 574675"/>
              <a:gd name="connsiteX84" fmla="*/ 823976 w 897001"/>
              <a:gd name="connsiteY84" fmla="*/ 30099 h 574675"/>
              <a:gd name="connsiteX85" fmla="*/ 806450 w 897001"/>
              <a:gd name="connsiteY85" fmla="*/ 25400 h 574675"/>
              <a:gd name="connsiteX86" fmla="*/ 785876 w 897001"/>
              <a:gd name="connsiteY86" fmla="*/ 25400 h 574675"/>
              <a:gd name="connsiteX87" fmla="*/ 765175 w 897001"/>
              <a:gd name="connsiteY87" fmla="*/ 25400 h 574675"/>
              <a:gd name="connsiteX88" fmla="*/ 742950 w 897001"/>
              <a:gd name="connsiteY88" fmla="*/ 22225 h 574675"/>
              <a:gd name="connsiteX89" fmla="*/ 730250 w 897001"/>
              <a:gd name="connsiteY89" fmla="*/ 22225 h 574675"/>
              <a:gd name="connsiteX90" fmla="*/ 717550 w 897001"/>
              <a:gd name="connsiteY90" fmla="*/ 17399 h 574675"/>
              <a:gd name="connsiteX91" fmla="*/ 682625 w 897001"/>
              <a:gd name="connsiteY91" fmla="*/ 17399 h 574675"/>
              <a:gd name="connsiteX92" fmla="*/ 649351 w 897001"/>
              <a:gd name="connsiteY92" fmla="*/ 17399 h 574675"/>
              <a:gd name="connsiteX93" fmla="*/ 614426 w 897001"/>
              <a:gd name="connsiteY93" fmla="*/ 22225 h 574675"/>
              <a:gd name="connsiteX94" fmla="*/ 576326 w 897001"/>
              <a:gd name="connsiteY94" fmla="*/ 22225 h 574675"/>
              <a:gd name="connsiteX95" fmla="*/ 542925 w 897001"/>
              <a:gd name="connsiteY95" fmla="*/ 22225 h 574675"/>
              <a:gd name="connsiteX96" fmla="*/ 508000 w 897001"/>
              <a:gd name="connsiteY96" fmla="*/ 22225 h 574675"/>
              <a:gd name="connsiteX97" fmla="*/ 477901 w 897001"/>
              <a:gd name="connsiteY97" fmla="*/ 22225 h 574675"/>
              <a:gd name="connsiteX98" fmla="*/ 447675 w 897001"/>
              <a:gd name="connsiteY98" fmla="*/ 17399 h 574675"/>
              <a:gd name="connsiteX99" fmla="*/ 419100 w 897001"/>
              <a:gd name="connsiteY99" fmla="*/ 17399 h 574675"/>
              <a:gd name="connsiteX100" fmla="*/ 392176 w 897001"/>
              <a:gd name="connsiteY100" fmla="*/ 9525 h 574675"/>
              <a:gd name="connsiteX101" fmla="*/ 363601 w 897001"/>
              <a:gd name="connsiteY101" fmla="*/ 4699 h 574675"/>
              <a:gd name="connsiteX102" fmla="*/ 338201 w 897001"/>
              <a:gd name="connsiteY102" fmla="*/ 0 h 574675"/>
              <a:gd name="connsiteX103" fmla="*/ 315976 w 897001"/>
              <a:gd name="connsiteY103" fmla="*/ 0 h 574675"/>
              <a:gd name="connsiteX104" fmla="*/ 298450 w 897001"/>
              <a:gd name="connsiteY104" fmla="*/ 0 h 574675"/>
              <a:gd name="connsiteX105" fmla="*/ 290576 w 897001"/>
              <a:gd name="connsiteY105" fmla="*/ 0 h 574675"/>
              <a:gd name="connsiteX106" fmla="*/ 282575 w 897001"/>
              <a:gd name="connsiteY106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</a:cxnLst>
            <a:rect l="l" t="t" r="r" b="b"/>
            <a:pathLst>
              <a:path w="897001" h="574675">
                <a:moveTo>
                  <a:pt x="282575" y="0"/>
                </a:moveTo>
                <a:lnTo>
                  <a:pt x="260350" y="0"/>
                </a:lnTo>
                <a:lnTo>
                  <a:pt x="234950" y="4699"/>
                </a:lnTo>
                <a:lnTo>
                  <a:pt x="212725" y="9525"/>
                </a:lnTo>
                <a:lnTo>
                  <a:pt x="192151" y="17399"/>
                </a:lnTo>
                <a:lnTo>
                  <a:pt x="171450" y="22225"/>
                </a:lnTo>
                <a:lnTo>
                  <a:pt x="149225" y="34925"/>
                </a:lnTo>
                <a:lnTo>
                  <a:pt x="131826" y="47625"/>
                </a:lnTo>
                <a:lnTo>
                  <a:pt x="115951" y="60325"/>
                </a:lnTo>
                <a:lnTo>
                  <a:pt x="98425" y="76200"/>
                </a:lnTo>
                <a:lnTo>
                  <a:pt x="76200" y="93599"/>
                </a:lnTo>
                <a:lnTo>
                  <a:pt x="60325" y="115824"/>
                </a:lnTo>
                <a:lnTo>
                  <a:pt x="42926" y="141224"/>
                </a:lnTo>
                <a:lnTo>
                  <a:pt x="25400" y="166624"/>
                </a:lnTo>
                <a:lnTo>
                  <a:pt x="12700" y="187325"/>
                </a:lnTo>
                <a:lnTo>
                  <a:pt x="8001" y="200025"/>
                </a:lnTo>
                <a:lnTo>
                  <a:pt x="4826" y="212725"/>
                </a:lnTo>
                <a:lnTo>
                  <a:pt x="0" y="225425"/>
                </a:lnTo>
                <a:lnTo>
                  <a:pt x="0" y="238125"/>
                </a:lnTo>
                <a:lnTo>
                  <a:pt x="0" y="250825"/>
                </a:lnTo>
                <a:lnTo>
                  <a:pt x="4826" y="260350"/>
                </a:lnTo>
                <a:lnTo>
                  <a:pt x="8001" y="285750"/>
                </a:lnTo>
                <a:lnTo>
                  <a:pt x="17526" y="311150"/>
                </a:lnTo>
                <a:lnTo>
                  <a:pt x="30226" y="336550"/>
                </a:lnTo>
                <a:lnTo>
                  <a:pt x="42926" y="361950"/>
                </a:lnTo>
                <a:lnTo>
                  <a:pt x="60325" y="384175"/>
                </a:lnTo>
                <a:lnTo>
                  <a:pt x="76200" y="404749"/>
                </a:lnTo>
                <a:lnTo>
                  <a:pt x="93726" y="425450"/>
                </a:lnTo>
                <a:lnTo>
                  <a:pt x="111125" y="447675"/>
                </a:lnTo>
                <a:lnTo>
                  <a:pt x="128651" y="468249"/>
                </a:lnTo>
                <a:lnTo>
                  <a:pt x="149225" y="485775"/>
                </a:lnTo>
                <a:lnTo>
                  <a:pt x="166751" y="503174"/>
                </a:lnTo>
                <a:lnTo>
                  <a:pt x="179451" y="511175"/>
                </a:lnTo>
                <a:lnTo>
                  <a:pt x="192151" y="519049"/>
                </a:lnTo>
                <a:lnTo>
                  <a:pt x="204851" y="528574"/>
                </a:lnTo>
                <a:lnTo>
                  <a:pt x="217551" y="531749"/>
                </a:lnTo>
                <a:lnTo>
                  <a:pt x="234950" y="541274"/>
                </a:lnTo>
                <a:lnTo>
                  <a:pt x="252476" y="544449"/>
                </a:lnTo>
                <a:lnTo>
                  <a:pt x="273050" y="549275"/>
                </a:lnTo>
                <a:lnTo>
                  <a:pt x="295275" y="553974"/>
                </a:lnTo>
                <a:lnTo>
                  <a:pt x="307975" y="553974"/>
                </a:lnTo>
                <a:lnTo>
                  <a:pt x="320675" y="557149"/>
                </a:lnTo>
                <a:lnTo>
                  <a:pt x="350901" y="561975"/>
                </a:lnTo>
                <a:lnTo>
                  <a:pt x="379476" y="561975"/>
                </a:lnTo>
                <a:lnTo>
                  <a:pt x="414401" y="566674"/>
                </a:lnTo>
                <a:lnTo>
                  <a:pt x="452501" y="571500"/>
                </a:lnTo>
                <a:lnTo>
                  <a:pt x="490601" y="574675"/>
                </a:lnTo>
                <a:lnTo>
                  <a:pt x="530225" y="574675"/>
                </a:lnTo>
                <a:lnTo>
                  <a:pt x="571500" y="574675"/>
                </a:lnTo>
                <a:lnTo>
                  <a:pt x="611251" y="574675"/>
                </a:lnTo>
                <a:lnTo>
                  <a:pt x="649351" y="574675"/>
                </a:lnTo>
                <a:lnTo>
                  <a:pt x="687451" y="571500"/>
                </a:lnTo>
                <a:lnTo>
                  <a:pt x="725551" y="566674"/>
                </a:lnTo>
                <a:lnTo>
                  <a:pt x="755650" y="561975"/>
                </a:lnTo>
                <a:lnTo>
                  <a:pt x="785876" y="553974"/>
                </a:lnTo>
                <a:lnTo>
                  <a:pt x="798576" y="544449"/>
                </a:lnTo>
                <a:lnTo>
                  <a:pt x="811276" y="541274"/>
                </a:lnTo>
                <a:lnTo>
                  <a:pt x="823976" y="536575"/>
                </a:lnTo>
                <a:lnTo>
                  <a:pt x="833501" y="528574"/>
                </a:lnTo>
                <a:lnTo>
                  <a:pt x="841375" y="519049"/>
                </a:lnTo>
                <a:lnTo>
                  <a:pt x="849376" y="511175"/>
                </a:lnTo>
                <a:lnTo>
                  <a:pt x="862076" y="490474"/>
                </a:lnTo>
                <a:lnTo>
                  <a:pt x="876300" y="463550"/>
                </a:lnTo>
                <a:lnTo>
                  <a:pt x="884301" y="438150"/>
                </a:lnTo>
                <a:lnTo>
                  <a:pt x="889000" y="409575"/>
                </a:lnTo>
                <a:lnTo>
                  <a:pt x="892175" y="374650"/>
                </a:lnTo>
                <a:lnTo>
                  <a:pt x="897001" y="344424"/>
                </a:lnTo>
                <a:lnTo>
                  <a:pt x="897001" y="311150"/>
                </a:lnTo>
                <a:lnTo>
                  <a:pt x="892175" y="276225"/>
                </a:lnTo>
                <a:lnTo>
                  <a:pt x="892175" y="242824"/>
                </a:lnTo>
                <a:lnTo>
                  <a:pt x="889000" y="209550"/>
                </a:lnTo>
                <a:lnTo>
                  <a:pt x="889000" y="179324"/>
                </a:lnTo>
                <a:lnTo>
                  <a:pt x="884301" y="153924"/>
                </a:lnTo>
                <a:lnTo>
                  <a:pt x="879475" y="123825"/>
                </a:lnTo>
                <a:lnTo>
                  <a:pt x="876300" y="103124"/>
                </a:lnTo>
                <a:lnTo>
                  <a:pt x="871601" y="93599"/>
                </a:lnTo>
                <a:lnTo>
                  <a:pt x="871601" y="85725"/>
                </a:lnTo>
                <a:lnTo>
                  <a:pt x="866775" y="73025"/>
                </a:lnTo>
                <a:lnTo>
                  <a:pt x="862076" y="60325"/>
                </a:lnTo>
                <a:lnTo>
                  <a:pt x="858901" y="50800"/>
                </a:lnTo>
                <a:lnTo>
                  <a:pt x="854075" y="42799"/>
                </a:lnTo>
                <a:lnTo>
                  <a:pt x="846201" y="38100"/>
                </a:lnTo>
                <a:lnTo>
                  <a:pt x="841375" y="34925"/>
                </a:lnTo>
                <a:lnTo>
                  <a:pt x="833501" y="30099"/>
                </a:lnTo>
                <a:lnTo>
                  <a:pt x="823976" y="30099"/>
                </a:lnTo>
                <a:lnTo>
                  <a:pt x="806450" y="25400"/>
                </a:lnTo>
                <a:lnTo>
                  <a:pt x="785876" y="25400"/>
                </a:lnTo>
                <a:lnTo>
                  <a:pt x="765175" y="25400"/>
                </a:lnTo>
                <a:lnTo>
                  <a:pt x="742950" y="22225"/>
                </a:lnTo>
                <a:lnTo>
                  <a:pt x="730250" y="22225"/>
                </a:lnTo>
                <a:lnTo>
                  <a:pt x="717550" y="17399"/>
                </a:lnTo>
                <a:lnTo>
                  <a:pt x="682625" y="17399"/>
                </a:lnTo>
                <a:lnTo>
                  <a:pt x="649351" y="17399"/>
                </a:lnTo>
                <a:lnTo>
                  <a:pt x="614426" y="22225"/>
                </a:lnTo>
                <a:lnTo>
                  <a:pt x="576326" y="22225"/>
                </a:lnTo>
                <a:lnTo>
                  <a:pt x="542925" y="22225"/>
                </a:lnTo>
                <a:lnTo>
                  <a:pt x="508000" y="22225"/>
                </a:lnTo>
                <a:lnTo>
                  <a:pt x="477901" y="22225"/>
                </a:lnTo>
                <a:lnTo>
                  <a:pt x="447675" y="17399"/>
                </a:lnTo>
                <a:lnTo>
                  <a:pt x="419100" y="17399"/>
                </a:lnTo>
                <a:lnTo>
                  <a:pt x="392176" y="9525"/>
                </a:lnTo>
                <a:lnTo>
                  <a:pt x="363601" y="4699"/>
                </a:lnTo>
                <a:lnTo>
                  <a:pt x="338201" y="0"/>
                </a:lnTo>
                <a:lnTo>
                  <a:pt x="315976" y="0"/>
                </a:lnTo>
                <a:lnTo>
                  <a:pt x="298450" y="0"/>
                </a:lnTo>
                <a:lnTo>
                  <a:pt x="290576" y="0"/>
                </a:lnTo>
                <a:lnTo>
                  <a:pt x="28257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0374" y="2168398"/>
            <a:ext cx="346075" cy="341376"/>
          </a:xfrm>
          <a:custGeom>
            <a:avLst/>
            <a:gdLst>
              <a:gd name="connsiteX0" fmla="*/ 174625 w 346075"/>
              <a:gd name="connsiteY0" fmla="*/ 0 h 341376"/>
              <a:gd name="connsiteX1" fmla="*/ 157162 w 346075"/>
              <a:gd name="connsiteY1" fmla="*/ 0 h 341376"/>
              <a:gd name="connsiteX2" fmla="*/ 139700 w 346075"/>
              <a:gd name="connsiteY2" fmla="*/ 4825 h 341376"/>
              <a:gd name="connsiteX3" fmla="*/ 123825 w 346075"/>
              <a:gd name="connsiteY3" fmla="*/ 9525 h 341376"/>
              <a:gd name="connsiteX4" fmla="*/ 106362 w 346075"/>
              <a:gd name="connsiteY4" fmla="*/ 14350 h 341376"/>
              <a:gd name="connsiteX5" fmla="*/ 88900 w 346075"/>
              <a:gd name="connsiteY5" fmla="*/ 22225 h 341376"/>
              <a:gd name="connsiteX6" fmla="*/ 76200 w 346075"/>
              <a:gd name="connsiteY6" fmla="*/ 30225 h 341376"/>
              <a:gd name="connsiteX7" fmla="*/ 63500 w 346075"/>
              <a:gd name="connsiteY7" fmla="*/ 39750 h 341376"/>
              <a:gd name="connsiteX8" fmla="*/ 50800 w 346075"/>
              <a:gd name="connsiteY8" fmla="*/ 52450 h 341376"/>
              <a:gd name="connsiteX9" fmla="*/ 38100 w 346075"/>
              <a:gd name="connsiteY9" fmla="*/ 65150 h 341376"/>
              <a:gd name="connsiteX10" fmla="*/ 28575 w 346075"/>
              <a:gd name="connsiteY10" fmla="*/ 77850 h 341376"/>
              <a:gd name="connsiteX11" fmla="*/ 20637 w 346075"/>
              <a:gd name="connsiteY11" fmla="*/ 90550 h 341376"/>
              <a:gd name="connsiteX12" fmla="*/ 12700 w 346075"/>
              <a:gd name="connsiteY12" fmla="*/ 103250 h 341376"/>
              <a:gd name="connsiteX13" fmla="*/ 7937 w 346075"/>
              <a:gd name="connsiteY13" fmla="*/ 120650 h 341376"/>
              <a:gd name="connsiteX14" fmla="*/ 3175 w 346075"/>
              <a:gd name="connsiteY14" fmla="*/ 136525 h 341376"/>
              <a:gd name="connsiteX15" fmla="*/ 0 w 346075"/>
              <a:gd name="connsiteY15" fmla="*/ 154050 h 341376"/>
              <a:gd name="connsiteX16" fmla="*/ 0 w 346075"/>
              <a:gd name="connsiteY16" fmla="*/ 171450 h 341376"/>
              <a:gd name="connsiteX17" fmla="*/ 0 w 346075"/>
              <a:gd name="connsiteY17" fmla="*/ 187325 h 341376"/>
              <a:gd name="connsiteX18" fmla="*/ 3175 w 346075"/>
              <a:gd name="connsiteY18" fmla="*/ 204850 h 341376"/>
              <a:gd name="connsiteX19" fmla="*/ 7937 w 346075"/>
              <a:gd name="connsiteY19" fmla="*/ 222250 h 341376"/>
              <a:gd name="connsiteX20" fmla="*/ 12700 w 346075"/>
              <a:gd name="connsiteY20" fmla="*/ 239775 h 341376"/>
              <a:gd name="connsiteX21" fmla="*/ 20637 w 346075"/>
              <a:gd name="connsiteY21" fmla="*/ 252475 h 341376"/>
              <a:gd name="connsiteX22" fmla="*/ 28575 w 346075"/>
              <a:gd name="connsiteY22" fmla="*/ 265175 h 341376"/>
              <a:gd name="connsiteX23" fmla="*/ 38100 w 346075"/>
              <a:gd name="connsiteY23" fmla="*/ 277875 h 341376"/>
              <a:gd name="connsiteX24" fmla="*/ 50800 w 346075"/>
              <a:gd name="connsiteY24" fmla="*/ 290575 h 341376"/>
              <a:gd name="connsiteX25" fmla="*/ 63500 w 346075"/>
              <a:gd name="connsiteY25" fmla="*/ 303275 h 341376"/>
              <a:gd name="connsiteX26" fmla="*/ 76200 w 346075"/>
              <a:gd name="connsiteY26" fmla="*/ 311150 h 341376"/>
              <a:gd name="connsiteX27" fmla="*/ 88900 w 346075"/>
              <a:gd name="connsiteY27" fmla="*/ 320675 h 341376"/>
              <a:gd name="connsiteX28" fmla="*/ 106362 w 346075"/>
              <a:gd name="connsiteY28" fmla="*/ 328675 h 341376"/>
              <a:gd name="connsiteX29" fmla="*/ 123825 w 346075"/>
              <a:gd name="connsiteY29" fmla="*/ 333375 h 341376"/>
              <a:gd name="connsiteX30" fmla="*/ 139700 w 346075"/>
              <a:gd name="connsiteY30" fmla="*/ 336550 h 341376"/>
              <a:gd name="connsiteX31" fmla="*/ 157162 w 346075"/>
              <a:gd name="connsiteY31" fmla="*/ 341375 h 341376"/>
              <a:gd name="connsiteX32" fmla="*/ 174625 w 346075"/>
              <a:gd name="connsiteY32" fmla="*/ 341375 h 341376"/>
              <a:gd name="connsiteX33" fmla="*/ 192087 w 346075"/>
              <a:gd name="connsiteY33" fmla="*/ 341375 h 341376"/>
              <a:gd name="connsiteX34" fmla="*/ 207962 w 346075"/>
              <a:gd name="connsiteY34" fmla="*/ 336550 h 341376"/>
              <a:gd name="connsiteX35" fmla="*/ 225425 w 346075"/>
              <a:gd name="connsiteY35" fmla="*/ 333375 h 341376"/>
              <a:gd name="connsiteX36" fmla="*/ 242887 w 346075"/>
              <a:gd name="connsiteY36" fmla="*/ 328675 h 341376"/>
              <a:gd name="connsiteX37" fmla="*/ 255587 w 346075"/>
              <a:gd name="connsiteY37" fmla="*/ 320675 h 341376"/>
              <a:gd name="connsiteX38" fmla="*/ 268287 w 346075"/>
              <a:gd name="connsiteY38" fmla="*/ 311150 h 341376"/>
              <a:gd name="connsiteX39" fmla="*/ 280987 w 346075"/>
              <a:gd name="connsiteY39" fmla="*/ 303275 h 341376"/>
              <a:gd name="connsiteX40" fmla="*/ 293687 w 346075"/>
              <a:gd name="connsiteY40" fmla="*/ 290575 h 341376"/>
              <a:gd name="connsiteX41" fmla="*/ 306387 w 346075"/>
              <a:gd name="connsiteY41" fmla="*/ 277875 h 341376"/>
              <a:gd name="connsiteX42" fmla="*/ 315912 w 346075"/>
              <a:gd name="connsiteY42" fmla="*/ 265175 h 341376"/>
              <a:gd name="connsiteX43" fmla="*/ 323850 w 346075"/>
              <a:gd name="connsiteY43" fmla="*/ 252475 h 341376"/>
              <a:gd name="connsiteX44" fmla="*/ 331787 w 346075"/>
              <a:gd name="connsiteY44" fmla="*/ 239775 h 341376"/>
              <a:gd name="connsiteX45" fmla="*/ 336550 w 346075"/>
              <a:gd name="connsiteY45" fmla="*/ 222250 h 341376"/>
              <a:gd name="connsiteX46" fmla="*/ 341312 w 346075"/>
              <a:gd name="connsiteY46" fmla="*/ 204850 h 341376"/>
              <a:gd name="connsiteX47" fmla="*/ 346075 w 346075"/>
              <a:gd name="connsiteY47" fmla="*/ 187325 h 341376"/>
              <a:gd name="connsiteX48" fmla="*/ 346075 w 346075"/>
              <a:gd name="connsiteY48" fmla="*/ 171450 h 341376"/>
              <a:gd name="connsiteX49" fmla="*/ 346075 w 346075"/>
              <a:gd name="connsiteY49" fmla="*/ 154050 h 341376"/>
              <a:gd name="connsiteX50" fmla="*/ 341312 w 346075"/>
              <a:gd name="connsiteY50" fmla="*/ 136525 h 341376"/>
              <a:gd name="connsiteX51" fmla="*/ 336550 w 346075"/>
              <a:gd name="connsiteY51" fmla="*/ 120650 h 341376"/>
              <a:gd name="connsiteX52" fmla="*/ 331787 w 346075"/>
              <a:gd name="connsiteY52" fmla="*/ 103250 h 341376"/>
              <a:gd name="connsiteX53" fmla="*/ 323850 w 346075"/>
              <a:gd name="connsiteY53" fmla="*/ 90550 h 341376"/>
              <a:gd name="connsiteX54" fmla="*/ 315912 w 346075"/>
              <a:gd name="connsiteY54" fmla="*/ 77850 h 341376"/>
              <a:gd name="connsiteX55" fmla="*/ 306387 w 346075"/>
              <a:gd name="connsiteY55" fmla="*/ 65150 h 341376"/>
              <a:gd name="connsiteX56" fmla="*/ 293687 w 346075"/>
              <a:gd name="connsiteY56" fmla="*/ 52450 h 341376"/>
              <a:gd name="connsiteX57" fmla="*/ 280987 w 346075"/>
              <a:gd name="connsiteY57" fmla="*/ 39750 h 341376"/>
              <a:gd name="connsiteX58" fmla="*/ 268287 w 346075"/>
              <a:gd name="connsiteY58" fmla="*/ 30225 h 341376"/>
              <a:gd name="connsiteX59" fmla="*/ 255587 w 346075"/>
              <a:gd name="connsiteY59" fmla="*/ 22225 h 341376"/>
              <a:gd name="connsiteX60" fmla="*/ 242887 w 346075"/>
              <a:gd name="connsiteY60" fmla="*/ 14350 h 341376"/>
              <a:gd name="connsiteX61" fmla="*/ 225425 w 346075"/>
              <a:gd name="connsiteY61" fmla="*/ 9525 h 341376"/>
              <a:gd name="connsiteX62" fmla="*/ 207962 w 346075"/>
              <a:gd name="connsiteY62" fmla="*/ 4825 h 341376"/>
              <a:gd name="connsiteX63" fmla="*/ 192087 w 346075"/>
              <a:gd name="connsiteY63" fmla="*/ 0 h 341376"/>
              <a:gd name="connsiteX64" fmla="*/ 174625 w 346075"/>
              <a:gd name="connsiteY64" fmla="*/ 0 h 341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41376">
                <a:moveTo>
                  <a:pt x="174625" y="0"/>
                </a:moveTo>
                <a:lnTo>
                  <a:pt x="157162" y="0"/>
                </a:lnTo>
                <a:lnTo>
                  <a:pt x="139700" y="4825"/>
                </a:lnTo>
                <a:lnTo>
                  <a:pt x="123825" y="9525"/>
                </a:lnTo>
                <a:lnTo>
                  <a:pt x="106362" y="14350"/>
                </a:lnTo>
                <a:lnTo>
                  <a:pt x="88900" y="22225"/>
                </a:lnTo>
                <a:lnTo>
                  <a:pt x="76200" y="30225"/>
                </a:lnTo>
                <a:lnTo>
                  <a:pt x="63500" y="39750"/>
                </a:lnTo>
                <a:lnTo>
                  <a:pt x="50800" y="52450"/>
                </a:lnTo>
                <a:lnTo>
                  <a:pt x="38100" y="65150"/>
                </a:lnTo>
                <a:lnTo>
                  <a:pt x="28575" y="77850"/>
                </a:lnTo>
                <a:lnTo>
                  <a:pt x="20637" y="90550"/>
                </a:lnTo>
                <a:lnTo>
                  <a:pt x="12700" y="103250"/>
                </a:lnTo>
                <a:lnTo>
                  <a:pt x="7937" y="120650"/>
                </a:lnTo>
                <a:lnTo>
                  <a:pt x="3175" y="136525"/>
                </a:lnTo>
                <a:lnTo>
                  <a:pt x="0" y="154050"/>
                </a:lnTo>
                <a:lnTo>
                  <a:pt x="0" y="171450"/>
                </a:lnTo>
                <a:lnTo>
                  <a:pt x="0" y="187325"/>
                </a:lnTo>
                <a:lnTo>
                  <a:pt x="3175" y="204850"/>
                </a:lnTo>
                <a:lnTo>
                  <a:pt x="7937" y="222250"/>
                </a:lnTo>
                <a:lnTo>
                  <a:pt x="12700" y="239775"/>
                </a:lnTo>
                <a:lnTo>
                  <a:pt x="20637" y="252475"/>
                </a:lnTo>
                <a:lnTo>
                  <a:pt x="28575" y="265175"/>
                </a:lnTo>
                <a:lnTo>
                  <a:pt x="38100" y="277875"/>
                </a:lnTo>
                <a:lnTo>
                  <a:pt x="50800" y="290575"/>
                </a:lnTo>
                <a:lnTo>
                  <a:pt x="63500" y="303275"/>
                </a:lnTo>
                <a:lnTo>
                  <a:pt x="76200" y="311150"/>
                </a:lnTo>
                <a:lnTo>
                  <a:pt x="88900" y="320675"/>
                </a:lnTo>
                <a:lnTo>
                  <a:pt x="106362" y="328675"/>
                </a:lnTo>
                <a:lnTo>
                  <a:pt x="123825" y="333375"/>
                </a:lnTo>
                <a:lnTo>
                  <a:pt x="139700" y="336550"/>
                </a:lnTo>
                <a:lnTo>
                  <a:pt x="157162" y="341375"/>
                </a:lnTo>
                <a:lnTo>
                  <a:pt x="174625" y="341375"/>
                </a:lnTo>
                <a:lnTo>
                  <a:pt x="192087" y="341375"/>
                </a:lnTo>
                <a:lnTo>
                  <a:pt x="207962" y="336550"/>
                </a:lnTo>
                <a:lnTo>
                  <a:pt x="225425" y="333375"/>
                </a:lnTo>
                <a:lnTo>
                  <a:pt x="242887" y="328675"/>
                </a:lnTo>
                <a:lnTo>
                  <a:pt x="255587" y="320675"/>
                </a:lnTo>
                <a:lnTo>
                  <a:pt x="268287" y="311150"/>
                </a:lnTo>
                <a:lnTo>
                  <a:pt x="280987" y="303275"/>
                </a:lnTo>
                <a:lnTo>
                  <a:pt x="293687" y="290575"/>
                </a:lnTo>
                <a:lnTo>
                  <a:pt x="306387" y="277875"/>
                </a:lnTo>
                <a:lnTo>
                  <a:pt x="315912" y="265175"/>
                </a:lnTo>
                <a:lnTo>
                  <a:pt x="323850" y="252475"/>
                </a:lnTo>
                <a:lnTo>
                  <a:pt x="331787" y="239775"/>
                </a:lnTo>
                <a:lnTo>
                  <a:pt x="336550" y="222250"/>
                </a:lnTo>
                <a:lnTo>
                  <a:pt x="341312" y="204850"/>
                </a:lnTo>
                <a:lnTo>
                  <a:pt x="346075" y="187325"/>
                </a:lnTo>
                <a:lnTo>
                  <a:pt x="346075" y="171450"/>
                </a:lnTo>
                <a:lnTo>
                  <a:pt x="346075" y="154050"/>
                </a:lnTo>
                <a:lnTo>
                  <a:pt x="341312" y="136525"/>
                </a:lnTo>
                <a:lnTo>
                  <a:pt x="336550" y="120650"/>
                </a:lnTo>
                <a:lnTo>
                  <a:pt x="331787" y="103250"/>
                </a:lnTo>
                <a:lnTo>
                  <a:pt x="323850" y="90550"/>
                </a:lnTo>
                <a:lnTo>
                  <a:pt x="315912" y="77850"/>
                </a:lnTo>
                <a:lnTo>
                  <a:pt x="306387" y="65150"/>
                </a:lnTo>
                <a:lnTo>
                  <a:pt x="293687" y="52450"/>
                </a:lnTo>
                <a:lnTo>
                  <a:pt x="280987" y="39750"/>
                </a:lnTo>
                <a:lnTo>
                  <a:pt x="268287" y="30225"/>
                </a:lnTo>
                <a:lnTo>
                  <a:pt x="255587" y="22225"/>
                </a:lnTo>
                <a:lnTo>
                  <a:pt x="242887" y="14350"/>
                </a:lnTo>
                <a:lnTo>
                  <a:pt x="225425" y="9525"/>
                </a:lnTo>
                <a:lnTo>
                  <a:pt x="207962" y="4825"/>
                </a:lnTo>
                <a:lnTo>
                  <a:pt x="192087" y="0"/>
                </a:lnTo>
                <a:lnTo>
                  <a:pt x="174625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259198" y="198589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7950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8100 h 336550"/>
              <a:gd name="connsiteX8" fmla="*/ 52451 w 346075"/>
              <a:gd name="connsiteY8" fmla="*/ 47625 h 336550"/>
              <a:gd name="connsiteX9" fmla="*/ 39751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85725 h 336550"/>
              <a:gd name="connsiteX12" fmla="*/ 12700 w 346075"/>
              <a:gd name="connsiteY12" fmla="*/ 103124 h 336550"/>
              <a:gd name="connsiteX13" fmla="*/ 9525 w 346075"/>
              <a:gd name="connsiteY13" fmla="*/ 115824 h 336550"/>
              <a:gd name="connsiteX14" fmla="*/ 4826 w 346075"/>
              <a:gd name="connsiteY14" fmla="*/ 131699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2499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9751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7950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1724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1724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2900 w 346075"/>
              <a:gd name="connsiteY46" fmla="*/ 200025 h 336550"/>
              <a:gd name="connsiteX47" fmla="*/ 346075 w 346075"/>
              <a:gd name="connsiteY47" fmla="*/ 182499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2900 w 346075"/>
              <a:gd name="connsiteY50" fmla="*/ 131699 h 336550"/>
              <a:gd name="connsiteX51" fmla="*/ 338201 w 346075"/>
              <a:gd name="connsiteY51" fmla="*/ 115824 h 336550"/>
              <a:gd name="connsiteX52" fmla="*/ 333375 w 346075"/>
              <a:gd name="connsiteY52" fmla="*/ 103124 h 336550"/>
              <a:gd name="connsiteX53" fmla="*/ 325501 w 346075"/>
              <a:gd name="connsiteY53" fmla="*/ 85725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7950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8100"/>
                </a:lnTo>
                <a:lnTo>
                  <a:pt x="52451" y="47625"/>
                </a:lnTo>
                <a:lnTo>
                  <a:pt x="39751" y="60325"/>
                </a:lnTo>
                <a:lnTo>
                  <a:pt x="30226" y="73025"/>
                </a:lnTo>
                <a:lnTo>
                  <a:pt x="22225" y="85725"/>
                </a:lnTo>
                <a:lnTo>
                  <a:pt x="12700" y="103124"/>
                </a:lnTo>
                <a:lnTo>
                  <a:pt x="9525" y="115824"/>
                </a:lnTo>
                <a:lnTo>
                  <a:pt x="4826" y="131699"/>
                </a:lnTo>
                <a:lnTo>
                  <a:pt x="0" y="149225"/>
                </a:lnTo>
                <a:lnTo>
                  <a:pt x="0" y="166624"/>
                </a:lnTo>
                <a:lnTo>
                  <a:pt x="0" y="182499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9751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7950" y="323850"/>
                </a:lnTo>
                <a:lnTo>
                  <a:pt x="123825" y="328549"/>
                </a:lnTo>
                <a:lnTo>
                  <a:pt x="141351" y="331724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1724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2900" y="200025"/>
                </a:lnTo>
                <a:lnTo>
                  <a:pt x="346075" y="182499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2900" y="131699"/>
                </a:lnTo>
                <a:lnTo>
                  <a:pt x="338201" y="115824"/>
                </a:lnTo>
                <a:lnTo>
                  <a:pt x="333375" y="103124"/>
                </a:lnTo>
                <a:lnTo>
                  <a:pt x="325501" y="85725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4251325" y="3147948"/>
            <a:ext cx="346075" cy="336550"/>
          </a:xfrm>
          <a:custGeom>
            <a:avLst/>
            <a:gdLst>
              <a:gd name="connsiteX0" fmla="*/ 171450 w 346075"/>
              <a:gd name="connsiteY0" fmla="*/ 0 h 336550"/>
              <a:gd name="connsiteX1" fmla="*/ 153923 w 346075"/>
              <a:gd name="connsiteY1" fmla="*/ 0 h 336550"/>
              <a:gd name="connsiteX2" fmla="*/ 136525 w 346075"/>
              <a:gd name="connsiteY2" fmla="*/ 4699 h 336550"/>
              <a:gd name="connsiteX3" fmla="*/ 118998 w 346075"/>
              <a:gd name="connsiteY3" fmla="*/ 9525 h 336550"/>
              <a:gd name="connsiteX4" fmla="*/ 103123 w 346075"/>
              <a:gd name="connsiteY4" fmla="*/ 12700 h 336550"/>
              <a:gd name="connsiteX5" fmla="*/ 88900 w 346075"/>
              <a:gd name="connsiteY5" fmla="*/ 22225 h 336550"/>
              <a:gd name="connsiteX6" fmla="*/ 76200 w 346075"/>
              <a:gd name="connsiteY6" fmla="*/ 30099 h 336550"/>
              <a:gd name="connsiteX7" fmla="*/ 63500 w 346075"/>
              <a:gd name="connsiteY7" fmla="*/ 38100 h 336550"/>
              <a:gd name="connsiteX8" fmla="*/ 50800 w 346075"/>
              <a:gd name="connsiteY8" fmla="*/ 47625 h 336550"/>
              <a:gd name="connsiteX9" fmla="*/ 38100 w 346075"/>
              <a:gd name="connsiteY9" fmla="*/ 60325 h 336550"/>
              <a:gd name="connsiteX10" fmla="*/ 30098 w 346075"/>
              <a:gd name="connsiteY10" fmla="*/ 73025 h 336550"/>
              <a:gd name="connsiteX11" fmla="*/ 20573 w 346075"/>
              <a:gd name="connsiteY11" fmla="*/ 85725 h 336550"/>
              <a:gd name="connsiteX12" fmla="*/ 12700 w 346075"/>
              <a:gd name="connsiteY12" fmla="*/ 103124 h 336550"/>
              <a:gd name="connsiteX13" fmla="*/ 7873 w 346075"/>
              <a:gd name="connsiteY13" fmla="*/ 115823 h 336550"/>
              <a:gd name="connsiteX14" fmla="*/ 4698 w 346075"/>
              <a:gd name="connsiteY14" fmla="*/ 131698 h 336550"/>
              <a:gd name="connsiteX15" fmla="*/ 0 w 346075"/>
              <a:gd name="connsiteY15" fmla="*/ 149225 h 336550"/>
              <a:gd name="connsiteX16" fmla="*/ 0 w 346075"/>
              <a:gd name="connsiteY16" fmla="*/ 166623 h 336550"/>
              <a:gd name="connsiteX17" fmla="*/ 0 w 346075"/>
              <a:gd name="connsiteY17" fmla="*/ 184150 h 336550"/>
              <a:gd name="connsiteX18" fmla="*/ 4698 w 346075"/>
              <a:gd name="connsiteY18" fmla="*/ 200025 h 336550"/>
              <a:gd name="connsiteX19" fmla="*/ 7873 w 346075"/>
              <a:gd name="connsiteY19" fmla="*/ 217423 h 336550"/>
              <a:gd name="connsiteX20" fmla="*/ 12700 w 346075"/>
              <a:gd name="connsiteY20" fmla="*/ 234950 h 336550"/>
              <a:gd name="connsiteX21" fmla="*/ 20573 w 346075"/>
              <a:gd name="connsiteY21" fmla="*/ 247650 h 336550"/>
              <a:gd name="connsiteX22" fmla="*/ 30098 w 346075"/>
              <a:gd name="connsiteY22" fmla="*/ 260350 h 336550"/>
              <a:gd name="connsiteX23" fmla="*/ 38100 w 346075"/>
              <a:gd name="connsiteY23" fmla="*/ 273050 h 336550"/>
              <a:gd name="connsiteX24" fmla="*/ 50800 w 346075"/>
              <a:gd name="connsiteY24" fmla="*/ 285750 h 336550"/>
              <a:gd name="connsiteX25" fmla="*/ 63500 w 346075"/>
              <a:gd name="connsiteY25" fmla="*/ 298450 h 336550"/>
              <a:gd name="connsiteX26" fmla="*/ 76200 w 346075"/>
              <a:gd name="connsiteY26" fmla="*/ 306323 h 336550"/>
              <a:gd name="connsiteX27" fmla="*/ 88900 w 346075"/>
              <a:gd name="connsiteY27" fmla="*/ 315848 h 336550"/>
              <a:gd name="connsiteX28" fmla="*/ 103123 w 346075"/>
              <a:gd name="connsiteY28" fmla="*/ 323850 h 336550"/>
              <a:gd name="connsiteX29" fmla="*/ 118998 w 346075"/>
              <a:gd name="connsiteY29" fmla="*/ 328548 h 336550"/>
              <a:gd name="connsiteX30" fmla="*/ 136525 w 346075"/>
              <a:gd name="connsiteY30" fmla="*/ 331723 h 336550"/>
              <a:gd name="connsiteX31" fmla="*/ 153923 w 346075"/>
              <a:gd name="connsiteY31" fmla="*/ 336550 h 336550"/>
              <a:gd name="connsiteX32" fmla="*/ 171450 w 346075"/>
              <a:gd name="connsiteY32" fmla="*/ 336550 h 336550"/>
              <a:gd name="connsiteX33" fmla="*/ 187325 w 346075"/>
              <a:gd name="connsiteY33" fmla="*/ 336550 h 336550"/>
              <a:gd name="connsiteX34" fmla="*/ 204723 w 346075"/>
              <a:gd name="connsiteY34" fmla="*/ 331723 h 336550"/>
              <a:gd name="connsiteX35" fmla="*/ 222250 w 346075"/>
              <a:gd name="connsiteY35" fmla="*/ 328548 h 336550"/>
              <a:gd name="connsiteX36" fmla="*/ 239648 w 346075"/>
              <a:gd name="connsiteY36" fmla="*/ 323850 h 336550"/>
              <a:gd name="connsiteX37" fmla="*/ 255523 w 346075"/>
              <a:gd name="connsiteY37" fmla="*/ 315848 h 336550"/>
              <a:gd name="connsiteX38" fmla="*/ 268223 w 346075"/>
              <a:gd name="connsiteY38" fmla="*/ 306323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848 w 346075"/>
              <a:gd name="connsiteY42" fmla="*/ 260350 h 336550"/>
              <a:gd name="connsiteX43" fmla="*/ 323850 w 346075"/>
              <a:gd name="connsiteY43" fmla="*/ 247650 h 336550"/>
              <a:gd name="connsiteX44" fmla="*/ 333375 w 346075"/>
              <a:gd name="connsiteY44" fmla="*/ 234950 h 336550"/>
              <a:gd name="connsiteX45" fmla="*/ 338073 w 346075"/>
              <a:gd name="connsiteY45" fmla="*/ 217423 h 336550"/>
              <a:gd name="connsiteX46" fmla="*/ 341248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3 h 336550"/>
              <a:gd name="connsiteX49" fmla="*/ 346075 w 346075"/>
              <a:gd name="connsiteY49" fmla="*/ 149225 h 336550"/>
              <a:gd name="connsiteX50" fmla="*/ 341248 w 346075"/>
              <a:gd name="connsiteY50" fmla="*/ 131698 h 336550"/>
              <a:gd name="connsiteX51" fmla="*/ 338073 w 346075"/>
              <a:gd name="connsiteY51" fmla="*/ 115823 h 336550"/>
              <a:gd name="connsiteX52" fmla="*/ 333375 w 346075"/>
              <a:gd name="connsiteY52" fmla="*/ 103124 h 336550"/>
              <a:gd name="connsiteX53" fmla="*/ 323850 w 346075"/>
              <a:gd name="connsiteY53" fmla="*/ 85725 h 336550"/>
              <a:gd name="connsiteX54" fmla="*/ 315848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47625 h 336550"/>
              <a:gd name="connsiteX57" fmla="*/ 282575 w 346075"/>
              <a:gd name="connsiteY57" fmla="*/ 38100 h 336550"/>
              <a:gd name="connsiteX58" fmla="*/ 268223 w 346075"/>
              <a:gd name="connsiteY58" fmla="*/ 30099 h 336550"/>
              <a:gd name="connsiteX59" fmla="*/ 255523 w 346075"/>
              <a:gd name="connsiteY59" fmla="*/ 22225 h 336550"/>
              <a:gd name="connsiteX60" fmla="*/ 239648 w 346075"/>
              <a:gd name="connsiteY60" fmla="*/ 12700 h 336550"/>
              <a:gd name="connsiteX61" fmla="*/ 222250 w 346075"/>
              <a:gd name="connsiteY61" fmla="*/ 9525 h 336550"/>
              <a:gd name="connsiteX62" fmla="*/ 204723 w 346075"/>
              <a:gd name="connsiteY62" fmla="*/ 4699 h 336550"/>
              <a:gd name="connsiteX63" fmla="*/ 187325 w 346075"/>
              <a:gd name="connsiteY63" fmla="*/ 0 h 336550"/>
              <a:gd name="connsiteX64" fmla="*/ 171450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1450" y="0"/>
                </a:moveTo>
                <a:lnTo>
                  <a:pt x="153923" y="0"/>
                </a:lnTo>
                <a:lnTo>
                  <a:pt x="136525" y="4699"/>
                </a:lnTo>
                <a:lnTo>
                  <a:pt x="118998" y="9525"/>
                </a:lnTo>
                <a:lnTo>
                  <a:pt x="103123" y="12700"/>
                </a:lnTo>
                <a:lnTo>
                  <a:pt x="88900" y="22225"/>
                </a:lnTo>
                <a:lnTo>
                  <a:pt x="76200" y="30099"/>
                </a:lnTo>
                <a:lnTo>
                  <a:pt x="63500" y="38100"/>
                </a:lnTo>
                <a:lnTo>
                  <a:pt x="50800" y="47625"/>
                </a:lnTo>
                <a:lnTo>
                  <a:pt x="38100" y="60325"/>
                </a:lnTo>
                <a:lnTo>
                  <a:pt x="30098" y="73025"/>
                </a:lnTo>
                <a:lnTo>
                  <a:pt x="20573" y="85725"/>
                </a:lnTo>
                <a:lnTo>
                  <a:pt x="12700" y="103124"/>
                </a:lnTo>
                <a:lnTo>
                  <a:pt x="7873" y="115823"/>
                </a:lnTo>
                <a:lnTo>
                  <a:pt x="4698" y="131698"/>
                </a:lnTo>
                <a:lnTo>
                  <a:pt x="0" y="149225"/>
                </a:lnTo>
                <a:lnTo>
                  <a:pt x="0" y="166623"/>
                </a:lnTo>
                <a:lnTo>
                  <a:pt x="0" y="184150"/>
                </a:lnTo>
                <a:lnTo>
                  <a:pt x="4698" y="200025"/>
                </a:lnTo>
                <a:lnTo>
                  <a:pt x="7873" y="217423"/>
                </a:lnTo>
                <a:lnTo>
                  <a:pt x="12700" y="234950"/>
                </a:lnTo>
                <a:lnTo>
                  <a:pt x="20573" y="247650"/>
                </a:lnTo>
                <a:lnTo>
                  <a:pt x="30098" y="260350"/>
                </a:lnTo>
                <a:lnTo>
                  <a:pt x="38100" y="273050"/>
                </a:lnTo>
                <a:lnTo>
                  <a:pt x="50800" y="285750"/>
                </a:lnTo>
                <a:lnTo>
                  <a:pt x="63500" y="298450"/>
                </a:lnTo>
                <a:lnTo>
                  <a:pt x="76200" y="306323"/>
                </a:lnTo>
                <a:lnTo>
                  <a:pt x="88900" y="315848"/>
                </a:lnTo>
                <a:lnTo>
                  <a:pt x="103123" y="323850"/>
                </a:lnTo>
                <a:lnTo>
                  <a:pt x="118998" y="328548"/>
                </a:lnTo>
                <a:lnTo>
                  <a:pt x="136525" y="331723"/>
                </a:lnTo>
                <a:lnTo>
                  <a:pt x="153923" y="336550"/>
                </a:lnTo>
                <a:lnTo>
                  <a:pt x="171450" y="336550"/>
                </a:lnTo>
                <a:lnTo>
                  <a:pt x="187325" y="336550"/>
                </a:lnTo>
                <a:lnTo>
                  <a:pt x="204723" y="331723"/>
                </a:lnTo>
                <a:lnTo>
                  <a:pt x="222250" y="328548"/>
                </a:lnTo>
                <a:lnTo>
                  <a:pt x="239648" y="323850"/>
                </a:lnTo>
                <a:lnTo>
                  <a:pt x="255523" y="315848"/>
                </a:lnTo>
                <a:lnTo>
                  <a:pt x="268223" y="306323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848" y="260350"/>
                </a:lnTo>
                <a:lnTo>
                  <a:pt x="323850" y="247650"/>
                </a:lnTo>
                <a:lnTo>
                  <a:pt x="333375" y="234950"/>
                </a:lnTo>
                <a:lnTo>
                  <a:pt x="338073" y="217423"/>
                </a:lnTo>
                <a:lnTo>
                  <a:pt x="341248" y="200025"/>
                </a:lnTo>
                <a:lnTo>
                  <a:pt x="346075" y="184150"/>
                </a:lnTo>
                <a:lnTo>
                  <a:pt x="346075" y="166623"/>
                </a:lnTo>
                <a:lnTo>
                  <a:pt x="346075" y="149225"/>
                </a:lnTo>
                <a:lnTo>
                  <a:pt x="341248" y="131698"/>
                </a:lnTo>
                <a:lnTo>
                  <a:pt x="338073" y="115823"/>
                </a:lnTo>
                <a:lnTo>
                  <a:pt x="333375" y="103124"/>
                </a:lnTo>
                <a:lnTo>
                  <a:pt x="323850" y="85725"/>
                </a:lnTo>
                <a:lnTo>
                  <a:pt x="315848" y="73025"/>
                </a:lnTo>
                <a:lnTo>
                  <a:pt x="307975" y="60325"/>
                </a:lnTo>
                <a:lnTo>
                  <a:pt x="295275" y="47625"/>
                </a:lnTo>
                <a:lnTo>
                  <a:pt x="282575" y="38100"/>
                </a:lnTo>
                <a:lnTo>
                  <a:pt x="268223" y="30099"/>
                </a:lnTo>
                <a:lnTo>
                  <a:pt x="255523" y="22225"/>
                </a:lnTo>
                <a:lnTo>
                  <a:pt x="239648" y="12700"/>
                </a:lnTo>
                <a:lnTo>
                  <a:pt x="222250" y="9525"/>
                </a:lnTo>
                <a:lnTo>
                  <a:pt x="204723" y="4699"/>
                </a:lnTo>
                <a:lnTo>
                  <a:pt x="187325" y="0"/>
                </a:lnTo>
                <a:lnTo>
                  <a:pt x="171450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18355" y="2339117"/>
            <a:ext cx="461949" cy="34925"/>
          </a:xfrm>
          <a:custGeom>
            <a:avLst/>
            <a:gdLst>
              <a:gd name="connsiteX0" fmla="*/ 8731 w 461949"/>
              <a:gd name="connsiteY0" fmla="*/ 8731 h 34925"/>
              <a:gd name="connsiteX1" fmla="*/ 453218 w 461949"/>
              <a:gd name="connsiteY1" fmla="*/ 10255 h 3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1949" h="34925">
                <a:moveTo>
                  <a:pt x="8731" y="8731"/>
                </a:moveTo>
                <a:lnTo>
                  <a:pt x="453218" y="1025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585368" y="1850167"/>
            <a:ext cx="682561" cy="293687"/>
          </a:xfrm>
          <a:custGeom>
            <a:avLst/>
            <a:gdLst>
              <a:gd name="connsiteX0" fmla="*/ 8731 w 682561"/>
              <a:gd name="connsiteY0" fmla="*/ 8731 h 293687"/>
              <a:gd name="connsiteX1" fmla="*/ 673830 w 682561"/>
              <a:gd name="connsiteY1" fmla="*/ 284956 h 29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2561" h="293687">
                <a:moveTo>
                  <a:pt x="8731" y="8731"/>
                </a:moveTo>
                <a:lnTo>
                  <a:pt x="673830" y="28495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628167" y="2232691"/>
            <a:ext cx="687387" cy="584263"/>
          </a:xfrm>
          <a:custGeom>
            <a:avLst/>
            <a:gdLst>
              <a:gd name="connsiteX0" fmla="*/ 8731 w 687387"/>
              <a:gd name="connsiteY0" fmla="*/ 575532 h 584263"/>
              <a:gd name="connsiteX1" fmla="*/ 678656 w 687387"/>
              <a:gd name="connsiteY1" fmla="*/ 8731 h 584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7387" h="584263">
                <a:moveTo>
                  <a:pt x="8731" y="575532"/>
                </a:moveTo>
                <a:lnTo>
                  <a:pt x="678656" y="87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36168" y="2931191"/>
            <a:ext cx="631761" cy="336613"/>
          </a:xfrm>
          <a:custGeom>
            <a:avLst/>
            <a:gdLst>
              <a:gd name="connsiteX0" fmla="*/ 8731 w 631761"/>
              <a:gd name="connsiteY0" fmla="*/ 8731 h 336613"/>
              <a:gd name="connsiteX1" fmla="*/ 623030 w 631761"/>
              <a:gd name="connsiteY1" fmla="*/ 327882 h 336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1761" h="336613">
                <a:moveTo>
                  <a:pt x="8731" y="8731"/>
                </a:moveTo>
                <a:lnTo>
                  <a:pt x="623030" y="32788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480468" y="1970817"/>
            <a:ext cx="346011" cy="290512"/>
          </a:xfrm>
          <a:custGeom>
            <a:avLst/>
            <a:gdLst>
              <a:gd name="connsiteX0" fmla="*/ 27781 w 346011"/>
              <a:gd name="connsiteY0" fmla="*/ 262731 h 290512"/>
              <a:gd name="connsiteX1" fmla="*/ 318230 w 346011"/>
              <a:gd name="connsiteY1" fmla="*/ 27781 h 290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6011" h="290512">
                <a:moveTo>
                  <a:pt x="27781" y="262731"/>
                </a:moveTo>
                <a:lnTo>
                  <a:pt x="318230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351942" y="2099341"/>
            <a:ext cx="111125" cy="481012"/>
          </a:xfrm>
          <a:custGeom>
            <a:avLst/>
            <a:gdLst>
              <a:gd name="connsiteX0" fmla="*/ 27781 w 111125"/>
              <a:gd name="connsiteY0" fmla="*/ 453231 h 481012"/>
              <a:gd name="connsiteX1" fmla="*/ 29432 w 111125"/>
              <a:gd name="connsiteY1" fmla="*/ 27781 h 481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25" h="481012">
                <a:moveTo>
                  <a:pt x="27781" y="453231"/>
                </a:moveTo>
                <a:lnTo>
                  <a:pt x="29432" y="277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505868" y="2524791"/>
            <a:ext cx="320611" cy="220662"/>
          </a:xfrm>
          <a:custGeom>
            <a:avLst/>
            <a:gdLst>
              <a:gd name="connsiteX0" fmla="*/ 27781 w 320611"/>
              <a:gd name="connsiteY0" fmla="*/ 27781 h 220662"/>
              <a:gd name="connsiteX1" fmla="*/ 292830 w 320611"/>
              <a:gd name="connsiteY1" fmla="*/ 192881 h 2206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611" h="220662">
                <a:moveTo>
                  <a:pt x="27781" y="27781"/>
                </a:moveTo>
                <a:lnTo>
                  <a:pt x="292830" y="19288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998973" y="1403222"/>
            <a:ext cx="965200" cy="450850"/>
          </a:xfrm>
          <a:custGeom>
            <a:avLst/>
            <a:gdLst>
              <a:gd name="connsiteX0" fmla="*/ 0 w 965200"/>
              <a:gd name="connsiteY0" fmla="*/ 450850 h 450850"/>
              <a:gd name="connsiteX1" fmla="*/ 965200 w 965200"/>
              <a:gd name="connsiteY1" fmla="*/ 450850 h 450850"/>
              <a:gd name="connsiteX2" fmla="*/ 965200 w 965200"/>
              <a:gd name="connsiteY2" fmla="*/ 0 h 450850"/>
              <a:gd name="connsiteX3" fmla="*/ 0 w 965200"/>
              <a:gd name="connsiteY3" fmla="*/ 0 h 450850"/>
              <a:gd name="connsiteX4" fmla="*/ 0 w 965200"/>
              <a:gd name="connsiteY4" fmla="*/ 450850 h 450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5200" h="450850">
                <a:moveTo>
                  <a:pt x="0" y="450850"/>
                </a:moveTo>
                <a:lnTo>
                  <a:pt x="965200" y="450850"/>
                </a:lnTo>
                <a:lnTo>
                  <a:pt x="965200" y="0"/>
                </a:lnTo>
                <a:lnTo>
                  <a:pt x="0" y="0"/>
                </a:lnTo>
                <a:lnTo>
                  <a:pt x="0" y="450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921500" y="2322385"/>
            <a:ext cx="1160462" cy="792162"/>
          </a:xfrm>
          <a:custGeom>
            <a:avLst/>
            <a:gdLst>
              <a:gd name="connsiteX0" fmla="*/ 0 w 1160462"/>
              <a:gd name="connsiteY0" fmla="*/ 792162 h 792162"/>
              <a:gd name="connsiteX1" fmla="*/ 1160462 w 1160462"/>
              <a:gd name="connsiteY1" fmla="*/ 792162 h 792162"/>
              <a:gd name="connsiteX2" fmla="*/ 1160462 w 1160462"/>
              <a:gd name="connsiteY2" fmla="*/ 0 h 792162"/>
              <a:gd name="connsiteX3" fmla="*/ 0 w 1160462"/>
              <a:gd name="connsiteY3" fmla="*/ 0 h 792162"/>
              <a:gd name="connsiteX4" fmla="*/ 0 w 1160462"/>
              <a:gd name="connsiteY4" fmla="*/ 792162 h 792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0462" h="792162">
                <a:moveTo>
                  <a:pt x="0" y="792162"/>
                </a:moveTo>
                <a:lnTo>
                  <a:pt x="1160462" y="792162"/>
                </a:lnTo>
                <a:lnTo>
                  <a:pt x="1160462" y="0"/>
                </a:lnTo>
                <a:lnTo>
                  <a:pt x="0" y="0"/>
                </a:lnTo>
                <a:lnTo>
                  <a:pt x="0" y="7921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921500" y="1428622"/>
            <a:ext cx="1106487" cy="673100"/>
          </a:xfrm>
          <a:custGeom>
            <a:avLst/>
            <a:gdLst>
              <a:gd name="connsiteX0" fmla="*/ 0 w 1106487"/>
              <a:gd name="connsiteY0" fmla="*/ 673100 h 673100"/>
              <a:gd name="connsiteX1" fmla="*/ 1106487 w 1106487"/>
              <a:gd name="connsiteY1" fmla="*/ 673100 h 673100"/>
              <a:gd name="connsiteX2" fmla="*/ 1106487 w 1106487"/>
              <a:gd name="connsiteY2" fmla="*/ 0 h 673100"/>
              <a:gd name="connsiteX3" fmla="*/ 0 w 1106487"/>
              <a:gd name="connsiteY3" fmla="*/ 0 h 673100"/>
              <a:gd name="connsiteX4" fmla="*/ 0 w 1106487"/>
              <a:gd name="connsiteY4" fmla="*/ 673100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487" h="673100">
                <a:moveTo>
                  <a:pt x="0" y="673100"/>
                </a:moveTo>
                <a:lnTo>
                  <a:pt x="1106487" y="673100"/>
                </a:lnTo>
                <a:lnTo>
                  <a:pt x="1106487" y="0"/>
                </a:lnTo>
                <a:lnTo>
                  <a:pt x="0" y="0"/>
                </a:lnTo>
                <a:lnTo>
                  <a:pt x="0" y="6731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108700" y="1479422"/>
            <a:ext cx="893698" cy="574675"/>
          </a:xfrm>
          <a:custGeom>
            <a:avLst/>
            <a:gdLst>
              <a:gd name="connsiteX0" fmla="*/ 277748 w 893698"/>
              <a:gd name="connsiteY0" fmla="*/ 0 h 574675"/>
              <a:gd name="connsiteX1" fmla="*/ 257175 w 893698"/>
              <a:gd name="connsiteY1" fmla="*/ 0 h 574675"/>
              <a:gd name="connsiteX2" fmla="*/ 234950 w 893698"/>
              <a:gd name="connsiteY2" fmla="*/ 4826 h 574675"/>
              <a:gd name="connsiteX3" fmla="*/ 209550 w 893698"/>
              <a:gd name="connsiteY3" fmla="*/ 8001 h 574675"/>
              <a:gd name="connsiteX4" fmla="*/ 188848 w 893698"/>
              <a:gd name="connsiteY4" fmla="*/ 17526 h 574675"/>
              <a:gd name="connsiteX5" fmla="*/ 171450 w 893698"/>
              <a:gd name="connsiteY5" fmla="*/ 20701 h 574675"/>
              <a:gd name="connsiteX6" fmla="*/ 150748 w 893698"/>
              <a:gd name="connsiteY6" fmla="*/ 34925 h 574675"/>
              <a:gd name="connsiteX7" fmla="*/ 128523 w 893698"/>
              <a:gd name="connsiteY7" fmla="*/ 47625 h 574675"/>
              <a:gd name="connsiteX8" fmla="*/ 111125 w 893698"/>
              <a:gd name="connsiteY8" fmla="*/ 60325 h 574675"/>
              <a:gd name="connsiteX9" fmla="*/ 95250 w 893698"/>
              <a:gd name="connsiteY9" fmla="*/ 76200 h 574675"/>
              <a:gd name="connsiteX10" fmla="*/ 73025 w 893698"/>
              <a:gd name="connsiteY10" fmla="*/ 93726 h 574675"/>
              <a:gd name="connsiteX11" fmla="*/ 55498 w 893698"/>
              <a:gd name="connsiteY11" fmla="*/ 114300 h 574675"/>
              <a:gd name="connsiteX12" fmla="*/ 39623 w 893698"/>
              <a:gd name="connsiteY12" fmla="*/ 141351 h 574675"/>
              <a:gd name="connsiteX13" fmla="*/ 22225 w 893698"/>
              <a:gd name="connsiteY13" fmla="*/ 161925 h 574675"/>
              <a:gd name="connsiteX14" fmla="*/ 12700 w 893698"/>
              <a:gd name="connsiteY14" fmla="*/ 187325 h 574675"/>
              <a:gd name="connsiteX15" fmla="*/ 4698 w 893698"/>
              <a:gd name="connsiteY15" fmla="*/ 200025 h 574675"/>
              <a:gd name="connsiteX16" fmla="*/ 4698 w 893698"/>
              <a:gd name="connsiteY16" fmla="*/ 212725 h 574675"/>
              <a:gd name="connsiteX17" fmla="*/ 0 w 893698"/>
              <a:gd name="connsiteY17" fmla="*/ 222250 h 574675"/>
              <a:gd name="connsiteX18" fmla="*/ 0 w 893698"/>
              <a:gd name="connsiteY18" fmla="*/ 234950 h 574675"/>
              <a:gd name="connsiteX19" fmla="*/ 0 w 893698"/>
              <a:gd name="connsiteY19" fmla="*/ 247650 h 574675"/>
              <a:gd name="connsiteX20" fmla="*/ 0 w 893698"/>
              <a:gd name="connsiteY20" fmla="*/ 260350 h 574675"/>
              <a:gd name="connsiteX21" fmla="*/ 4698 w 893698"/>
              <a:gd name="connsiteY21" fmla="*/ 285750 h 574675"/>
              <a:gd name="connsiteX22" fmla="*/ 12700 w 893698"/>
              <a:gd name="connsiteY22" fmla="*/ 311150 h 574675"/>
              <a:gd name="connsiteX23" fmla="*/ 26923 w 893698"/>
              <a:gd name="connsiteY23" fmla="*/ 336550 h 574675"/>
              <a:gd name="connsiteX24" fmla="*/ 42798 w 893698"/>
              <a:gd name="connsiteY24" fmla="*/ 357250 h 574675"/>
              <a:gd name="connsiteX25" fmla="*/ 55498 w 893698"/>
              <a:gd name="connsiteY25" fmla="*/ 382650 h 574675"/>
              <a:gd name="connsiteX26" fmla="*/ 77723 w 893698"/>
              <a:gd name="connsiteY26" fmla="*/ 404875 h 574675"/>
              <a:gd name="connsiteX27" fmla="*/ 95250 w 893698"/>
              <a:gd name="connsiteY27" fmla="*/ 425450 h 574675"/>
              <a:gd name="connsiteX28" fmla="*/ 111125 w 893698"/>
              <a:gd name="connsiteY28" fmla="*/ 447675 h 574675"/>
              <a:gd name="connsiteX29" fmla="*/ 128523 w 893698"/>
              <a:gd name="connsiteY29" fmla="*/ 463550 h 574675"/>
              <a:gd name="connsiteX30" fmla="*/ 146050 w 893698"/>
              <a:gd name="connsiteY30" fmla="*/ 485775 h 574675"/>
              <a:gd name="connsiteX31" fmla="*/ 163448 w 893698"/>
              <a:gd name="connsiteY31" fmla="*/ 501650 h 574675"/>
              <a:gd name="connsiteX32" fmla="*/ 176148 w 893698"/>
              <a:gd name="connsiteY32" fmla="*/ 511175 h 574675"/>
              <a:gd name="connsiteX33" fmla="*/ 188848 w 893698"/>
              <a:gd name="connsiteY33" fmla="*/ 519175 h 574675"/>
              <a:gd name="connsiteX34" fmla="*/ 201548 w 893698"/>
              <a:gd name="connsiteY34" fmla="*/ 523875 h 574675"/>
              <a:gd name="connsiteX35" fmla="*/ 214248 w 893698"/>
              <a:gd name="connsiteY35" fmla="*/ 531875 h 574675"/>
              <a:gd name="connsiteX36" fmla="*/ 231775 w 893698"/>
              <a:gd name="connsiteY36" fmla="*/ 536575 h 574675"/>
              <a:gd name="connsiteX37" fmla="*/ 247650 w 893698"/>
              <a:gd name="connsiteY37" fmla="*/ 541400 h 574675"/>
              <a:gd name="connsiteX38" fmla="*/ 269875 w 893698"/>
              <a:gd name="connsiteY38" fmla="*/ 544575 h 574675"/>
              <a:gd name="connsiteX39" fmla="*/ 290448 w 893698"/>
              <a:gd name="connsiteY39" fmla="*/ 549275 h 574675"/>
              <a:gd name="connsiteX40" fmla="*/ 303148 w 893698"/>
              <a:gd name="connsiteY40" fmla="*/ 549275 h 574675"/>
              <a:gd name="connsiteX41" fmla="*/ 317500 w 893698"/>
              <a:gd name="connsiteY41" fmla="*/ 554100 h 574675"/>
              <a:gd name="connsiteX42" fmla="*/ 346075 w 893698"/>
              <a:gd name="connsiteY42" fmla="*/ 557275 h 574675"/>
              <a:gd name="connsiteX43" fmla="*/ 381000 w 893698"/>
              <a:gd name="connsiteY43" fmla="*/ 561975 h 574675"/>
              <a:gd name="connsiteX44" fmla="*/ 414273 w 893698"/>
              <a:gd name="connsiteY44" fmla="*/ 561975 h 574675"/>
              <a:gd name="connsiteX45" fmla="*/ 454025 w 893698"/>
              <a:gd name="connsiteY45" fmla="*/ 566800 h 574675"/>
              <a:gd name="connsiteX46" fmla="*/ 492125 w 893698"/>
              <a:gd name="connsiteY46" fmla="*/ 569975 h 574675"/>
              <a:gd name="connsiteX47" fmla="*/ 530225 w 893698"/>
              <a:gd name="connsiteY47" fmla="*/ 569975 h 574675"/>
              <a:gd name="connsiteX48" fmla="*/ 573023 w 893698"/>
              <a:gd name="connsiteY48" fmla="*/ 574675 h 574675"/>
              <a:gd name="connsiteX49" fmla="*/ 611123 w 893698"/>
              <a:gd name="connsiteY49" fmla="*/ 574675 h 574675"/>
              <a:gd name="connsiteX50" fmla="*/ 649223 w 893698"/>
              <a:gd name="connsiteY50" fmla="*/ 569975 h 574675"/>
              <a:gd name="connsiteX51" fmla="*/ 688975 w 893698"/>
              <a:gd name="connsiteY51" fmla="*/ 569975 h 574675"/>
              <a:gd name="connsiteX52" fmla="*/ 722248 w 893698"/>
              <a:gd name="connsiteY52" fmla="*/ 566800 h 574675"/>
              <a:gd name="connsiteX53" fmla="*/ 757173 w 893698"/>
              <a:gd name="connsiteY53" fmla="*/ 557275 h 574675"/>
              <a:gd name="connsiteX54" fmla="*/ 782573 w 893698"/>
              <a:gd name="connsiteY54" fmla="*/ 549275 h 574675"/>
              <a:gd name="connsiteX55" fmla="*/ 800100 w 893698"/>
              <a:gd name="connsiteY55" fmla="*/ 544575 h 574675"/>
              <a:gd name="connsiteX56" fmla="*/ 807973 w 893698"/>
              <a:gd name="connsiteY56" fmla="*/ 536575 h 574675"/>
              <a:gd name="connsiteX57" fmla="*/ 820673 w 893698"/>
              <a:gd name="connsiteY57" fmla="*/ 531875 h 574675"/>
              <a:gd name="connsiteX58" fmla="*/ 828675 w 893698"/>
              <a:gd name="connsiteY58" fmla="*/ 523875 h 574675"/>
              <a:gd name="connsiteX59" fmla="*/ 838200 w 893698"/>
              <a:gd name="connsiteY59" fmla="*/ 516000 h 574675"/>
              <a:gd name="connsiteX60" fmla="*/ 846073 w 893698"/>
              <a:gd name="connsiteY60" fmla="*/ 506475 h 574675"/>
              <a:gd name="connsiteX61" fmla="*/ 858773 w 893698"/>
              <a:gd name="connsiteY61" fmla="*/ 485775 h 574675"/>
              <a:gd name="connsiteX62" fmla="*/ 871473 w 893698"/>
              <a:gd name="connsiteY62" fmla="*/ 463550 h 574675"/>
              <a:gd name="connsiteX63" fmla="*/ 880998 w 893698"/>
              <a:gd name="connsiteY63" fmla="*/ 434975 h 574675"/>
              <a:gd name="connsiteX64" fmla="*/ 884173 w 893698"/>
              <a:gd name="connsiteY64" fmla="*/ 404875 h 574675"/>
              <a:gd name="connsiteX65" fmla="*/ 889000 w 893698"/>
              <a:gd name="connsiteY65" fmla="*/ 374650 h 574675"/>
              <a:gd name="connsiteX66" fmla="*/ 893698 w 893698"/>
              <a:gd name="connsiteY66" fmla="*/ 341375 h 574675"/>
              <a:gd name="connsiteX67" fmla="*/ 893698 w 893698"/>
              <a:gd name="connsiteY67" fmla="*/ 306450 h 574675"/>
              <a:gd name="connsiteX68" fmla="*/ 889000 w 893698"/>
              <a:gd name="connsiteY68" fmla="*/ 273050 h 574675"/>
              <a:gd name="connsiteX69" fmla="*/ 889000 w 893698"/>
              <a:gd name="connsiteY69" fmla="*/ 242950 h 574675"/>
              <a:gd name="connsiteX70" fmla="*/ 884173 w 893698"/>
              <a:gd name="connsiteY70" fmla="*/ 208025 h 574675"/>
              <a:gd name="connsiteX71" fmla="*/ 884173 w 893698"/>
              <a:gd name="connsiteY71" fmla="*/ 179450 h 574675"/>
              <a:gd name="connsiteX72" fmla="*/ 880998 w 893698"/>
              <a:gd name="connsiteY72" fmla="*/ 149225 h 574675"/>
              <a:gd name="connsiteX73" fmla="*/ 876300 w 893698"/>
              <a:gd name="connsiteY73" fmla="*/ 123825 h 574675"/>
              <a:gd name="connsiteX74" fmla="*/ 871473 w 893698"/>
              <a:gd name="connsiteY74" fmla="*/ 101600 h 574675"/>
              <a:gd name="connsiteX75" fmla="*/ 868298 w 893698"/>
              <a:gd name="connsiteY75" fmla="*/ 93726 h 574675"/>
              <a:gd name="connsiteX76" fmla="*/ 868298 w 893698"/>
              <a:gd name="connsiteY76" fmla="*/ 85725 h 574675"/>
              <a:gd name="connsiteX77" fmla="*/ 863600 w 893698"/>
              <a:gd name="connsiteY77" fmla="*/ 73025 h 574675"/>
              <a:gd name="connsiteX78" fmla="*/ 858773 w 893698"/>
              <a:gd name="connsiteY78" fmla="*/ 60325 h 574675"/>
              <a:gd name="connsiteX79" fmla="*/ 855598 w 893698"/>
              <a:gd name="connsiteY79" fmla="*/ 47625 h 574675"/>
              <a:gd name="connsiteX80" fmla="*/ 850900 w 893698"/>
              <a:gd name="connsiteY80" fmla="*/ 42926 h 574675"/>
              <a:gd name="connsiteX81" fmla="*/ 846073 w 893698"/>
              <a:gd name="connsiteY81" fmla="*/ 34925 h 574675"/>
              <a:gd name="connsiteX82" fmla="*/ 838200 w 893698"/>
              <a:gd name="connsiteY82" fmla="*/ 30226 h 574675"/>
              <a:gd name="connsiteX83" fmla="*/ 828675 w 893698"/>
              <a:gd name="connsiteY83" fmla="*/ 30226 h 574675"/>
              <a:gd name="connsiteX84" fmla="*/ 825500 w 893698"/>
              <a:gd name="connsiteY84" fmla="*/ 25400 h 574675"/>
              <a:gd name="connsiteX85" fmla="*/ 803275 w 893698"/>
              <a:gd name="connsiteY85" fmla="*/ 25400 h 574675"/>
              <a:gd name="connsiteX86" fmla="*/ 785748 w 893698"/>
              <a:gd name="connsiteY86" fmla="*/ 25400 h 574675"/>
              <a:gd name="connsiteX87" fmla="*/ 760348 w 893698"/>
              <a:gd name="connsiteY87" fmla="*/ 25400 h 574675"/>
              <a:gd name="connsiteX88" fmla="*/ 752475 w 893698"/>
              <a:gd name="connsiteY88" fmla="*/ 20701 h 574675"/>
              <a:gd name="connsiteX89" fmla="*/ 739775 w 893698"/>
              <a:gd name="connsiteY89" fmla="*/ 20701 h 574675"/>
              <a:gd name="connsiteX90" fmla="*/ 727075 w 893698"/>
              <a:gd name="connsiteY90" fmla="*/ 20701 h 574675"/>
              <a:gd name="connsiteX91" fmla="*/ 714375 w 893698"/>
              <a:gd name="connsiteY91" fmla="*/ 17526 h 574675"/>
              <a:gd name="connsiteX92" fmla="*/ 684148 w 893698"/>
              <a:gd name="connsiteY92" fmla="*/ 17526 h 574675"/>
              <a:gd name="connsiteX93" fmla="*/ 649223 w 893698"/>
              <a:gd name="connsiteY93" fmla="*/ 17526 h 574675"/>
              <a:gd name="connsiteX94" fmla="*/ 615950 w 893698"/>
              <a:gd name="connsiteY94" fmla="*/ 20701 h 574675"/>
              <a:gd name="connsiteX95" fmla="*/ 577850 w 893698"/>
              <a:gd name="connsiteY95" fmla="*/ 20701 h 574675"/>
              <a:gd name="connsiteX96" fmla="*/ 542925 w 893698"/>
              <a:gd name="connsiteY96" fmla="*/ 20701 h 574675"/>
              <a:gd name="connsiteX97" fmla="*/ 509523 w 893698"/>
              <a:gd name="connsiteY97" fmla="*/ 20701 h 574675"/>
              <a:gd name="connsiteX98" fmla="*/ 479425 w 893698"/>
              <a:gd name="connsiteY98" fmla="*/ 20701 h 574675"/>
              <a:gd name="connsiteX99" fmla="*/ 449198 w 893698"/>
              <a:gd name="connsiteY99" fmla="*/ 17526 h 574675"/>
              <a:gd name="connsiteX100" fmla="*/ 419100 w 893698"/>
              <a:gd name="connsiteY100" fmla="*/ 17526 h 574675"/>
              <a:gd name="connsiteX101" fmla="*/ 393700 w 893698"/>
              <a:gd name="connsiteY101" fmla="*/ 8001 h 574675"/>
              <a:gd name="connsiteX102" fmla="*/ 363473 w 893698"/>
              <a:gd name="connsiteY102" fmla="*/ 4826 h 574675"/>
              <a:gd name="connsiteX103" fmla="*/ 338073 w 893698"/>
              <a:gd name="connsiteY103" fmla="*/ 0 h 574675"/>
              <a:gd name="connsiteX104" fmla="*/ 317500 w 893698"/>
              <a:gd name="connsiteY104" fmla="*/ 0 h 574675"/>
              <a:gd name="connsiteX105" fmla="*/ 295275 w 893698"/>
              <a:gd name="connsiteY105" fmla="*/ 0 h 574675"/>
              <a:gd name="connsiteX106" fmla="*/ 287273 w 893698"/>
              <a:gd name="connsiteY106" fmla="*/ 0 h 574675"/>
              <a:gd name="connsiteX107" fmla="*/ 277748 w 893698"/>
              <a:gd name="connsiteY107" fmla="*/ 0 h 574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</a:cxnLst>
            <a:rect l="l" t="t" r="r" b="b"/>
            <a:pathLst>
              <a:path w="893698" h="574675">
                <a:moveTo>
                  <a:pt x="277748" y="0"/>
                </a:moveTo>
                <a:lnTo>
                  <a:pt x="257175" y="0"/>
                </a:lnTo>
                <a:lnTo>
                  <a:pt x="234950" y="4826"/>
                </a:lnTo>
                <a:lnTo>
                  <a:pt x="209550" y="8001"/>
                </a:lnTo>
                <a:lnTo>
                  <a:pt x="188848" y="17526"/>
                </a:lnTo>
                <a:lnTo>
                  <a:pt x="171450" y="20701"/>
                </a:lnTo>
                <a:lnTo>
                  <a:pt x="150748" y="34925"/>
                </a:lnTo>
                <a:lnTo>
                  <a:pt x="128523" y="47625"/>
                </a:lnTo>
                <a:lnTo>
                  <a:pt x="111125" y="60325"/>
                </a:lnTo>
                <a:lnTo>
                  <a:pt x="95250" y="76200"/>
                </a:lnTo>
                <a:lnTo>
                  <a:pt x="73025" y="93726"/>
                </a:lnTo>
                <a:lnTo>
                  <a:pt x="55498" y="114300"/>
                </a:lnTo>
                <a:lnTo>
                  <a:pt x="39623" y="141351"/>
                </a:lnTo>
                <a:lnTo>
                  <a:pt x="22225" y="161925"/>
                </a:lnTo>
                <a:lnTo>
                  <a:pt x="12700" y="187325"/>
                </a:lnTo>
                <a:lnTo>
                  <a:pt x="4698" y="200025"/>
                </a:lnTo>
                <a:lnTo>
                  <a:pt x="4698" y="212725"/>
                </a:lnTo>
                <a:lnTo>
                  <a:pt x="0" y="222250"/>
                </a:lnTo>
                <a:lnTo>
                  <a:pt x="0" y="234950"/>
                </a:lnTo>
                <a:lnTo>
                  <a:pt x="0" y="247650"/>
                </a:lnTo>
                <a:lnTo>
                  <a:pt x="0" y="260350"/>
                </a:lnTo>
                <a:lnTo>
                  <a:pt x="4698" y="285750"/>
                </a:lnTo>
                <a:lnTo>
                  <a:pt x="12700" y="311150"/>
                </a:lnTo>
                <a:lnTo>
                  <a:pt x="26923" y="336550"/>
                </a:lnTo>
                <a:lnTo>
                  <a:pt x="42798" y="357250"/>
                </a:lnTo>
                <a:lnTo>
                  <a:pt x="55498" y="382650"/>
                </a:lnTo>
                <a:lnTo>
                  <a:pt x="77723" y="404875"/>
                </a:lnTo>
                <a:lnTo>
                  <a:pt x="95250" y="425450"/>
                </a:lnTo>
                <a:lnTo>
                  <a:pt x="111125" y="447675"/>
                </a:lnTo>
                <a:lnTo>
                  <a:pt x="128523" y="463550"/>
                </a:lnTo>
                <a:lnTo>
                  <a:pt x="146050" y="485775"/>
                </a:lnTo>
                <a:lnTo>
                  <a:pt x="163448" y="501650"/>
                </a:lnTo>
                <a:lnTo>
                  <a:pt x="176148" y="511175"/>
                </a:lnTo>
                <a:lnTo>
                  <a:pt x="188848" y="519175"/>
                </a:lnTo>
                <a:lnTo>
                  <a:pt x="201548" y="523875"/>
                </a:lnTo>
                <a:lnTo>
                  <a:pt x="214248" y="531875"/>
                </a:lnTo>
                <a:lnTo>
                  <a:pt x="231775" y="536575"/>
                </a:lnTo>
                <a:lnTo>
                  <a:pt x="247650" y="541400"/>
                </a:lnTo>
                <a:lnTo>
                  <a:pt x="269875" y="544575"/>
                </a:lnTo>
                <a:lnTo>
                  <a:pt x="290448" y="549275"/>
                </a:lnTo>
                <a:lnTo>
                  <a:pt x="303148" y="549275"/>
                </a:lnTo>
                <a:lnTo>
                  <a:pt x="317500" y="554100"/>
                </a:lnTo>
                <a:lnTo>
                  <a:pt x="346075" y="557275"/>
                </a:lnTo>
                <a:lnTo>
                  <a:pt x="381000" y="561975"/>
                </a:lnTo>
                <a:lnTo>
                  <a:pt x="414273" y="561975"/>
                </a:lnTo>
                <a:lnTo>
                  <a:pt x="454025" y="566800"/>
                </a:lnTo>
                <a:lnTo>
                  <a:pt x="492125" y="569975"/>
                </a:lnTo>
                <a:lnTo>
                  <a:pt x="530225" y="569975"/>
                </a:lnTo>
                <a:lnTo>
                  <a:pt x="573023" y="574675"/>
                </a:lnTo>
                <a:lnTo>
                  <a:pt x="611123" y="574675"/>
                </a:lnTo>
                <a:lnTo>
                  <a:pt x="649223" y="569975"/>
                </a:lnTo>
                <a:lnTo>
                  <a:pt x="688975" y="569975"/>
                </a:lnTo>
                <a:lnTo>
                  <a:pt x="722248" y="566800"/>
                </a:lnTo>
                <a:lnTo>
                  <a:pt x="757173" y="557275"/>
                </a:lnTo>
                <a:lnTo>
                  <a:pt x="782573" y="549275"/>
                </a:lnTo>
                <a:lnTo>
                  <a:pt x="800100" y="544575"/>
                </a:lnTo>
                <a:lnTo>
                  <a:pt x="807973" y="536575"/>
                </a:lnTo>
                <a:lnTo>
                  <a:pt x="820673" y="531875"/>
                </a:lnTo>
                <a:lnTo>
                  <a:pt x="828675" y="523875"/>
                </a:lnTo>
                <a:lnTo>
                  <a:pt x="838200" y="516000"/>
                </a:lnTo>
                <a:lnTo>
                  <a:pt x="846073" y="506475"/>
                </a:lnTo>
                <a:lnTo>
                  <a:pt x="858773" y="485775"/>
                </a:lnTo>
                <a:lnTo>
                  <a:pt x="871473" y="463550"/>
                </a:lnTo>
                <a:lnTo>
                  <a:pt x="880998" y="434975"/>
                </a:lnTo>
                <a:lnTo>
                  <a:pt x="884173" y="404875"/>
                </a:lnTo>
                <a:lnTo>
                  <a:pt x="889000" y="374650"/>
                </a:lnTo>
                <a:lnTo>
                  <a:pt x="893698" y="341375"/>
                </a:lnTo>
                <a:lnTo>
                  <a:pt x="893698" y="306450"/>
                </a:lnTo>
                <a:lnTo>
                  <a:pt x="889000" y="273050"/>
                </a:lnTo>
                <a:lnTo>
                  <a:pt x="889000" y="242950"/>
                </a:lnTo>
                <a:lnTo>
                  <a:pt x="884173" y="208025"/>
                </a:lnTo>
                <a:lnTo>
                  <a:pt x="884173" y="179450"/>
                </a:lnTo>
                <a:lnTo>
                  <a:pt x="880998" y="149225"/>
                </a:lnTo>
                <a:lnTo>
                  <a:pt x="876300" y="123825"/>
                </a:lnTo>
                <a:lnTo>
                  <a:pt x="871473" y="101600"/>
                </a:lnTo>
                <a:lnTo>
                  <a:pt x="868298" y="93726"/>
                </a:lnTo>
                <a:lnTo>
                  <a:pt x="868298" y="85725"/>
                </a:lnTo>
                <a:lnTo>
                  <a:pt x="863600" y="73025"/>
                </a:lnTo>
                <a:lnTo>
                  <a:pt x="858773" y="60325"/>
                </a:lnTo>
                <a:lnTo>
                  <a:pt x="855598" y="47625"/>
                </a:lnTo>
                <a:lnTo>
                  <a:pt x="850900" y="42926"/>
                </a:lnTo>
                <a:lnTo>
                  <a:pt x="846073" y="34925"/>
                </a:lnTo>
                <a:lnTo>
                  <a:pt x="838200" y="30226"/>
                </a:lnTo>
                <a:lnTo>
                  <a:pt x="828675" y="30226"/>
                </a:lnTo>
                <a:lnTo>
                  <a:pt x="825500" y="25400"/>
                </a:lnTo>
                <a:lnTo>
                  <a:pt x="803275" y="25400"/>
                </a:lnTo>
                <a:lnTo>
                  <a:pt x="785748" y="25400"/>
                </a:lnTo>
                <a:lnTo>
                  <a:pt x="760348" y="25400"/>
                </a:lnTo>
                <a:lnTo>
                  <a:pt x="752475" y="20701"/>
                </a:lnTo>
                <a:lnTo>
                  <a:pt x="739775" y="20701"/>
                </a:lnTo>
                <a:lnTo>
                  <a:pt x="727075" y="20701"/>
                </a:lnTo>
                <a:lnTo>
                  <a:pt x="714375" y="17526"/>
                </a:lnTo>
                <a:lnTo>
                  <a:pt x="684148" y="17526"/>
                </a:lnTo>
                <a:lnTo>
                  <a:pt x="649223" y="17526"/>
                </a:lnTo>
                <a:lnTo>
                  <a:pt x="615950" y="20701"/>
                </a:lnTo>
                <a:lnTo>
                  <a:pt x="577850" y="20701"/>
                </a:lnTo>
                <a:lnTo>
                  <a:pt x="542925" y="20701"/>
                </a:lnTo>
                <a:lnTo>
                  <a:pt x="509523" y="20701"/>
                </a:lnTo>
                <a:lnTo>
                  <a:pt x="479425" y="20701"/>
                </a:lnTo>
                <a:lnTo>
                  <a:pt x="449198" y="17526"/>
                </a:lnTo>
                <a:lnTo>
                  <a:pt x="419100" y="17526"/>
                </a:lnTo>
                <a:lnTo>
                  <a:pt x="393700" y="8001"/>
                </a:lnTo>
                <a:lnTo>
                  <a:pt x="363473" y="4826"/>
                </a:lnTo>
                <a:lnTo>
                  <a:pt x="338073" y="0"/>
                </a:lnTo>
                <a:lnTo>
                  <a:pt x="317500" y="0"/>
                </a:lnTo>
                <a:lnTo>
                  <a:pt x="295275" y="0"/>
                </a:lnTo>
                <a:lnTo>
                  <a:pt x="287273" y="0"/>
                </a:lnTo>
                <a:lnTo>
                  <a:pt x="277748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608698" y="2436748"/>
            <a:ext cx="346075" cy="336550"/>
          </a:xfrm>
          <a:custGeom>
            <a:avLst/>
            <a:gdLst>
              <a:gd name="connsiteX0" fmla="*/ 176276 w 346075"/>
              <a:gd name="connsiteY0" fmla="*/ 0 h 336550"/>
              <a:gd name="connsiteX1" fmla="*/ 158750 w 346075"/>
              <a:gd name="connsiteY1" fmla="*/ 0 h 336550"/>
              <a:gd name="connsiteX2" fmla="*/ 141351 w 346075"/>
              <a:gd name="connsiteY2" fmla="*/ 4699 h 336550"/>
              <a:gd name="connsiteX3" fmla="*/ 123825 w 346075"/>
              <a:gd name="connsiteY3" fmla="*/ 9525 h 336550"/>
              <a:gd name="connsiteX4" fmla="*/ 106426 w 346075"/>
              <a:gd name="connsiteY4" fmla="*/ 12700 h 336550"/>
              <a:gd name="connsiteX5" fmla="*/ 90551 w 346075"/>
              <a:gd name="connsiteY5" fmla="*/ 22225 h 336550"/>
              <a:gd name="connsiteX6" fmla="*/ 77851 w 346075"/>
              <a:gd name="connsiteY6" fmla="*/ 30099 h 336550"/>
              <a:gd name="connsiteX7" fmla="*/ 65151 w 346075"/>
              <a:gd name="connsiteY7" fmla="*/ 39624 h 336550"/>
              <a:gd name="connsiteX8" fmla="*/ 52451 w 346075"/>
              <a:gd name="connsiteY8" fmla="*/ 52324 h 336550"/>
              <a:gd name="connsiteX9" fmla="*/ 38100 w 346075"/>
              <a:gd name="connsiteY9" fmla="*/ 60325 h 336550"/>
              <a:gd name="connsiteX10" fmla="*/ 30226 w 346075"/>
              <a:gd name="connsiteY10" fmla="*/ 73025 h 336550"/>
              <a:gd name="connsiteX11" fmla="*/ 22225 w 346075"/>
              <a:gd name="connsiteY11" fmla="*/ 90424 h 336550"/>
              <a:gd name="connsiteX12" fmla="*/ 12700 w 346075"/>
              <a:gd name="connsiteY12" fmla="*/ 103124 h 336550"/>
              <a:gd name="connsiteX13" fmla="*/ 9525 w 346075"/>
              <a:gd name="connsiteY13" fmla="*/ 120650 h 336550"/>
              <a:gd name="connsiteX14" fmla="*/ 4826 w 346075"/>
              <a:gd name="connsiteY14" fmla="*/ 133350 h 336550"/>
              <a:gd name="connsiteX15" fmla="*/ 0 w 346075"/>
              <a:gd name="connsiteY15" fmla="*/ 149225 h 336550"/>
              <a:gd name="connsiteX16" fmla="*/ 0 w 346075"/>
              <a:gd name="connsiteY16" fmla="*/ 166624 h 336550"/>
              <a:gd name="connsiteX17" fmla="*/ 0 w 346075"/>
              <a:gd name="connsiteY17" fmla="*/ 184150 h 336550"/>
              <a:gd name="connsiteX18" fmla="*/ 4826 w 346075"/>
              <a:gd name="connsiteY18" fmla="*/ 200025 h 336550"/>
              <a:gd name="connsiteX19" fmla="*/ 9525 w 346075"/>
              <a:gd name="connsiteY19" fmla="*/ 217424 h 336550"/>
              <a:gd name="connsiteX20" fmla="*/ 12700 w 346075"/>
              <a:gd name="connsiteY20" fmla="*/ 234950 h 336550"/>
              <a:gd name="connsiteX21" fmla="*/ 22225 w 346075"/>
              <a:gd name="connsiteY21" fmla="*/ 247650 h 336550"/>
              <a:gd name="connsiteX22" fmla="*/ 30226 w 346075"/>
              <a:gd name="connsiteY22" fmla="*/ 260350 h 336550"/>
              <a:gd name="connsiteX23" fmla="*/ 38100 w 346075"/>
              <a:gd name="connsiteY23" fmla="*/ 273050 h 336550"/>
              <a:gd name="connsiteX24" fmla="*/ 52451 w 346075"/>
              <a:gd name="connsiteY24" fmla="*/ 285750 h 336550"/>
              <a:gd name="connsiteX25" fmla="*/ 65151 w 346075"/>
              <a:gd name="connsiteY25" fmla="*/ 298450 h 336550"/>
              <a:gd name="connsiteX26" fmla="*/ 77851 w 346075"/>
              <a:gd name="connsiteY26" fmla="*/ 306324 h 336550"/>
              <a:gd name="connsiteX27" fmla="*/ 90551 w 346075"/>
              <a:gd name="connsiteY27" fmla="*/ 315849 h 336550"/>
              <a:gd name="connsiteX28" fmla="*/ 106426 w 346075"/>
              <a:gd name="connsiteY28" fmla="*/ 323850 h 336550"/>
              <a:gd name="connsiteX29" fmla="*/ 123825 w 346075"/>
              <a:gd name="connsiteY29" fmla="*/ 328549 h 336550"/>
              <a:gd name="connsiteX30" fmla="*/ 141351 w 346075"/>
              <a:gd name="connsiteY30" fmla="*/ 333375 h 336550"/>
              <a:gd name="connsiteX31" fmla="*/ 158750 w 346075"/>
              <a:gd name="connsiteY31" fmla="*/ 336550 h 336550"/>
              <a:gd name="connsiteX32" fmla="*/ 176276 w 346075"/>
              <a:gd name="connsiteY32" fmla="*/ 336550 h 336550"/>
              <a:gd name="connsiteX33" fmla="*/ 192151 w 346075"/>
              <a:gd name="connsiteY33" fmla="*/ 336550 h 336550"/>
              <a:gd name="connsiteX34" fmla="*/ 209550 w 346075"/>
              <a:gd name="connsiteY34" fmla="*/ 333375 h 336550"/>
              <a:gd name="connsiteX35" fmla="*/ 227076 w 346075"/>
              <a:gd name="connsiteY35" fmla="*/ 328549 h 336550"/>
              <a:gd name="connsiteX36" fmla="*/ 244475 w 346075"/>
              <a:gd name="connsiteY36" fmla="*/ 323850 h 336550"/>
              <a:gd name="connsiteX37" fmla="*/ 257175 w 346075"/>
              <a:gd name="connsiteY37" fmla="*/ 315849 h 336550"/>
              <a:gd name="connsiteX38" fmla="*/ 269875 w 346075"/>
              <a:gd name="connsiteY38" fmla="*/ 306324 h 336550"/>
              <a:gd name="connsiteX39" fmla="*/ 282575 w 346075"/>
              <a:gd name="connsiteY39" fmla="*/ 298450 h 336550"/>
              <a:gd name="connsiteX40" fmla="*/ 295275 w 346075"/>
              <a:gd name="connsiteY40" fmla="*/ 285750 h 336550"/>
              <a:gd name="connsiteX41" fmla="*/ 307975 w 346075"/>
              <a:gd name="connsiteY41" fmla="*/ 273050 h 336550"/>
              <a:gd name="connsiteX42" fmla="*/ 315976 w 346075"/>
              <a:gd name="connsiteY42" fmla="*/ 260350 h 336550"/>
              <a:gd name="connsiteX43" fmla="*/ 325501 w 346075"/>
              <a:gd name="connsiteY43" fmla="*/ 247650 h 336550"/>
              <a:gd name="connsiteX44" fmla="*/ 333375 w 346075"/>
              <a:gd name="connsiteY44" fmla="*/ 234950 h 336550"/>
              <a:gd name="connsiteX45" fmla="*/ 338201 w 346075"/>
              <a:gd name="connsiteY45" fmla="*/ 217424 h 336550"/>
              <a:gd name="connsiteX46" fmla="*/ 341376 w 346075"/>
              <a:gd name="connsiteY46" fmla="*/ 200025 h 336550"/>
              <a:gd name="connsiteX47" fmla="*/ 346075 w 346075"/>
              <a:gd name="connsiteY47" fmla="*/ 184150 h 336550"/>
              <a:gd name="connsiteX48" fmla="*/ 346075 w 346075"/>
              <a:gd name="connsiteY48" fmla="*/ 166624 h 336550"/>
              <a:gd name="connsiteX49" fmla="*/ 346075 w 346075"/>
              <a:gd name="connsiteY49" fmla="*/ 149225 h 336550"/>
              <a:gd name="connsiteX50" fmla="*/ 341376 w 346075"/>
              <a:gd name="connsiteY50" fmla="*/ 133350 h 336550"/>
              <a:gd name="connsiteX51" fmla="*/ 338201 w 346075"/>
              <a:gd name="connsiteY51" fmla="*/ 120650 h 336550"/>
              <a:gd name="connsiteX52" fmla="*/ 333375 w 346075"/>
              <a:gd name="connsiteY52" fmla="*/ 103124 h 336550"/>
              <a:gd name="connsiteX53" fmla="*/ 325501 w 346075"/>
              <a:gd name="connsiteY53" fmla="*/ 90424 h 336550"/>
              <a:gd name="connsiteX54" fmla="*/ 315976 w 346075"/>
              <a:gd name="connsiteY54" fmla="*/ 73025 h 336550"/>
              <a:gd name="connsiteX55" fmla="*/ 307975 w 346075"/>
              <a:gd name="connsiteY55" fmla="*/ 60325 h 336550"/>
              <a:gd name="connsiteX56" fmla="*/ 295275 w 346075"/>
              <a:gd name="connsiteY56" fmla="*/ 52324 h 336550"/>
              <a:gd name="connsiteX57" fmla="*/ 282575 w 346075"/>
              <a:gd name="connsiteY57" fmla="*/ 39624 h 336550"/>
              <a:gd name="connsiteX58" fmla="*/ 269875 w 346075"/>
              <a:gd name="connsiteY58" fmla="*/ 30099 h 336550"/>
              <a:gd name="connsiteX59" fmla="*/ 257175 w 346075"/>
              <a:gd name="connsiteY59" fmla="*/ 22225 h 336550"/>
              <a:gd name="connsiteX60" fmla="*/ 244475 w 346075"/>
              <a:gd name="connsiteY60" fmla="*/ 12700 h 336550"/>
              <a:gd name="connsiteX61" fmla="*/ 227076 w 346075"/>
              <a:gd name="connsiteY61" fmla="*/ 9525 h 336550"/>
              <a:gd name="connsiteX62" fmla="*/ 209550 w 346075"/>
              <a:gd name="connsiteY62" fmla="*/ 4699 h 336550"/>
              <a:gd name="connsiteX63" fmla="*/ 192151 w 346075"/>
              <a:gd name="connsiteY63" fmla="*/ 0 h 336550"/>
              <a:gd name="connsiteX64" fmla="*/ 176276 w 346075"/>
              <a:gd name="connsiteY64" fmla="*/ 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346075" h="336550">
                <a:moveTo>
                  <a:pt x="176276" y="0"/>
                </a:moveTo>
                <a:lnTo>
                  <a:pt x="158750" y="0"/>
                </a:lnTo>
                <a:lnTo>
                  <a:pt x="141351" y="4699"/>
                </a:lnTo>
                <a:lnTo>
                  <a:pt x="123825" y="9525"/>
                </a:lnTo>
                <a:lnTo>
                  <a:pt x="106426" y="12700"/>
                </a:lnTo>
                <a:lnTo>
                  <a:pt x="90551" y="22225"/>
                </a:lnTo>
                <a:lnTo>
                  <a:pt x="77851" y="30099"/>
                </a:lnTo>
                <a:lnTo>
                  <a:pt x="65151" y="39624"/>
                </a:lnTo>
                <a:lnTo>
                  <a:pt x="52451" y="52324"/>
                </a:lnTo>
                <a:lnTo>
                  <a:pt x="38100" y="60325"/>
                </a:lnTo>
                <a:lnTo>
                  <a:pt x="30226" y="73025"/>
                </a:lnTo>
                <a:lnTo>
                  <a:pt x="22225" y="90424"/>
                </a:lnTo>
                <a:lnTo>
                  <a:pt x="12700" y="103124"/>
                </a:lnTo>
                <a:lnTo>
                  <a:pt x="9525" y="120650"/>
                </a:lnTo>
                <a:lnTo>
                  <a:pt x="4826" y="133350"/>
                </a:lnTo>
                <a:lnTo>
                  <a:pt x="0" y="149225"/>
                </a:lnTo>
                <a:lnTo>
                  <a:pt x="0" y="166624"/>
                </a:lnTo>
                <a:lnTo>
                  <a:pt x="0" y="184150"/>
                </a:lnTo>
                <a:lnTo>
                  <a:pt x="4826" y="200025"/>
                </a:lnTo>
                <a:lnTo>
                  <a:pt x="9525" y="217424"/>
                </a:lnTo>
                <a:lnTo>
                  <a:pt x="12700" y="234950"/>
                </a:lnTo>
                <a:lnTo>
                  <a:pt x="22225" y="247650"/>
                </a:lnTo>
                <a:lnTo>
                  <a:pt x="30226" y="260350"/>
                </a:lnTo>
                <a:lnTo>
                  <a:pt x="38100" y="273050"/>
                </a:lnTo>
                <a:lnTo>
                  <a:pt x="52451" y="285750"/>
                </a:lnTo>
                <a:lnTo>
                  <a:pt x="65151" y="298450"/>
                </a:lnTo>
                <a:lnTo>
                  <a:pt x="77851" y="306324"/>
                </a:lnTo>
                <a:lnTo>
                  <a:pt x="90551" y="315849"/>
                </a:lnTo>
                <a:lnTo>
                  <a:pt x="106426" y="323850"/>
                </a:lnTo>
                <a:lnTo>
                  <a:pt x="123825" y="328549"/>
                </a:lnTo>
                <a:lnTo>
                  <a:pt x="141351" y="333375"/>
                </a:lnTo>
                <a:lnTo>
                  <a:pt x="158750" y="336550"/>
                </a:lnTo>
                <a:lnTo>
                  <a:pt x="176276" y="336550"/>
                </a:lnTo>
                <a:lnTo>
                  <a:pt x="192151" y="336550"/>
                </a:lnTo>
                <a:lnTo>
                  <a:pt x="209550" y="333375"/>
                </a:lnTo>
                <a:lnTo>
                  <a:pt x="227076" y="328549"/>
                </a:lnTo>
                <a:lnTo>
                  <a:pt x="244475" y="323850"/>
                </a:lnTo>
                <a:lnTo>
                  <a:pt x="257175" y="315849"/>
                </a:lnTo>
                <a:lnTo>
                  <a:pt x="269875" y="306324"/>
                </a:lnTo>
                <a:lnTo>
                  <a:pt x="282575" y="298450"/>
                </a:lnTo>
                <a:lnTo>
                  <a:pt x="295275" y="285750"/>
                </a:lnTo>
                <a:lnTo>
                  <a:pt x="307975" y="273050"/>
                </a:lnTo>
                <a:lnTo>
                  <a:pt x="315976" y="260350"/>
                </a:lnTo>
                <a:lnTo>
                  <a:pt x="325501" y="247650"/>
                </a:lnTo>
                <a:lnTo>
                  <a:pt x="333375" y="234950"/>
                </a:lnTo>
                <a:lnTo>
                  <a:pt x="338201" y="217424"/>
                </a:lnTo>
                <a:lnTo>
                  <a:pt x="341376" y="200025"/>
                </a:lnTo>
                <a:lnTo>
                  <a:pt x="346075" y="184150"/>
                </a:lnTo>
                <a:lnTo>
                  <a:pt x="346075" y="166624"/>
                </a:lnTo>
                <a:lnTo>
                  <a:pt x="346075" y="149225"/>
                </a:lnTo>
                <a:lnTo>
                  <a:pt x="341376" y="133350"/>
                </a:lnTo>
                <a:lnTo>
                  <a:pt x="338201" y="120650"/>
                </a:lnTo>
                <a:lnTo>
                  <a:pt x="333375" y="103124"/>
                </a:lnTo>
                <a:lnTo>
                  <a:pt x="325501" y="90424"/>
                </a:lnTo>
                <a:lnTo>
                  <a:pt x="315976" y="73025"/>
                </a:lnTo>
                <a:lnTo>
                  <a:pt x="307975" y="60325"/>
                </a:lnTo>
                <a:lnTo>
                  <a:pt x="295275" y="52324"/>
                </a:lnTo>
                <a:lnTo>
                  <a:pt x="282575" y="39624"/>
                </a:lnTo>
                <a:lnTo>
                  <a:pt x="269875" y="30099"/>
                </a:lnTo>
                <a:lnTo>
                  <a:pt x="257175" y="22225"/>
                </a:lnTo>
                <a:lnTo>
                  <a:pt x="244475" y="12700"/>
                </a:lnTo>
                <a:lnTo>
                  <a:pt x="227076" y="9525"/>
                </a:lnTo>
                <a:lnTo>
                  <a:pt x="209550" y="4699"/>
                </a:lnTo>
                <a:lnTo>
                  <a:pt x="192151" y="0"/>
                </a:lnTo>
                <a:lnTo>
                  <a:pt x="176276" y="0"/>
                </a:lnTo>
              </a:path>
            </a:pathLst>
          </a:custGeom>
          <a:solidFill>
            <a:srgbClr val="00737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72996" y="228600"/>
            <a:ext cx="6200272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路由选择策略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993900" y="2273300"/>
            <a:ext cx="254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111500" y="1803400"/>
            <a:ext cx="266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39800" y="2286000"/>
            <a:ext cx="190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W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356100" y="2082800"/>
            <a:ext cx="127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X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4500" y="3352800"/>
            <a:ext cx="58674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A向B通告一条路径：AW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B向X通告路径：BAW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B是否应该向C通告路径BAW呢?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绝不!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B路由CBAW的流量没有任何“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收益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”，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因为W和C均不是B的客户。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B期望强制C通过A向W路由流量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392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B期望只路由去往/来自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其客户的流量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！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359400" y="1524000"/>
            <a:ext cx="596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图例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048500" y="1562100"/>
            <a:ext cx="1016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提供商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客户网络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1A96F6EF-EF67-4485-B114-00ED97E67D0C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E49E1FC-4615-4EC6-8F84-216F7678390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81000" y="393700"/>
            <a:ext cx="84201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为什么采用不同的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AS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间路由协议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策略(policy):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inter-AS: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期望能够管理控制流量如何被路由，谁路由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经过其网络等.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intra-AS: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单一管理，无需策略决策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规模(scale):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层次路由节省路由表大小，减少路由更新流量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适应大规模互联网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性能(performance):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intra-AS: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侧重性能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" algn="l"/>
                <a:tab pos="609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inter-AS: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策略主导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EB0A0-B213-4929-8FF5-123FA757FCA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8F88CA-7DAE-43BB-8557-27F0A895A8D9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4.7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广播与多播协议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92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0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48B3FC6-EB20-450D-A2AC-63A0AB6AF556}" type="slidenum">
              <a:rPr lang="en-US" altLang="zh-CN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450563" name="Rectangle 18"/>
          <p:cNvSpPr>
            <a:spLocks noChangeArrowheads="1"/>
          </p:cNvSpPr>
          <p:nvPr/>
        </p:nvSpPr>
        <p:spPr bwMode="auto">
          <a:xfrm>
            <a:off x="4330700" y="4240213"/>
            <a:ext cx="1636713" cy="269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0564" name="Rectangle 17"/>
          <p:cNvSpPr>
            <a:spLocks noChangeArrowheads="1"/>
          </p:cNvSpPr>
          <p:nvPr/>
        </p:nvSpPr>
        <p:spPr bwMode="auto">
          <a:xfrm>
            <a:off x="4370388" y="5002213"/>
            <a:ext cx="1636712" cy="269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0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最长前缀匹配优先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0566" name="Rectangle 5"/>
          <p:cNvSpPr>
            <a:spLocks noChangeArrowheads="1"/>
          </p:cNvSpPr>
          <p:nvPr/>
        </p:nvSpPr>
        <p:spPr bwMode="auto">
          <a:xfrm>
            <a:off x="772547" y="1754863"/>
            <a:ext cx="6157455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 eaLnBrk="0" hangingPunct="0"/>
            <a:r>
              <a:rPr lang="en-US" altLang="zh-CN" dirty="0"/>
              <a:t>                                </a:t>
            </a:r>
            <a:r>
              <a:rPr lang="zh-CN" altLang="en-US" u="sng" dirty="0">
                <a:latin typeface="Times"/>
                <a:cs typeface="Times New Roman" pitchFamily="18" charset="0"/>
              </a:rPr>
              <a:t>目的地址范围</a:t>
            </a:r>
            <a:r>
              <a:rPr lang="en-US" altLang="zh-CN" dirty="0">
                <a:latin typeface="Times"/>
                <a:cs typeface="Times New Roman" pitchFamily="18" charset="0"/>
              </a:rPr>
              <a:t>                        </a:t>
            </a:r>
            <a:r>
              <a:rPr lang="zh-CN" altLang="en-US" u="sng" dirty="0">
                <a:latin typeface="Times"/>
                <a:cs typeface="Times New Roman" pitchFamily="18" charset="0"/>
              </a:rPr>
              <a:t>链路接口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11001000 00010111 00010                                       0 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11001000 00010111 00011000                                 1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11001000 00010111 00011                                       2</a:t>
            </a:r>
            <a:endParaRPr lang="en-US" altLang="zh-CN" sz="2000" dirty="0"/>
          </a:p>
          <a:p>
            <a:pPr algn="just" eaLnBrk="0" hangingPunct="0"/>
            <a:r>
              <a:rPr lang="en-US" altLang="zh-CN" dirty="0">
                <a:latin typeface="Times"/>
                <a:cs typeface="Times New Roman" pitchFamily="18" charset="0"/>
              </a:rPr>
              <a:t>                        </a:t>
            </a:r>
            <a:r>
              <a:rPr lang="zh-CN" altLang="en-US" dirty="0">
                <a:latin typeface="Times"/>
                <a:cs typeface="Times New Roman" pitchFamily="18" charset="0"/>
              </a:rPr>
              <a:t>其他</a:t>
            </a:r>
            <a:r>
              <a:rPr lang="en-US" altLang="zh-CN" dirty="0">
                <a:latin typeface="Times"/>
                <a:cs typeface="Times New Roman" pitchFamily="18" charset="0"/>
              </a:rPr>
              <a:t>                                                            3</a:t>
            </a:r>
          </a:p>
        </p:txBody>
      </p:sp>
      <p:sp>
        <p:nvSpPr>
          <p:cNvPr id="450567" name="Rectangle 7"/>
          <p:cNvSpPr>
            <a:spLocks noChangeArrowheads="1"/>
          </p:cNvSpPr>
          <p:nvPr/>
        </p:nvSpPr>
        <p:spPr bwMode="auto">
          <a:xfrm>
            <a:off x="1046163" y="4959350"/>
            <a:ext cx="51260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dirty="0"/>
              <a:t>DA: 11001000  00010111  00011000  10101010 </a:t>
            </a:r>
          </a:p>
        </p:txBody>
      </p:sp>
      <p:sp>
        <p:nvSpPr>
          <p:cNvPr id="450568" name="Text Box 8"/>
          <p:cNvSpPr txBox="1">
            <a:spLocks noChangeArrowheads="1"/>
          </p:cNvSpPr>
          <p:nvPr/>
        </p:nvSpPr>
        <p:spPr bwMode="auto">
          <a:xfrm>
            <a:off x="1028700" y="3690938"/>
            <a:ext cx="1177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Examples</a:t>
            </a:r>
          </a:p>
        </p:txBody>
      </p:sp>
      <p:sp>
        <p:nvSpPr>
          <p:cNvPr id="450569" name="Text Box 9"/>
          <p:cNvSpPr txBox="1">
            <a:spLocks noChangeArrowheads="1"/>
          </p:cNvSpPr>
          <p:nvPr/>
        </p:nvSpPr>
        <p:spPr bwMode="auto">
          <a:xfrm>
            <a:off x="977900" y="4191000"/>
            <a:ext cx="53158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/>
              <a:t>DA: 11001000  00010111  00010110  10100001 </a:t>
            </a:r>
          </a:p>
        </p:txBody>
      </p:sp>
      <p:sp>
        <p:nvSpPr>
          <p:cNvPr id="450570" name="Text Box 15"/>
          <p:cNvSpPr txBox="1">
            <a:spLocks noChangeArrowheads="1"/>
          </p:cNvSpPr>
          <p:nvPr/>
        </p:nvSpPr>
        <p:spPr bwMode="auto">
          <a:xfrm>
            <a:off x="6540500" y="4167188"/>
            <a:ext cx="1920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从哪个接口转发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50571" name="Text Box 16"/>
          <p:cNvSpPr txBox="1">
            <a:spLocks noChangeArrowheads="1"/>
          </p:cNvSpPr>
          <p:nvPr/>
        </p:nvSpPr>
        <p:spPr bwMode="auto">
          <a:xfrm>
            <a:off x="6564313" y="4951413"/>
            <a:ext cx="1920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>
                <a:solidFill>
                  <a:srgbClr val="FF0000"/>
                </a:solidFill>
              </a:rPr>
              <a:t>从哪个接口转发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239041-2068-4D9C-A309-64875A46579D}"/>
              </a:ext>
            </a:extLst>
          </p:cNvPr>
          <p:cNvSpPr/>
          <p:nvPr/>
        </p:nvSpPr>
        <p:spPr>
          <a:xfrm>
            <a:off x="304800" y="5314951"/>
            <a:ext cx="6157454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05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最长前缀匹配优先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在检索转发表时，优先选择与分组目的地址匹配前缀最长的入口（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entry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2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22B744B-702C-453C-8189-3661040C6B09}" type="slidenum">
              <a:rPr lang="en-US" altLang="zh-CN" smtClean="0">
                <a:ea typeface="宋体" charset="-122"/>
              </a:rPr>
              <a:pPr/>
              <a:t>170</a:t>
            </a:fld>
            <a:endParaRPr lang="en-US" altLang="zh-CN">
              <a:ea typeface="宋体" charset="-122"/>
            </a:endParaRPr>
          </a:p>
        </p:txBody>
      </p:sp>
      <p:grpSp>
        <p:nvGrpSpPr>
          <p:cNvPr id="662531" name="Group 103"/>
          <p:cNvGrpSpPr>
            <a:grpSpLocks/>
          </p:cNvGrpSpPr>
          <p:nvPr/>
        </p:nvGrpSpPr>
        <p:grpSpPr bwMode="auto">
          <a:xfrm>
            <a:off x="917575" y="2374900"/>
            <a:ext cx="5691188" cy="2493963"/>
            <a:chOff x="651" y="1471"/>
            <a:chExt cx="3585" cy="1571"/>
          </a:xfrm>
        </p:grpSpPr>
        <p:sp>
          <p:nvSpPr>
            <p:cNvPr id="662535" name="AutoShape 90"/>
            <p:cNvSpPr>
              <a:spLocks noChangeArrowheads="1"/>
            </p:cNvSpPr>
            <p:nvPr/>
          </p:nvSpPr>
          <p:spPr bwMode="auto">
            <a:xfrm>
              <a:off x="651" y="1471"/>
              <a:ext cx="717" cy="329"/>
            </a:xfrm>
            <a:prstGeom prst="irregularSeal1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2536" name="Group 102"/>
            <p:cNvGrpSpPr>
              <a:grpSpLocks/>
            </p:cNvGrpSpPr>
            <p:nvPr/>
          </p:nvGrpSpPr>
          <p:grpSpPr bwMode="auto">
            <a:xfrm>
              <a:off x="714" y="1485"/>
              <a:ext cx="3522" cy="1557"/>
              <a:chOff x="535" y="738"/>
              <a:chExt cx="3522" cy="1557"/>
            </a:xfrm>
          </p:grpSpPr>
          <p:grpSp>
            <p:nvGrpSpPr>
              <p:cNvPr id="662537" name="Group 2"/>
              <p:cNvGrpSpPr>
                <a:grpSpLocks/>
              </p:cNvGrpSpPr>
              <p:nvPr/>
            </p:nvGrpSpPr>
            <p:grpSpPr bwMode="auto">
              <a:xfrm>
                <a:off x="1248" y="832"/>
                <a:ext cx="316" cy="212"/>
                <a:chOff x="2089" y="1715"/>
                <a:chExt cx="316" cy="212"/>
              </a:xfrm>
            </p:grpSpPr>
            <p:sp>
              <p:nvSpPr>
                <p:cNvPr id="662625" name="Oval 3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26" name="Line 4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7" name="Line 5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8" name="Rectangle 6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29" name="Oval 7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30" name="Group 8"/>
                <p:cNvGrpSpPr>
                  <a:grpSpLocks/>
                </p:cNvGrpSpPr>
                <p:nvPr/>
              </p:nvGrpSpPr>
              <p:grpSpPr bwMode="auto">
                <a:xfrm>
                  <a:off x="2116" y="1715"/>
                  <a:ext cx="254" cy="212"/>
                  <a:chOff x="2929" y="2459"/>
                  <a:chExt cx="257" cy="212"/>
                </a:xfrm>
              </p:grpSpPr>
              <p:sp>
                <p:nvSpPr>
                  <p:cNvPr id="66263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3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2459"/>
                    <a:ext cx="25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R1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38" name="Group 12"/>
              <p:cNvGrpSpPr>
                <a:grpSpLocks/>
              </p:cNvGrpSpPr>
              <p:nvPr/>
            </p:nvGrpSpPr>
            <p:grpSpPr bwMode="auto">
              <a:xfrm>
                <a:off x="1248" y="1238"/>
                <a:ext cx="316" cy="212"/>
                <a:chOff x="2089" y="1715"/>
                <a:chExt cx="316" cy="212"/>
              </a:xfrm>
            </p:grpSpPr>
            <p:sp>
              <p:nvSpPr>
                <p:cNvPr id="662617" name="Oval 13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18" name="Line 14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9" name="Line 15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20" name="Rectangle 16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21" name="Oval 17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22" name="Group 18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2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2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R2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39" name="Group 21"/>
              <p:cNvGrpSpPr>
                <a:grpSpLocks/>
              </p:cNvGrpSpPr>
              <p:nvPr/>
            </p:nvGrpSpPr>
            <p:grpSpPr bwMode="auto">
              <a:xfrm>
                <a:off x="912" y="1728"/>
                <a:ext cx="316" cy="212"/>
                <a:chOff x="2089" y="1715"/>
                <a:chExt cx="316" cy="212"/>
              </a:xfrm>
            </p:grpSpPr>
            <p:sp>
              <p:nvSpPr>
                <p:cNvPr id="662609" name="Oval 22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10" name="Line 23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1" name="Line 24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12" name="Rectangle 25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13" name="Oval 26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14" name="Group 27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15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16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R3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40" name="Group 30"/>
              <p:cNvGrpSpPr>
                <a:grpSpLocks/>
              </p:cNvGrpSpPr>
              <p:nvPr/>
            </p:nvGrpSpPr>
            <p:grpSpPr bwMode="auto">
              <a:xfrm>
                <a:off x="1581" y="1728"/>
                <a:ext cx="316" cy="212"/>
                <a:chOff x="2089" y="1715"/>
                <a:chExt cx="316" cy="212"/>
              </a:xfrm>
            </p:grpSpPr>
            <p:sp>
              <p:nvSpPr>
                <p:cNvPr id="662601" name="Oval 31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602" name="Line 32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03" name="Line 33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604" name="Rectangle 34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605" name="Oval 35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606" name="Group 36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607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08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R4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2541" name="Line 39"/>
              <p:cNvSpPr>
                <a:spLocks noChangeShapeType="1"/>
              </p:cNvSpPr>
              <p:nvPr/>
            </p:nvSpPr>
            <p:spPr bwMode="auto">
              <a:xfrm>
                <a:off x="1404" y="984"/>
                <a:ext cx="0" cy="2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2" name="Line 40"/>
              <p:cNvSpPr>
                <a:spLocks noChangeShapeType="1"/>
              </p:cNvSpPr>
              <p:nvPr/>
            </p:nvSpPr>
            <p:spPr bwMode="auto">
              <a:xfrm flipH="1">
                <a:off x="1097" y="1410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3" name="Line 41"/>
              <p:cNvSpPr>
                <a:spLocks noChangeShapeType="1"/>
              </p:cNvSpPr>
              <p:nvPr/>
            </p:nvSpPr>
            <p:spPr bwMode="auto">
              <a:xfrm>
                <a:off x="1423" y="1416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4" name="Text Box 42"/>
              <p:cNvSpPr txBox="1">
                <a:spLocks noChangeArrowheads="1"/>
              </p:cNvSpPr>
              <p:nvPr/>
            </p:nvSpPr>
            <p:spPr bwMode="auto">
              <a:xfrm>
                <a:off x="1075" y="2062"/>
                <a:ext cx="55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latin typeface="Arial" charset="0"/>
                  </a:rPr>
                  <a:t>源复制</a:t>
                </a:r>
                <a:endParaRPr lang="en-US" altLang="zh-CN" dirty="0">
                  <a:latin typeface="Arial" charset="0"/>
                </a:endParaRPr>
              </a:p>
            </p:txBody>
          </p:sp>
          <p:sp>
            <p:nvSpPr>
              <p:cNvPr id="662545" name="Line 43"/>
              <p:cNvSpPr>
                <a:spLocks noChangeShapeType="1"/>
              </p:cNvSpPr>
              <p:nvPr/>
            </p:nvSpPr>
            <p:spPr bwMode="auto">
              <a:xfrm flipH="1">
                <a:off x="1442" y="1012"/>
                <a:ext cx="5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46" name="Freeform 44"/>
              <p:cNvSpPr>
                <a:spLocks/>
              </p:cNvSpPr>
              <p:nvPr/>
            </p:nvSpPr>
            <p:spPr bwMode="auto">
              <a:xfrm>
                <a:off x="1510" y="1006"/>
                <a:ext cx="286" cy="744"/>
              </a:xfrm>
              <a:custGeom>
                <a:avLst/>
                <a:gdLst>
                  <a:gd name="T0" fmla="*/ 0 w 286"/>
                  <a:gd name="T1" fmla="*/ 0 h 744"/>
                  <a:gd name="T2" fmla="*/ 11 w 286"/>
                  <a:gd name="T3" fmla="*/ 425 h 744"/>
                  <a:gd name="T4" fmla="*/ 286 w 286"/>
                  <a:gd name="T5" fmla="*/ 744 h 744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744"/>
                  <a:gd name="T11" fmla="*/ 286 w 286"/>
                  <a:gd name="T12" fmla="*/ 744 h 7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744">
                    <a:moveTo>
                      <a:pt x="0" y="0"/>
                    </a:moveTo>
                    <a:lnTo>
                      <a:pt x="11" y="425"/>
                    </a:lnTo>
                    <a:lnTo>
                      <a:pt x="286" y="744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47" name="Freeform 45"/>
              <p:cNvSpPr>
                <a:spLocks/>
              </p:cNvSpPr>
              <p:nvPr/>
            </p:nvSpPr>
            <p:spPr bwMode="auto">
              <a:xfrm flipH="1">
                <a:off x="1013" y="1001"/>
                <a:ext cx="286" cy="744"/>
              </a:xfrm>
              <a:custGeom>
                <a:avLst/>
                <a:gdLst>
                  <a:gd name="T0" fmla="*/ 0 w 286"/>
                  <a:gd name="T1" fmla="*/ 0 h 744"/>
                  <a:gd name="T2" fmla="*/ 11 w 286"/>
                  <a:gd name="T3" fmla="*/ 425 h 744"/>
                  <a:gd name="T4" fmla="*/ 286 w 286"/>
                  <a:gd name="T5" fmla="*/ 744 h 744"/>
                  <a:gd name="T6" fmla="*/ 0 60000 65536"/>
                  <a:gd name="T7" fmla="*/ 0 60000 65536"/>
                  <a:gd name="T8" fmla="*/ 0 60000 65536"/>
                  <a:gd name="T9" fmla="*/ 0 w 286"/>
                  <a:gd name="T10" fmla="*/ 0 h 744"/>
                  <a:gd name="T11" fmla="*/ 286 w 286"/>
                  <a:gd name="T12" fmla="*/ 744 h 7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" h="744">
                    <a:moveTo>
                      <a:pt x="0" y="0"/>
                    </a:moveTo>
                    <a:lnTo>
                      <a:pt x="11" y="425"/>
                    </a:lnTo>
                    <a:lnTo>
                      <a:pt x="286" y="744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2548" name="Group 46"/>
              <p:cNvGrpSpPr>
                <a:grpSpLocks/>
              </p:cNvGrpSpPr>
              <p:nvPr/>
            </p:nvGrpSpPr>
            <p:grpSpPr bwMode="auto">
              <a:xfrm>
                <a:off x="2837" y="834"/>
                <a:ext cx="316" cy="212"/>
                <a:chOff x="2089" y="1715"/>
                <a:chExt cx="316" cy="212"/>
              </a:xfrm>
            </p:grpSpPr>
            <p:sp>
              <p:nvSpPr>
                <p:cNvPr id="662593" name="Oval 47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94" name="Line 48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95" name="Line 49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96" name="Rectangle 50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97" name="Oval 51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98" name="Group 52"/>
                <p:cNvGrpSpPr>
                  <a:grpSpLocks/>
                </p:cNvGrpSpPr>
                <p:nvPr/>
              </p:nvGrpSpPr>
              <p:grpSpPr bwMode="auto">
                <a:xfrm>
                  <a:off x="2116" y="1715"/>
                  <a:ext cx="254" cy="212"/>
                  <a:chOff x="2929" y="2459"/>
                  <a:chExt cx="257" cy="212"/>
                </a:xfrm>
              </p:grpSpPr>
              <p:sp>
                <p:nvSpPr>
                  <p:cNvPr id="66259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600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2459"/>
                    <a:ext cx="25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R1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49" name="Group 55"/>
              <p:cNvGrpSpPr>
                <a:grpSpLocks/>
              </p:cNvGrpSpPr>
              <p:nvPr/>
            </p:nvGrpSpPr>
            <p:grpSpPr bwMode="auto">
              <a:xfrm>
                <a:off x="2837" y="1234"/>
                <a:ext cx="316" cy="212"/>
                <a:chOff x="2089" y="1715"/>
                <a:chExt cx="316" cy="212"/>
              </a:xfrm>
            </p:grpSpPr>
            <p:sp>
              <p:nvSpPr>
                <p:cNvPr id="662585" name="Oval 56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86" name="Line 57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7" name="Line 58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8" name="Rectangle 59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89" name="Oval 60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90" name="Group 61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91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92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R2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50" name="Group 64"/>
              <p:cNvGrpSpPr>
                <a:grpSpLocks/>
              </p:cNvGrpSpPr>
              <p:nvPr/>
            </p:nvGrpSpPr>
            <p:grpSpPr bwMode="auto">
              <a:xfrm>
                <a:off x="2501" y="1724"/>
                <a:ext cx="316" cy="212"/>
                <a:chOff x="2089" y="1715"/>
                <a:chExt cx="316" cy="212"/>
              </a:xfrm>
            </p:grpSpPr>
            <p:sp>
              <p:nvSpPr>
                <p:cNvPr id="662577" name="Oval 65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78" name="Line 66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9" name="Line 67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80" name="Rectangle 68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81" name="Oval 69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82" name="Group 70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83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84" name="Text 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R3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2551" name="Group 73"/>
              <p:cNvGrpSpPr>
                <a:grpSpLocks/>
              </p:cNvGrpSpPr>
              <p:nvPr/>
            </p:nvGrpSpPr>
            <p:grpSpPr bwMode="auto">
              <a:xfrm>
                <a:off x="3170" y="1724"/>
                <a:ext cx="316" cy="212"/>
                <a:chOff x="2089" y="1715"/>
                <a:chExt cx="316" cy="212"/>
              </a:xfrm>
            </p:grpSpPr>
            <p:sp>
              <p:nvSpPr>
                <p:cNvPr id="662569" name="Oval 74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2570" name="Line 75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1" name="Line 76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2572" name="Rectangle 77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2573" name="Oval 78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2574" name="Group 79"/>
                <p:cNvGrpSpPr>
                  <a:grpSpLocks/>
                </p:cNvGrpSpPr>
                <p:nvPr/>
              </p:nvGrpSpPr>
              <p:grpSpPr bwMode="auto">
                <a:xfrm>
                  <a:off x="2106" y="1715"/>
                  <a:ext cx="274" cy="212"/>
                  <a:chOff x="2919" y="2459"/>
                  <a:chExt cx="277" cy="212"/>
                </a:xfrm>
              </p:grpSpPr>
              <p:sp>
                <p:nvSpPr>
                  <p:cNvPr id="662575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2576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19" y="2459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R4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2552" name="Line 82"/>
              <p:cNvSpPr>
                <a:spLocks noChangeShapeType="1"/>
              </p:cNvSpPr>
              <p:nvPr/>
            </p:nvSpPr>
            <p:spPr bwMode="auto">
              <a:xfrm>
                <a:off x="2993" y="980"/>
                <a:ext cx="0" cy="2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3" name="Line 83"/>
              <p:cNvSpPr>
                <a:spLocks noChangeShapeType="1"/>
              </p:cNvSpPr>
              <p:nvPr/>
            </p:nvSpPr>
            <p:spPr bwMode="auto">
              <a:xfrm flipH="1">
                <a:off x="2686" y="1406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4" name="Line 84"/>
              <p:cNvSpPr>
                <a:spLocks noChangeShapeType="1"/>
              </p:cNvSpPr>
              <p:nvPr/>
            </p:nvSpPr>
            <p:spPr bwMode="auto">
              <a:xfrm>
                <a:off x="3012" y="1412"/>
                <a:ext cx="297" cy="3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5" name="Text Box 85"/>
              <p:cNvSpPr txBox="1">
                <a:spLocks noChangeArrowheads="1"/>
              </p:cNvSpPr>
              <p:nvPr/>
            </p:nvSpPr>
            <p:spPr bwMode="auto">
              <a:xfrm>
                <a:off x="2861" y="2058"/>
                <a:ext cx="84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>
                    <a:latin typeface="Arial" charset="0"/>
                  </a:rPr>
                  <a:t>网络中复制</a:t>
                </a:r>
                <a:endParaRPr lang="en-US" altLang="zh-CN" dirty="0">
                  <a:latin typeface="Arial" charset="0"/>
                </a:endParaRPr>
              </a:p>
            </p:txBody>
          </p:sp>
          <p:sp>
            <p:nvSpPr>
              <p:cNvPr id="662556" name="Line 86"/>
              <p:cNvSpPr>
                <a:spLocks noChangeShapeType="1"/>
              </p:cNvSpPr>
              <p:nvPr/>
            </p:nvSpPr>
            <p:spPr bwMode="auto">
              <a:xfrm flipH="1">
                <a:off x="3031" y="1008"/>
                <a:ext cx="5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57" name="Freeform 87"/>
              <p:cNvSpPr>
                <a:spLocks/>
              </p:cNvSpPr>
              <p:nvPr/>
            </p:nvSpPr>
            <p:spPr bwMode="auto">
              <a:xfrm>
                <a:off x="3104" y="1405"/>
                <a:ext cx="275" cy="319"/>
              </a:xfrm>
              <a:custGeom>
                <a:avLst/>
                <a:gdLst>
                  <a:gd name="T0" fmla="*/ 0 w 275"/>
                  <a:gd name="T1" fmla="*/ 0 h 319"/>
                  <a:gd name="T2" fmla="*/ 275 w 275"/>
                  <a:gd name="T3" fmla="*/ 319 h 319"/>
                  <a:gd name="T4" fmla="*/ 0 60000 65536"/>
                  <a:gd name="T5" fmla="*/ 0 60000 65536"/>
                  <a:gd name="T6" fmla="*/ 0 w 275"/>
                  <a:gd name="T7" fmla="*/ 0 h 319"/>
                  <a:gd name="T8" fmla="*/ 275 w 275"/>
                  <a:gd name="T9" fmla="*/ 319 h 31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5" h="319">
                    <a:moveTo>
                      <a:pt x="0" y="0"/>
                    </a:moveTo>
                    <a:lnTo>
                      <a:pt x="275" y="319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58" name="Freeform 88"/>
              <p:cNvSpPr>
                <a:spLocks/>
              </p:cNvSpPr>
              <p:nvPr/>
            </p:nvSpPr>
            <p:spPr bwMode="auto">
              <a:xfrm>
                <a:off x="2602" y="1422"/>
                <a:ext cx="275" cy="319"/>
              </a:xfrm>
              <a:custGeom>
                <a:avLst/>
                <a:gdLst>
                  <a:gd name="T0" fmla="*/ 275 w 275"/>
                  <a:gd name="T1" fmla="*/ 0 h 319"/>
                  <a:gd name="T2" fmla="*/ 0 w 275"/>
                  <a:gd name="T3" fmla="*/ 319 h 319"/>
                  <a:gd name="T4" fmla="*/ 0 60000 65536"/>
                  <a:gd name="T5" fmla="*/ 0 60000 65536"/>
                  <a:gd name="T6" fmla="*/ 0 w 275"/>
                  <a:gd name="T7" fmla="*/ 0 h 319"/>
                  <a:gd name="T8" fmla="*/ 275 w 275"/>
                  <a:gd name="T9" fmla="*/ 319 h 31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5" h="319">
                    <a:moveTo>
                      <a:pt x="275" y="0"/>
                    </a:moveTo>
                    <a:lnTo>
                      <a:pt x="0" y="319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59" name="Text Box 89"/>
              <p:cNvSpPr txBox="1">
                <a:spLocks noChangeArrowheads="1"/>
              </p:cNvSpPr>
              <p:nvPr/>
            </p:nvSpPr>
            <p:spPr bwMode="auto">
              <a:xfrm>
                <a:off x="1847" y="738"/>
                <a:ext cx="7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Arial" charset="0"/>
                  </a:rPr>
                  <a:t>复制产生</a:t>
                </a:r>
                <a:r>
                  <a:rPr lang="en-US" altLang="zh-CN" sz="1200" dirty="0">
                    <a:latin typeface="Arial" charset="0"/>
                  </a:rPr>
                  <a:t>/</a:t>
                </a:r>
                <a:r>
                  <a:rPr lang="zh-CN" altLang="en-US" sz="1200" dirty="0">
                    <a:latin typeface="Arial" charset="0"/>
                  </a:rPr>
                  <a:t>传输</a:t>
                </a:r>
                <a:endParaRPr lang="en-US" altLang="zh-CN" sz="1200" dirty="0">
                  <a:latin typeface="Arial" charset="0"/>
                </a:endParaRPr>
              </a:p>
            </p:txBody>
          </p:sp>
          <p:sp>
            <p:nvSpPr>
              <p:cNvPr id="662560" name="Text Box 91"/>
              <p:cNvSpPr txBox="1">
                <a:spLocks noChangeArrowheads="1"/>
              </p:cNvSpPr>
              <p:nvPr/>
            </p:nvSpPr>
            <p:spPr bwMode="auto">
              <a:xfrm>
                <a:off x="535" y="791"/>
                <a:ext cx="436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400" dirty="0">
                    <a:solidFill>
                      <a:srgbClr val="FF0000"/>
                    </a:solidFill>
                    <a:latin typeface="Arial" charset="0"/>
                  </a:rPr>
                  <a:t>   复制</a:t>
                </a:r>
                <a:endParaRPr lang="en-US" altLang="zh-CN" sz="140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62561" name="Oval 92"/>
              <p:cNvSpPr>
                <a:spLocks noChangeArrowheads="1"/>
              </p:cNvSpPr>
              <p:nvPr/>
            </p:nvSpPr>
            <p:spPr bwMode="auto">
              <a:xfrm>
                <a:off x="1179" y="980"/>
                <a:ext cx="442" cy="56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2" name="Line 93"/>
              <p:cNvSpPr>
                <a:spLocks noChangeShapeType="1"/>
              </p:cNvSpPr>
              <p:nvPr/>
            </p:nvSpPr>
            <p:spPr bwMode="auto">
              <a:xfrm flipH="1" flipV="1">
                <a:off x="1035" y="946"/>
                <a:ext cx="145" cy="6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3" name="AutoShape 94"/>
              <p:cNvSpPr>
                <a:spLocks noChangeArrowheads="1"/>
              </p:cNvSpPr>
              <p:nvPr/>
            </p:nvSpPr>
            <p:spPr bwMode="auto">
              <a:xfrm>
                <a:off x="3340" y="1020"/>
                <a:ext cx="717" cy="329"/>
              </a:xfrm>
              <a:prstGeom prst="irregularSeal1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4" name="Text Box 95"/>
              <p:cNvSpPr txBox="1">
                <a:spLocks noChangeArrowheads="1"/>
              </p:cNvSpPr>
              <p:nvPr/>
            </p:nvSpPr>
            <p:spPr bwMode="auto">
              <a:xfrm>
                <a:off x="3421" y="1083"/>
                <a:ext cx="40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rgbClr val="FF0000"/>
                    </a:solidFill>
                    <a:latin typeface="Arial" charset="0"/>
                  </a:rPr>
                  <a:t>  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Arial" charset="0"/>
                  </a:rPr>
                  <a:t>复制</a:t>
                </a:r>
                <a:endParaRPr lang="en-US" altLang="zh-CN" sz="1400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  <p:sp>
            <p:nvSpPr>
              <p:cNvPr id="662565" name="Oval 96"/>
              <p:cNvSpPr>
                <a:spLocks noChangeArrowheads="1"/>
              </p:cNvSpPr>
              <p:nvPr/>
            </p:nvSpPr>
            <p:spPr bwMode="auto">
              <a:xfrm>
                <a:off x="2662" y="1389"/>
                <a:ext cx="694" cy="56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2566" name="Line 97"/>
              <p:cNvSpPr>
                <a:spLocks noChangeShapeType="1"/>
              </p:cNvSpPr>
              <p:nvPr/>
            </p:nvSpPr>
            <p:spPr bwMode="auto">
              <a:xfrm flipH="1">
                <a:off x="3334" y="1294"/>
                <a:ext cx="161" cy="14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7" name="Line 98"/>
              <p:cNvSpPr>
                <a:spLocks noChangeShapeType="1"/>
              </p:cNvSpPr>
              <p:nvPr/>
            </p:nvSpPr>
            <p:spPr bwMode="auto">
              <a:xfrm>
                <a:off x="1226" y="1825"/>
                <a:ext cx="3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568" name="Line 99"/>
              <p:cNvSpPr>
                <a:spLocks noChangeShapeType="1"/>
              </p:cNvSpPr>
              <p:nvPr/>
            </p:nvSpPr>
            <p:spPr bwMode="auto">
              <a:xfrm>
                <a:off x="2816" y="1824"/>
                <a:ext cx="3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2532" name="Rectangle 100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广播路由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2533" name="Rectangle 101"/>
          <p:cNvSpPr>
            <a:spLocks noGrp="1" noChangeArrowheads="1"/>
          </p:cNvSpPr>
          <p:nvPr>
            <p:ph type="body" idx="1"/>
          </p:nvPr>
        </p:nvSpPr>
        <p:spPr>
          <a:xfrm>
            <a:off x="274638" y="1109663"/>
            <a:ext cx="8577262" cy="965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一个源节点到网络中所有其他节点交付分组</a:t>
            </a:r>
            <a:endParaRPr lang="en-US" altLang="zh-CN" sz="24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dirty="0">
                <a:ea typeface="宋体" charset="-122"/>
              </a:rPr>
              <a:t>源点复制效率低下</a:t>
            </a:r>
            <a:r>
              <a:rPr lang="en-US" altLang="zh-CN" sz="2400" dirty="0">
                <a:ea typeface="宋体" charset="-122"/>
              </a:rPr>
              <a:t>:</a:t>
            </a:r>
          </a:p>
        </p:txBody>
      </p:sp>
      <p:sp>
        <p:nvSpPr>
          <p:cNvPr id="662534" name="Rectangle 104"/>
          <p:cNvSpPr>
            <a:spLocks noChangeArrowheads="1"/>
          </p:cNvSpPr>
          <p:nvPr/>
        </p:nvSpPr>
        <p:spPr bwMode="auto">
          <a:xfrm>
            <a:off x="290513" y="5249863"/>
            <a:ext cx="8120062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源点复制</a:t>
            </a:r>
            <a:r>
              <a:rPr lang="en-US" altLang="zh-CN" sz="2400" dirty="0"/>
              <a:t>:</a:t>
            </a:r>
            <a:r>
              <a:rPr lang="zh-CN" altLang="en-US" sz="2400" dirty="0"/>
              <a:t>源点如何确定发送方的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B5A393EC-2915-40DF-A0DD-9338907DB196}" type="slidenum">
              <a:rPr lang="en-US" altLang="zh-CN" smtClean="0">
                <a:ea typeface="宋体" charset="-122"/>
              </a:rPr>
              <a:pPr/>
              <a:t>171</a:t>
            </a:fld>
            <a:endParaRPr lang="en-US" altLang="zh-CN">
              <a:ea typeface="宋体" charset="-122"/>
            </a:endParaRPr>
          </a:p>
        </p:txBody>
      </p:sp>
      <p:sp>
        <p:nvSpPr>
          <p:cNvPr id="66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网络内部复制</a:t>
            </a:r>
            <a:r>
              <a:rPr lang="en-US" altLang="zh-CN" dirty="0">
                <a:ea typeface="宋体" charset="-122"/>
              </a:rPr>
              <a:t>)In-network duplication</a:t>
            </a:r>
          </a:p>
        </p:txBody>
      </p:sp>
      <p:sp>
        <p:nvSpPr>
          <p:cNvPr id="66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洪泛</a:t>
            </a:r>
            <a:r>
              <a:rPr lang="en-US" altLang="zh-CN" sz="2400" dirty="0">
                <a:ea typeface="宋体" charset="-122"/>
              </a:rPr>
              <a:t>: </a:t>
            </a:r>
            <a:r>
              <a:rPr lang="zh-CN" altLang="en-US" sz="2400" dirty="0">
                <a:ea typeface="宋体" charset="-122"/>
              </a:rPr>
              <a:t>当路由器收到广播包，会发送拷贝给所有的</a:t>
            </a:r>
            <a:endParaRPr lang="en-US" altLang="zh-CN" sz="24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邻居路由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缺点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: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循环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&amp;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广播风暴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控制洪泛：路由器广播它之前没有广播的数据包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路由器对于它广播过的数据包进行追踪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逆向路径转发</a:t>
            </a: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(RPF):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 当路由器接收到具有给定源地址的广播分组时，仅当该分组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到达的链路正好是位于它自己到其源的最短单播路径上，它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才向其所有出链路传输分组。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生成树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任何路由器不会接收到重复包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114F2B3E-05C6-46DD-BAB9-745D8FFB6BCD}" type="slidenum">
              <a:rPr lang="en-US" altLang="zh-CN" smtClean="0">
                <a:ea typeface="宋体" charset="-122"/>
              </a:rPr>
              <a:pPr/>
              <a:t>172</a:t>
            </a:fld>
            <a:endParaRPr lang="en-US" altLang="zh-CN">
              <a:ea typeface="宋体" charset="-122"/>
            </a:endParaRPr>
          </a:p>
        </p:txBody>
      </p:sp>
      <p:grpSp>
        <p:nvGrpSpPr>
          <p:cNvPr id="664579" name="Group 160"/>
          <p:cNvGrpSpPr>
            <a:grpSpLocks/>
          </p:cNvGrpSpPr>
          <p:nvPr/>
        </p:nvGrpSpPr>
        <p:grpSpPr bwMode="auto">
          <a:xfrm>
            <a:off x="1049338" y="3216275"/>
            <a:ext cx="6778625" cy="2752725"/>
            <a:chOff x="547" y="639"/>
            <a:chExt cx="4270" cy="1734"/>
          </a:xfrm>
        </p:grpSpPr>
        <p:grpSp>
          <p:nvGrpSpPr>
            <p:cNvPr id="664582" name="Group 3"/>
            <p:cNvGrpSpPr>
              <a:grpSpLocks/>
            </p:cNvGrpSpPr>
            <p:nvPr/>
          </p:nvGrpSpPr>
          <p:grpSpPr bwMode="auto">
            <a:xfrm>
              <a:off x="669" y="639"/>
              <a:ext cx="1796" cy="1482"/>
              <a:chOff x="1383" y="765"/>
              <a:chExt cx="1796" cy="1482"/>
            </a:xfrm>
          </p:grpSpPr>
          <p:sp>
            <p:nvSpPr>
              <p:cNvPr id="664662" name="Line 4"/>
              <p:cNvSpPr>
                <a:spLocks noChangeShapeType="1"/>
              </p:cNvSpPr>
              <p:nvPr/>
            </p:nvSpPr>
            <p:spPr bwMode="auto">
              <a:xfrm>
                <a:off x="2550" y="1192"/>
                <a:ext cx="213" cy="42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3" name="Line 5"/>
              <p:cNvSpPr>
                <a:spLocks noChangeShapeType="1"/>
              </p:cNvSpPr>
              <p:nvPr/>
            </p:nvSpPr>
            <p:spPr bwMode="auto">
              <a:xfrm>
                <a:off x="2774" y="1633"/>
                <a:ext cx="216" cy="47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4" name="Line 6"/>
              <p:cNvSpPr>
                <a:spLocks noChangeShapeType="1"/>
              </p:cNvSpPr>
              <p:nvPr/>
            </p:nvSpPr>
            <p:spPr bwMode="auto">
              <a:xfrm flipH="1">
                <a:off x="2287" y="1679"/>
                <a:ext cx="379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5" name="Line 7"/>
              <p:cNvSpPr>
                <a:spLocks noChangeShapeType="1"/>
              </p:cNvSpPr>
              <p:nvPr/>
            </p:nvSpPr>
            <p:spPr bwMode="auto">
              <a:xfrm flipH="1">
                <a:off x="1622" y="1851"/>
                <a:ext cx="4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6" name="Line 8"/>
              <p:cNvSpPr>
                <a:spLocks noChangeShapeType="1"/>
              </p:cNvSpPr>
              <p:nvPr/>
            </p:nvSpPr>
            <p:spPr bwMode="auto">
              <a:xfrm flipH="1" flipV="1">
                <a:off x="1896" y="1339"/>
                <a:ext cx="171" cy="45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7" name="Line 9"/>
              <p:cNvSpPr>
                <a:spLocks noChangeShapeType="1"/>
              </p:cNvSpPr>
              <p:nvPr/>
            </p:nvSpPr>
            <p:spPr bwMode="auto">
              <a:xfrm flipV="1">
                <a:off x="2004" y="1187"/>
                <a:ext cx="422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68" name="Line 10"/>
              <p:cNvSpPr>
                <a:spLocks noChangeShapeType="1"/>
              </p:cNvSpPr>
              <p:nvPr/>
            </p:nvSpPr>
            <p:spPr bwMode="auto">
              <a:xfrm>
                <a:off x="2226" y="900"/>
                <a:ext cx="279" cy="25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64669" name="Group 11"/>
              <p:cNvGrpSpPr>
                <a:grpSpLocks/>
              </p:cNvGrpSpPr>
              <p:nvPr/>
            </p:nvGrpSpPr>
            <p:grpSpPr bwMode="auto">
              <a:xfrm>
                <a:off x="1941" y="765"/>
                <a:ext cx="316" cy="212"/>
                <a:chOff x="2089" y="1715"/>
                <a:chExt cx="316" cy="212"/>
              </a:xfrm>
            </p:grpSpPr>
            <p:sp>
              <p:nvSpPr>
                <p:cNvPr id="664731" name="Oval 12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32" name="Line 13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33" name="Line 14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34" name="Rectangle 15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35" name="Oval 16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36" name="Group 17"/>
                <p:cNvGrpSpPr>
                  <a:grpSpLocks/>
                </p:cNvGrpSpPr>
                <p:nvPr/>
              </p:nvGrpSpPr>
              <p:grpSpPr bwMode="auto">
                <a:xfrm>
                  <a:off x="2138" y="1715"/>
                  <a:ext cx="210" cy="212"/>
                  <a:chOff x="2951" y="2459"/>
                  <a:chExt cx="213" cy="212"/>
                </a:xfrm>
              </p:grpSpPr>
              <p:sp>
                <p:nvSpPr>
                  <p:cNvPr id="66473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38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459"/>
                    <a:ext cx="213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A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0" name="Group 20"/>
              <p:cNvGrpSpPr>
                <a:grpSpLocks/>
              </p:cNvGrpSpPr>
              <p:nvPr/>
            </p:nvGrpSpPr>
            <p:grpSpPr bwMode="auto">
              <a:xfrm>
                <a:off x="2389" y="1085"/>
                <a:ext cx="316" cy="212"/>
                <a:chOff x="2089" y="1715"/>
                <a:chExt cx="316" cy="212"/>
              </a:xfrm>
            </p:grpSpPr>
            <p:sp>
              <p:nvSpPr>
                <p:cNvPr id="664723" name="Oval 21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24" name="Line 22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25" name="Line 23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26" name="Rectangle 24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27" name="Oval 25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28" name="Group 26"/>
                <p:cNvGrpSpPr>
                  <a:grpSpLocks/>
                </p:cNvGrpSpPr>
                <p:nvPr/>
              </p:nvGrpSpPr>
              <p:grpSpPr bwMode="auto">
                <a:xfrm>
                  <a:off x="2144" y="1715"/>
                  <a:ext cx="197" cy="212"/>
                  <a:chOff x="2957" y="2459"/>
                  <a:chExt cx="200" cy="212"/>
                </a:xfrm>
              </p:grpSpPr>
              <p:sp>
                <p:nvSpPr>
                  <p:cNvPr id="664729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3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59"/>
                    <a:ext cx="200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B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1" name="Group 29"/>
              <p:cNvGrpSpPr>
                <a:grpSpLocks/>
              </p:cNvGrpSpPr>
              <p:nvPr/>
            </p:nvGrpSpPr>
            <p:grpSpPr bwMode="auto">
              <a:xfrm>
                <a:off x="2863" y="2035"/>
                <a:ext cx="316" cy="212"/>
                <a:chOff x="2089" y="1715"/>
                <a:chExt cx="316" cy="212"/>
              </a:xfrm>
            </p:grpSpPr>
            <p:sp>
              <p:nvSpPr>
                <p:cNvPr id="664715" name="Oval 30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16" name="Line 31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7" name="Line 32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8" name="Rectangle 33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19" name="Oval 34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20" name="Group 35"/>
                <p:cNvGrpSpPr>
                  <a:grpSpLocks/>
                </p:cNvGrpSpPr>
                <p:nvPr/>
              </p:nvGrpSpPr>
              <p:grpSpPr bwMode="auto">
                <a:xfrm>
                  <a:off x="2141" y="1715"/>
                  <a:ext cx="203" cy="212"/>
                  <a:chOff x="2954" y="2459"/>
                  <a:chExt cx="206" cy="212"/>
                </a:xfrm>
              </p:grpSpPr>
              <p:sp>
                <p:nvSpPr>
                  <p:cNvPr id="66472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22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4" y="2459"/>
                    <a:ext cx="206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G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2" name="Group 38"/>
              <p:cNvGrpSpPr>
                <a:grpSpLocks/>
              </p:cNvGrpSpPr>
              <p:nvPr/>
            </p:nvGrpSpPr>
            <p:grpSpPr bwMode="auto">
              <a:xfrm>
                <a:off x="2651" y="1577"/>
                <a:ext cx="316" cy="212"/>
                <a:chOff x="2089" y="1715"/>
                <a:chExt cx="316" cy="212"/>
              </a:xfrm>
            </p:grpSpPr>
            <p:sp>
              <p:nvSpPr>
                <p:cNvPr id="664707" name="Oval 39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08" name="Line 40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9" name="Line 41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10" name="Rectangle 42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11" name="Oval 43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12" name="Group 44"/>
                <p:cNvGrpSpPr>
                  <a:grpSpLocks/>
                </p:cNvGrpSpPr>
                <p:nvPr/>
              </p:nvGrpSpPr>
              <p:grpSpPr bwMode="auto">
                <a:xfrm>
                  <a:off x="2139" y="1715"/>
                  <a:ext cx="208" cy="212"/>
                  <a:chOff x="2952" y="2459"/>
                  <a:chExt cx="211" cy="212"/>
                </a:xfrm>
              </p:grpSpPr>
              <p:sp>
                <p:nvSpPr>
                  <p:cNvPr id="664713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1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2" y="2459"/>
                    <a:ext cx="211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D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3" name="Group 47"/>
              <p:cNvGrpSpPr>
                <a:grpSpLocks/>
              </p:cNvGrpSpPr>
              <p:nvPr/>
            </p:nvGrpSpPr>
            <p:grpSpPr bwMode="auto">
              <a:xfrm>
                <a:off x="1989" y="1742"/>
                <a:ext cx="316" cy="212"/>
                <a:chOff x="2089" y="1715"/>
                <a:chExt cx="316" cy="212"/>
              </a:xfrm>
            </p:grpSpPr>
            <p:sp>
              <p:nvSpPr>
                <p:cNvPr id="664699" name="Oval 48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700" name="Line 49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1" name="Line 50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702" name="Rectangle 51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703" name="Oval 52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704" name="Group 53"/>
                <p:cNvGrpSpPr>
                  <a:grpSpLocks/>
                </p:cNvGrpSpPr>
                <p:nvPr/>
              </p:nvGrpSpPr>
              <p:grpSpPr bwMode="auto">
                <a:xfrm>
                  <a:off x="2144" y="1715"/>
                  <a:ext cx="197" cy="212"/>
                  <a:chOff x="2957" y="2459"/>
                  <a:chExt cx="200" cy="212"/>
                </a:xfrm>
              </p:grpSpPr>
              <p:sp>
                <p:nvSpPr>
                  <p:cNvPr id="664705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706" name="Text Box 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7" y="2459"/>
                    <a:ext cx="200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E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4674" name="Line 56"/>
              <p:cNvSpPr>
                <a:spLocks noChangeShapeType="1"/>
              </p:cNvSpPr>
              <p:nvPr/>
            </p:nvSpPr>
            <p:spPr bwMode="auto">
              <a:xfrm flipH="1">
                <a:off x="1616" y="939"/>
                <a:ext cx="425" cy="87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64675" name="Group 57"/>
              <p:cNvGrpSpPr>
                <a:grpSpLocks/>
              </p:cNvGrpSpPr>
              <p:nvPr/>
            </p:nvGrpSpPr>
            <p:grpSpPr bwMode="auto">
              <a:xfrm>
                <a:off x="1717" y="1207"/>
                <a:ext cx="316" cy="212"/>
                <a:chOff x="2089" y="1715"/>
                <a:chExt cx="316" cy="212"/>
              </a:xfrm>
            </p:grpSpPr>
            <p:sp>
              <p:nvSpPr>
                <p:cNvPr id="664691" name="Oval 58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92" name="Line 59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93" name="Line 60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94" name="Rectangle 61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695" name="Oval 62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696" name="Group 63"/>
                <p:cNvGrpSpPr>
                  <a:grpSpLocks/>
                </p:cNvGrpSpPr>
                <p:nvPr/>
              </p:nvGrpSpPr>
              <p:grpSpPr bwMode="auto">
                <a:xfrm>
                  <a:off x="2151" y="1715"/>
                  <a:ext cx="182" cy="212"/>
                  <a:chOff x="2964" y="2459"/>
                  <a:chExt cx="185" cy="212"/>
                </a:xfrm>
              </p:grpSpPr>
              <p:sp>
                <p:nvSpPr>
                  <p:cNvPr id="664697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698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4" y="2459"/>
                    <a:ext cx="185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c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664676" name="Group 66"/>
              <p:cNvGrpSpPr>
                <a:grpSpLocks/>
              </p:cNvGrpSpPr>
              <p:nvPr/>
            </p:nvGrpSpPr>
            <p:grpSpPr bwMode="auto">
              <a:xfrm>
                <a:off x="1383" y="1746"/>
                <a:ext cx="316" cy="212"/>
                <a:chOff x="2089" y="1715"/>
                <a:chExt cx="316" cy="212"/>
              </a:xfrm>
            </p:grpSpPr>
            <p:sp>
              <p:nvSpPr>
                <p:cNvPr id="664683" name="Oval 67"/>
                <p:cNvSpPr>
                  <a:spLocks noChangeArrowheads="1"/>
                </p:cNvSpPr>
                <p:nvPr/>
              </p:nvSpPr>
              <p:spPr bwMode="auto">
                <a:xfrm>
                  <a:off x="2092" y="1799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84" name="Line 68"/>
                <p:cNvSpPr>
                  <a:spLocks noChangeShapeType="1"/>
                </p:cNvSpPr>
                <p:nvPr/>
              </p:nvSpPr>
              <p:spPr bwMode="auto">
                <a:xfrm>
                  <a:off x="2092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85" name="Line 69"/>
                <p:cNvSpPr>
                  <a:spLocks noChangeShapeType="1"/>
                </p:cNvSpPr>
                <p:nvPr/>
              </p:nvSpPr>
              <p:spPr bwMode="auto">
                <a:xfrm>
                  <a:off x="2405" y="1792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4686" name="Rectangle 70"/>
                <p:cNvSpPr>
                  <a:spLocks noChangeArrowheads="1"/>
                </p:cNvSpPr>
                <p:nvPr/>
              </p:nvSpPr>
              <p:spPr bwMode="auto">
                <a:xfrm>
                  <a:off x="2092" y="1792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4687" name="Oval 71"/>
                <p:cNvSpPr>
                  <a:spLocks noChangeArrowheads="1"/>
                </p:cNvSpPr>
                <p:nvPr/>
              </p:nvSpPr>
              <p:spPr bwMode="auto">
                <a:xfrm>
                  <a:off x="2089" y="1733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4688" name="Group 72"/>
                <p:cNvGrpSpPr>
                  <a:grpSpLocks/>
                </p:cNvGrpSpPr>
                <p:nvPr/>
              </p:nvGrpSpPr>
              <p:grpSpPr bwMode="auto">
                <a:xfrm>
                  <a:off x="2145" y="1715"/>
                  <a:ext cx="194" cy="212"/>
                  <a:chOff x="2958" y="2459"/>
                  <a:chExt cx="197" cy="212"/>
                </a:xfrm>
              </p:grpSpPr>
              <p:sp>
                <p:nvSpPr>
                  <p:cNvPr id="664689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 altLang="zh-CN"/>
                  </a:p>
                </p:txBody>
              </p:sp>
              <p:sp>
                <p:nvSpPr>
                  <p:cNvPr id="664690" name="Text Box 7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59"/>
                    <a:ext cx="19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 eaLnBrk="0" hangingPunct="0"/>
                    <a:r>
                      <a:rPr lang="en-US" altLang="zh-CN" sz="1600"/>
                      <a:t>F</a:t>
                    </a:r>
                    <a:endParaRPr lang="en-US" altLang="zh-CN" sz="1600">
                      <a:latin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664677" name="Line 75"/>
              <p:cNvSpPr>
                <a:spLocks noChangeShapeType="1"/>
              </p:cNvSpPr>
              <p:nvPr/>
            </p:nvSpPr>
            <p:spPr bwMode="auto">
              <a:xfrm flipH="1">
                <a:off x="1862" y="951"/>
                <a:ext cx="101" cy="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78" name="Line 76"/>
              <p:cNvSpPr>
                <a:spLocks noChangeShapeType="1"/>
              </p:cNvSpPr>
              <p:nvPr/>
            </p:nvSpPr>
            <p:spPr bwMode="auto">
              <a:xfrm flipH="1">
                <a:off x="1622" y="1439"/>
                <a:ext cx="101" cy="2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79" name="Line 77"/>
              <p:cNvSpPr>
                <a:spLocks noChangeShapeType="1"/>
              </p:cNvSpPr>
              <p:nvPr/>
            </p:nvSpPr>
            <p:spPr bwMode="auto">
              <a:xfrm>
                <a:off x="2283" y="881"/>
                <a:ext cx="179" cy="1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0" name="Line 78"/>
              <p:cNvSpPr>
                <a:spLocks noChangeShapeType="1"/>
              </p:cNvSpPr>
              <p:nvPr/>
            </p:nvSpPr>
            <p:spPr bwMode="auto">
              <a:xfrm>
                <a:off x="2647" y="1274"/>
                <a:ext cx="142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1" name="Line 79"/>
              <p:cNvSpPr>
                <a:spLocks noChangeShapeType="1"/>
              </p:cNvSpPr>
              <p:nvPr/>
            </p:nvSpPr>
            <p:spPr bwMode="auto">
              <a:xfrm>
                <a:off x="2899" y="1782"/>
                <a:ext cx="112" cy="2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682" name="Line 80"/>
              <p:cNvSpPr>
                <a:spLocks noChangeShapeType="1"/>
              </p:cNvSpPr>
              <p:nvPr/>
            </p:nvSpPr>
            <p:spPr bwMode="auto">
              <a:xfrm>
                <a:off x="1987" y="1427"/>
                <a:ext cx="109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64583" name="Line 81"/>
            <p:cNvSpPr>
              <a:spLocks noChangeShapeType="1"/>
            </p:cNvSpPr>
            <p:nvPr/>
          </p:nvSpPr>
          <p:spPr bwMode="auto">
            <a:xfrm>
              <a:off x="4188" y="1078"/>
              <a:ext cx="213" cy="4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4" name="Line 82"/>
            <p:cNvSpPr>
              <a:spLocks noChangeShapeType="1"/>
            </p:cNvSpPr>
            <p:nvPr/>
          </p:nvSpPr>
          <p:spPr bwMode="auto">
            <a:xfrm>
              <a:off x="4412" y="1519"/>
              <a:ext cx="216" cy="47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5" name="Line 83"/>
            <p:cNvSpPr>
              <a:spLocks noChangeShapeType="1"/>
            </p:cNvSpPr>
            <p:nvPr/>
          </p:nvSpPr>
          <p:spPr bwMode="auto">
            <a:xfrm flipH="1">
              <a:off x="3925" y="1565"/>
              <a:ext cx="379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6" name="Line 84"/>
            <p:cNvSpPr>
              <a:spLocks noChangeShapeType="1"/>
            </p:cNvSpPr>
            <p:nvPr/>
          </p:nvSpPr>
          <p:spPr bwMode="auto">
            <a:xfrm flipH="1">
              <a:off x="3260" y="1737"/>
              <a:ext cx="4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7" name="Line 85"/>
            <p:cNvSpPr>
              <a:spLocks noChangeShapeType="1"/>
            </p:cNvSpPr>
            <p:nvPr/>
          </p:nvSpPr>
          <p:spPr bwMode="auto">
            <a:xfrm flipH="1" flipV="1">
              <a:off x="3534" y="1225"/>
              <a:ext cx="171" cy="45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8" name="Line 86"/>
            <p:cNvSpPr>
              <a:spLocks noChangeShapeType="1"/>
            </p:cNvSpPr>
            <p:nvPr/>
          </p:nvSpPr>
          <p:spPr bwMode="auto">
            <a:xfrm flipV="1">
              <a:off x="3642" y="1073"/>
              <a:ext cx="422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89" name="Line 87"/>
            <p:cNvSpPr>
              <a:spLocks noChangeShapeType="1"/>
            </p:cNvSpPr>
            <p:nvPr/>
          </p:nvSpPr>
          <p:spPr bwMode="auto">
            <a:xfrm>
              <a:off x="3864" y="786"/>
              <a:ext cx="279" cy="25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64590" name="Group 88"/>
            <p:cNvGrpSpPr>
              <a:grpSpLocks/>
            </p:cNvGrpSpPr>
            <p:nvPr/>
          </p:nvGrpSpPr>
          <p:grpSpPr bwMode="auto">
            <a:xfrm>
              <a:off x="3579" y="651"/>
              <a:ext cx="316" cy="212"/>
              <a:chOff x="2089" y="1715"/>
              <a:chExt cx="316" cy="212"/>
            </a:xfrm>
          </p:grpSpPr>
          <p:sp>
            <p:nvSpPr>
              <p:cNvPr id="664654" name="Oval 89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55" name="Line 90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56" name="Line 91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57" name="Rectangle 92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58" name="Oval 93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59" name="Group 94"/>
              <p:cNvGrpSpPr>
                <a:grpSpLocks/>
              </p:cNvGrpSpPr>
              <p:nvPr/>
            </p:nvGrpSpPr>
            <p:grpSpPr bwMode="auto">
              <a:xfrm>
                <a:off x="2138" y="1715"/>
                <a:ext cx="210" cy="212"/>
                <a:chOff x="2951" y="2459"/>
                <a:chExt cx="213" cy="212"/>
              </a:xfrm>
            </p:grpSpPr>
            <p:sp>
              <p:nvSpPr>
                <p:cNvPr id="664660" name="Rectangle 95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61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2951" y="2459"/>
                  <a:ext cx="213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A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1" name="Group 97"/>
            <p:cNvGrpSpPr>
              <a:grpSpLocks/>
            </p:cNvGrpSpPr>
            <p:nvPr/>
          </p:nvGrpSpPr>
          <p:grpSpPr bwMode="auto">
            <a:xfrm>
              <a:off x="4027" y="971"/>
              <a:ext cx="316" cy="212"/>
              <a:chOff x="2089" y="1715"/>
              <a:chExt cx="316" cy="212"/>
            </a:xfrm>
          </p:grpSpPr>
          <p:sp>
            <p:nvSpPr>
              <p:cNvPr id="664646" name="Oval 98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47" name="Line 99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8" name="Line 100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9" name="Rectangle 101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50" name="Oval 102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51" name="Group 103"/>
              <p:cNvGrpSpPr>
                <a:grpSpLocks/>
              </p:cNvGrpSpPr>
              <p:nvPr/>
            </p:nvGrpSpPr>
            <p:grpSpPr bwMode="auto">
              <a:xfrm>
                <a:off x="2144" y="1715"/>
                <a:ext cx="197" cy="212"/>
                <a:chOff x="2957" y="2459"/>
                <a:chExt cx="200" cy="212"/>
              </a:xfrm>
            </p:grpSpPr>
            <p:sp>
              <p:nvSpPr>
                <p:cNvPr id="664652" name="Rectangle 104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53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2957" y="2459"/>
                  <a:ext cx="2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B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2" name="Group 106"/>
            <p:cNvGrpSpPr>
              <a:grpSpLocks/>
            </p:cNvGrpSpPr>
            <p:nvPr/>
          </p:nvGrpSpPr>
          <p:grpSpPr bwMode="auto">
            <a:xfrm>
              <a:off x="4501" y="1921"/>
              <a:ext cx="316" cy="212"/>
              <a:chOff x="2089" y="1715"/>
              <a:chExt cx="316" cy="212"/>
            </a:xfrm>
          </p:grpSpPr>
          <p:sp>
            <p:nvSpPr>
              <p:cNvPr id="664638" name="Oval 107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39" name="Line 108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0" name="Line 109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41" name="Rectangle 110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42" name="Oval 111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43" name="Group 112"/>
              <p:cNvGrpSpPr>
                <a:grpSpLocks/>
              </p:cNvGrpSpPr>
              <p:nvPr/>
            </p:nvGrpSpPr>
            <p:grpSpPr bwMode="auto">
              <a:xfrm>
                <a:off x="2141" y="1715"/>
                <a:ext cx="203" cy="212"/>
                <a:chOff x="2954" y="2459"/>
                <a:chExt cx="206" cy="212"/>
              </a:xfrm>
            </p:grpSpPr>
            <p:sp>
              <p:nvSpPr>
                <p:cNvPr id="664644" name="Rectangle 113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45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2954" y="2459"/>
                  <a:ext cx="20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G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3" name="Group 115"/>
            <p:cNvGrpSpPr>
              <a:grpSpLocks/>
            </p:cNvGrpSpPr>
            <p:nvPr/>
          </p:nvGrpSpPr>
          <p:grpSpPr bwMode="auto">
            <a:xfrm>
              <a:off x="4289" y="1463"/>
              <a:ext cx="316" cy="212"/>
              <a:chOff x="2089" y="1715"/>
              <a:chExt cx="316" cy="212"/>
            </a:xfrm>
          </p:grpSpPr>
          <p:sp>
            <p:nvSpPr>
              <p:cNvPr id="664630" name="Oval 116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31" name="Line 117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32" name="Line 118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33" name="Rectangle 119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34" name="Oval 120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35" name="Group 121"/>
              <p:cNvGrpSpPr>
                <a:grpSpLocks/>
              </p:cNvGrpSpPr>
              <p:nvPr/>
            </p:nvGrpSpPr>
            <p:grpSpPr bwMode="auto">
              <a:xfrm>
                <a:off x="2139" y="1715"/>
                <a:ext cx="208" cy="212"/>
                <a:chOff x="2952" y="2459"/>
                <a:chExt cx="211" cy="212"/>
              </a:xfrm>
            </p:grpSpPr>
            <p:sp>
              <p:nvSpPr>
                <p:cNvPr id="664636" name="Rectangle 122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37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2952" y="2459"/>
                  <a:ext cx="21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D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4" name="Group 124"/>
            <p:cNvGrpSpPr>
              <a:grpSpLocks/>
            </p:cNvGrpSpPr>
            <p:nvPr/>
          </p:nvGrpSpPr>
          <p:grpSpPr bwMode="auto">
            <a:xfrm>
              <a:off x="3627" y="1628"/>
              <a:ext cx="316" cy="212"/>
              <a:chOff x="2089" y="1715"/>
              <a:chExt cx="316" cy="212"/>
            </a:xfrm>
          </p:grpSpPr>
          <p:sp>
            <p:nvSpPr>
              <p:cNvPr id="664622" name="Oval 125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23" name="Line 126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24" name="Line 127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25" name="Rectangle 128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26" name="Oval 129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27" name="Group 130"/>
              <p:cNvGrpSpPr>
                <a:grpSpLocks/>
              </p:cNvGrpSpPr>
              <p:nvPr/>
            </p:nvGrpSpPr>
            <p:grpSpPr bwMode="auto">
              <a:xfrm>
                <a:off x="2144" y="1715"/>
                <a:ext cx="197" cy="212"/>
                <a:chOff x="2957" y="2459"/>
                <a:chExt cx="200" cy="212"/>
              </a:xfrm>
            </p:grpSpPr>
            <p:sp>
              <p:nvSpPr>
                <p:cNvPr id="664628" name="Rectangle 13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29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2957" y="2459"/>
                  <a:ext cx="20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E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664595" name="Line 133"/>
            <p:cNvSpPr>
              <a:spLocks noChangeShapeType="1"/>
            </p:cNvSpPr>
            <p:nvPr/>
          </p:nvSpPr>
          <p:spPr bwMode="auto">
            <a:xfrm flipH="1">
              <a:off x="3254" y="825"/>
              <a:ext cx="425" cy="87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64596" name="Group 134"/>
            <p:cNvGrpSpPr>
              <a:grpSpLocks/>
            </p:cNvGrpSpPr>
            <p:nvPr/>
          </p:nvGrpSpPr>
          <p:grpSpPr bwMode="auto">
            <a:xfrm>
              <a:off x="3355" y="1093"/>
              <a:ext cx="316" cy="212"/>
              <a:chOff x="2089" y="1715"/>
              <a:chExt cx="316" cy="212"/>
            </a:xfrm>
          </p:grpSpPr>
          <p:sp>
            <p:nvSpPr>
              <p:cNvPr id="664614" name="Oval 135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15" name="Line 136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16" name="Line 137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17" name="Rectangle 138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18" name="Oval 139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19" name="Group 140"/>
              <p:cNvGrpSpPr>
                <a:grpSpLocks/>
              </p:cNvGrpSpPr>
              <p:nvPr/>
            </p:nvGrpSpPr>
            <p:grpSpPr bwMode="auto">
              <a:xfrm>
                <a:off x="2151" y="1715"/>
                <a:ext cx="182" cy="212"/>
                <a:chOff x="2964" y="2459"/>
                <a:chExt cx="185" cy="212"/>
              </a:xfrm>
            </p:grpSpPr>
            <p:sp>
              <p:nvSpPr>
                <p:cNvPr id="664620" name="Rectangle 141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21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2964" y="2459"/>
                  <a:ext cx="185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c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664597" name="Group 143"/>
            <p:cNvGrpSpPr>
              <a:grpSpLocks/>
            </p:cNvGrpSpPr>
            <p:nvPr/>
          </p:nvGrpSpPr>
          <p:grpSpPr bwMode="auto">
            <a:xfrm>
              <a:off x="3021" y="1632"/>
              <a:ext cx="316" cy="212"/>
              <a:chOff x="2089" y="1715"/>
              <a:chExt cx="316" cy="212"/>
            </a:xfrm>
          </p:grpSpPr>
          <p:sp>
            <p:nvSpPr>
              <p:cNvPr id="664606" name="Oval 144"/>
              <p:cNvSpPr>
                <a:spLocks noChangeArrowheads="1"/>
              </p:cNvSpPr>
              <p:nvPr/>
            </p:nvSpPr>
            <p:spPr bwMode="auto">
              <a:xfrm>
                <a:off x="2092" y="1799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4607" name="Line 145"/>
              <p:cNvSpPr>
                <a:spLocks noChangeShapeType="1"/>
              </p:cNvSpPr>
              <p:nvPr/>
            </p:nvSpPr>
            <p:spPr bwMode="auto">
              <a:xfrm>
                <a:off x="2092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08" name="Line 146"/>
              <p:cNvSpPr>
                <a:spLocks noChangeShapeType="1"/>
              </p:cNvSpPr>
              <p:nvPr/>
            </p:nvSpPr>
            <p:spPr bwMode="auto">
              <a:xfrm>
                <a:off x="2405" y="1792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4609" name="Rectangle 147"/>
              <p:cNvSpPr>
                <a:spLocks noChangeArrowheads="1"/>
              </p:cNvSpPr>
              <p:nvPr/>
            </p:nvSpPr>
            <p:spPr bwMode="auto">
              <a:xfrm>
                <a:off x="2092" y="1792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4610" name="Oval 148"/>
              <p:cNvSpPr>
                <a:spLocks noChangeArrowheads="1"/>
              </p:cNvSpPr>
              <p:nvPr/>
            </p:nvSpPr>
            <p:spPr bwMode="auto">
              <a:xfrm>
                <a:off x="2089" y="1733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4611" name="Group 149"/>
              <p:cNvGrpSpPr>
                <a:grpSpLocks/>
              </p:cNvGrpSpPr>
              <p:nvPr/>
            </p:nvGrpSpPr>
            <p:grpSpPr bwMode="auto">
              <a:xfrm>
                <a:off x="2145" y="1715"/>
                <a:ext cx="194" cy="212"/>
                <a:chOff x="2958" y="2459"/>
                <a:chExt cx="197" cy="212"/>
              </a:xfrm>
            </p:grpSpPr>
            <p:sp>
              <p:nvSpPr>
                <p:cNvPr id="664612" name="Rectangle 150"/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4613" name="Text Box 151"/>
                <p:cNvSpPr txBox="1">
                  <a:spLocks noChangeArrowheads="1"/>
                </p:cNvSpPr>
                <p:nvPr/>
              </p:nvSpPr>
              <p:spPr bwMode="auto">
                <a:xfrm>
                  <a:off x="2958" y="2459"/>
                  <a:ext cx="197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zh-CN" sz="1600"/>
                    <a:t>F</a:t>
                  </a:r>
                  <a:endParaRPr lang="en-US" altLang="zh-CN" sz="1600">
                    <a:latin typeface="Times New Roman" pitchFamily="18" charset="0"/>
                  </a:endParaRPr>
                </a:p>
              </p:txBody>
            </p:sp>
          </p:grpSp>
        </p:grpSp>
        <p:sp>
          <p:nvSpPr>
            <p:cNvPr id="664598" name="Line 152"/>
            <p:cNvSpPr>
              <a:spLocks noChangeShapeType="1"/>
            </p:cNvSpPr>
            <p:nvPr/>
          </p:nvSpPr>
          <p:spPr bwMode="auto">
            <a:xfrm flipH="1">
              <a:off x="3500" y="837"/>
              <a:ext cx="101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599" name="Line 153"/>
            <p:cNvSpPr>
              <a:spLocks noChangeShapeType="1"/>
            </p:cNvSpPr>
            <p:nvPr/>
          </p:nvSpPr>
          <p:spPr bwMode="auto">
            <a:xfrm flipH="1">
              <a:off x="3260" y="1325"/>
              <a:ext cx="101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0" name="Line 154"/>
            <p:cNvSpPr>
              <a:spLocks noChangeShapeType="1"/>
            </p:cNvSpPr>
            <p:nvPr/>
          </p:nvSpPr>
          <p:spPr bwMode="auto">
            <a:xfrm>
              <a:off x="3921" y="767"/>
              <a:ext cx="179" cy="1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1" name="Line 155"/>
            <p:cNvSpPr>
              <a:spLocks noChangeShapeType="1"/>
            </p:cNvSpPr>
            <p:nvPr/>
          </p:nvSpPr>
          <p:spPr bwMode="auto">
            <a:xfrm>
              <a:off x="4285" y="1160"/>
              <a:ext cx="142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2" name="Line 156"/>
            <p:cNvSpPr>
              <a:spLocks noChangeShapeType="1"/>
            </p:cNvSpPr>
            <p:nvPr/>
          </p:nvSpPr>
          <p:spPr bwMode="auto">
            <a:xfrm>
              <a:off x="4537" y="1668"/>
              <a:ext cx="112" cy="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3" name="Line 157"/>
            <p:cNvSpPr>
              <a:spLocks noChangeShapeType="1"/>
            </p:cNvSpPr>
            <p:nvPr/>
          </p:nvSpPr>
          <p:spPr bwMode="auto">
            <a:xfrm>
              <a:off x="3625" y="1313"/>
              <a:ext cx="109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604" name="Text Box 158"/>
            <p:cNvSpPr txBox="1">
              <a:spLocks noChangeArrowheads="1"/>
            </p:cNvSpPr>
            <p:nvPr/>
          </p:nvSpPr>
          <p:spPr bwMode="auto">
            <a:xfrm>
              <a:off x="547" y="2140"/>
              <a:ext cx="13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charset="0"/>
                </a:rPr>
                <a:t>(a) </a:t>
              </a:r>
              <a:r>
                <a:rPr lang="zh-CN" altLang="en-US" b="1" dirty="0">
                  <a:latin typeface="Arial" charset="0"/>
                </a:rPr>
                <a:t>由</a:t>
              </a:r>
              <a:r>
                <a:rPr lang="en-US" altLang="zh-CN" b="1" dirty="0">
                  <a:latin typeface="Arial" charset="0"/>
                </a:rPr>
                <a:t>A</a:t>
              </a:r>
              <a:r>
                <a:rPr lang="zh-CN" altLang="en-US" b="1" dirty="0">
                  <a:latin typeface="Arial" charset="0"/>
                </a:rPr>
                <a:t>发起的广播</a:t>
              </a:r>
              <a:endParaRPr lang="en-US" altLang="zh-CN" dirty="0">
                <a:latin typeface="Arial" charset="0"/>
              </a:endParaRPr>
            </a:p>
          </p:txBody>
        </p:sp>
        <p:sp>
          <p:nvSpPr>
            <p:cNvPr id="664605" name="Text Box 159"/>
            <p:cNvSpPr txBox="1">
              <a:spLocks noChangeArrowheads="1"/>
            </p:cNvSpPr>
            <p:nvPr/>
          </p:nvSpPr>
          <p:spPr bwMode="auto">
            <a:xfrm>
              <a:off x="3019" y="2116"/>
              <a:ext cx="132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charset="0"/>
                </a:rPr>
                <a:t>(b) </a:t>
              </a:r>
              <a:r>
                <a:rPr lang="zh-CN" altLang="en-US" b="1" dirty="0">
                  <a:latin typeface="Arial" charset="0"/>
                </a:rPr>
                <a:t>由</a:t>
              </a:r>
              <a:r>
                <a:rPr lang="en-US" altLang="zh-CN" b="1" dirty="0">
                  <a:latin typeface="Arial" charset="0"/>
                </a:rPr>
                <a:t>D</a:t>
              </a:r>
              <a:r>
                <a:rPr lang="zh-CN" altLang="en-US" b="1" dirty="0">
                  <a:latin typeface="Arial" charset="0"/>
                </a:rPr>
                <a:t>发起的广播</a:t>
              </a:r>
              <a:endParaRPr lang="en-US" altLang="zh-CN" dirty="0">
                <a:latin typeface="Arial" charset="0"/>
              </a:endParaRPr>
            </a:p>
          </p:txBody>
        </p:sp>
      </p:grpSp>
      <p:sp>
        <p:nvSpPr>
          <p:cNvPr id="664580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生成树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4581" name="Rectangle 162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1854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首先构造一个生成树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节点沿着一棵生成树广播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66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DC3D7F22-472D-4331-BB79-3B78D1657F48}" type="slidenum">
              <a:rPr lang="en-US" altLang="zh-CN" smtClean="0">
                <a:ea typeface="宋体" charset="-122"/>
              </a:rPr>
              <a:pPr/>
              <a:t>173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665603" name="Line 4"/>
          <p:cNvSpPr>
            <a:spLocks noChangeShapeType="1"/>
          </p:cNvSpPr>
          <p:nvPr/>
        </p:nvSpPr>
        <p:spPr bwMode="auto">
          <a:xfrm>
            <a:off x="2949575" y="4105275"/>
            <a:ext cx="338138" cy="677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4" name="Line 5"/>
          <p:cNvSpPr>
            <a:spLocks noChangeShapeType="1"/>
          </p:cNvSpPr>
          <p:nvPr/>
        </p:nvSpPr>
        <p:spPr bwMode="auto">
          <a:xfrm>
            <a:off x="3305175" y="4805363"/>
            <a:ext cx="342900" cy="757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5" name="Line 6"/>
          <p:cNvSpPr>
            <a:spLocks noChangeShapeType="1"/>
          </p:cNvSpPr>
          <p:nvPr/>
        </p:nvSpPr>
        <p:spPr bwMode="auto">
          <a:xfrm flipH="1">
            <a:off x="2532063" y="4878388"/>
            <a:ext cx="601662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6" name="Line 7"/>
          <p:cNvSpPr>
            <a:spLocks noChangeShapeType="1"/>
          </p:cNvSpPr>
          <p:nvPr/>
        </p:nvSpPr>
        <p:spPr bwMode="auto">
          <a:xfrm flipH="1">
            <a:off x="1476375" y="5151438"/>
            <a:ext cx="735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7" name="Line 8"/>
          <p:cNvSpPr>
            <a:spLocks noChangeShapeType="1"/>
          </p:cNvSpPr>
          <p:nvPr/>
        </p:nvSpPr>
        <p:spPr bwMode="auto">
          <a:xfrm flipH="1" flipV="1">
            <a:off x="1911350" y="4338638"/>
            <a:ext cx="271463" cy="719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8" name="Line 9"/>
          <p:cNvSpPr>
            <a:spLocks noChangeShapeType="1"/>
          </p:cNvSpPr>
          <p:nvPr/>
        </p:nvSpPr>
        <p:spPr bwMode="auto">
          <a:xfrm flipV="1">
            <a:off x="2082800" y="4097338"/>
            <a:ext cx="66992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09" name="Line 10"/>
          <p:cNvSpPr>
            <a:spLocks noChangeShapeType="1"/>
          </p:cNvSpPr>
          <p:nvPr/>
        </p:nvSpPr>
        <p:spPr bwMode="auto">
          <a:xfrm>
            <a:off x="2435225" y="3641725"/>
            <a:ext cx="442913" cy="409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10" name="Group 11"/>
          <p:cNvGrpSpPr>
            <a:grpSpLocks/>
          </p:cNvGrpSpPr>
          <p:nvPr/>
        </p:nvGrpSpPr>
        <p:grpSpPr bwMode="auto">
          <a:xfrm>
            <a:off x="1982788" y="3427413"/>
            <a:ext cx="501650" cy="336550"/>
            <a:chOff x="2089" y="1715"/>
            <a:chExt cx="316" cy="212"/>
          </a:xfrm>
        </p:grpSpPr>
        <p:sp>
          <p:nvSpPr>
            <p:cNvPr id="665757" name="Oval 12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58" name="Line 13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9" name="Line 14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60" name="Rectangle 15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61" name="Oval 16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62" name="Group 17"/>
            <p:cNvGrpSpPr>
              <a:grpSpLocks/>
            </p:cNvGrpSpPr>
            <p:nvPr/>
          </p:nvGrpSpPr>
          <p:grpSpPr bwMode="auto">
            <a:xfrm>
              <a:off x="2138" y="1715"/>
              <a:ext cx="210" cy="212"/>
              <a:chOff x="2951" y="2459"/>
              <a:chExt cx="213" cy="212"/>
            </a:xfrm>
          </p:grpSpPr>
          <p:sp>
            <p:nvSpPr>
              <p:cNvPr id="665763" name="Rectangle 1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64" name="Text Box 19"/>
              <p:cNvSpPr txBox="1">
                <a:spLocks noChangeArrowheads="1"/>
              </p:cNvSpPr>
              <p:nvPr/>
            </p:nvSpPr>
            <p:spPr bwMode="auto">
              <a:xfrm>
                <a:off x="2951" y="2459"/>
                <a:ext cx="2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A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1" name="Group 20"/>
          <p:cNvGrpSpPr>
            <a:grpSpLocks/>
          </p:cNvGrpSpPr>
          <p:nvPr/>
        </p:nvGrpSpPr>
        <p:grpSpPr bwMode="auto">
          <a:xfrm>
            <a:off x="2693988" y="3935413"/>
            <a:ext cx="501650" cy="336550"/>
            <a:chOff x="2089" y="1715"/>
            <a:chExt cx="316" cy="212"/>
          </a:xfrm>
        </p:grpSpPr>
        <p:sp>
          <p:nvSpPr>
            <p:cNvPr id="665749" name="Oval 21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50" name="Line 22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1" name="Line 23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52" name="Rectangle 24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53" name="Oval 25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54" name="Group 26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755" name="Rectangle 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56" name="Text Box 28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B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2" name="Group 29"/>
          <p:cNvGrpSpPr>
            <a:grpSpLocks/>
          </p:cNvGrpSpPr>
          <p:nvPr/>
        </p:nvGrpSpPr>
        <p:grpSpPr bwMode="auto">
          <a:xfrm>
            <a:off x="3446463" y="5443538"/>
            <a:ext cx="501650" cy="336550"/>
            <a:chOff x="2089" y="1715"/>
            <a:chExt cx="316" cy="212"/>
          </a:xfrm>
        </p:grpSpPr>
        <p:sp>
          <p:nvSpPr>
            <p:cNvPr id="665741" name="Oval 3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42" name="Line 3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3" name="Line 3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44" name="Rectangle 3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45" name="Oval 3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46" name="Group 35"/>
            <p:cNvGrpSpPr>
              <a:grpSpLocks/>
            </p:cNvGrpSpPr>
            <p:nvPr/>
          </p:nvGrpSpPr>
          <p:grpSpPr bwMode="auto">
            <a:xfrm>
              <a:off x="2141" y="1715"/>
              <a:ext cx="203" cy="212"/>
              <a:chOff x="2954" y="2459"/>
              <a:chExt cx="206" cy="212"/>
            </a:xfrm>
          </p:grpSpPr>
          <p:sp>
            <p:nvSpPr>
              <p:cNvPr id="665747" name="Rectangle 3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48" name="Text Box 37"/>
              <p:cNvSpPr txBox="1">
                <a:spLocks noChangeArrowheads="1"/>
              </p:cNvSpPr>
              <p:nvPr/>
            </p:nvSpPr>
            <p:spPr bwMode="auto">
              <a:xfrm>
                <a:off x="2954" y="2459"/>
                <a:ext cx="20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G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3" name="Group 38"/>
          <p:cNvGrpSpPr>
            <a:grpSpLocks/>
          </p:cNvGrpSpPr>
          <p:nvPr/>
        </p:nvGrpSpPr>
        <p:grpSpPr bwMode="auto">
          <a:xfrm>
            <a:off x="3109913" y="4716463"/>
            <a:ext cx="501650" cy="336550"/>
            <a:chOff x="2089" y="1715"/>
            <a:chExt cx="316" cy="212"/>
          </a:xfrm>
        </p:grpSpPr>
        <p:sp>
          <p:nvSpPr>
            <p:cNvPr id="665733" name="Oval 39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34" name="Line 40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5" name="Line 41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36" name="Rectangle 42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37" name="Oval 43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38" name="Group 44"/>
            <p:cNvGrpSpPr>
              <a:grpSpLocks/>
            </p:cNvGrpSpPr>
            <p:nvPr/>
          </p:nvGrpSpPr>
          <p:grpSpPr bwMode="auto">
            <a:xfrm>
              <a:off x="2139" y="1715"/>
              <a:ext cx="208" cy="212"/>
              <a:chOff x="2952" y="2459"/>
              <a:chExt cx="211" cy="212"/>
            </a:xfrm>
          </p:grpSpPr>
          <p:sp>
            <p:nvSpPr>
              <p:cNvPr id="665739" name="Rectangle 4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40" name="Text Box 46"/>
              <p:cNvSpPr txBox="1">
                <a:spLocks noChangeArrowheads="1"/>
              </p:cNvSpPr>
              <p:nvPr/>
            </p:nvSpPr>
            <p:spPr bwMode="auto">
              <a:xfrm>
                <a:off x="2952" y="2459"/>
                <a:ext cx="21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D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4" name="Group 47"/>
          <p:cNvGrpSpPr>
            <a:grpSpLocks/>
          </p:cNvGrpSpPr>
          <p:nvPr/>
        </p:nvGrpSpPr>
        <p:grpSpPr bwMode="auto">
          <a:xfrm>
            <a:off x="2058988" y="4978400"/>
            <a:ext cx="501650" cy="336550"/>
            <a:chOff x="2089" y="1715"/>
            <a:chExt cx="316" cy="212"/>
          </a:xfrm>
        </p:grpSpPr>
        <p:sp>
          <p:nvSpPr>
            <p:cNvPr id="665725" name="Oval 48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26" name="Line 49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7" name="Line 50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8" name="Rectangle 51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29" name="Oval 52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30" name="Group 53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731" name="Rectangle 5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32" name="Text Box 55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E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15" name="Line 56"/>
          <p:cNvSpPr>
            <a:spLocks noChangeShapeType="1"/>
          </p:cNvSpPr>
          <p:nvPr/>
        </p:nvSpPr>
        <p:spPr bwMode="auto">
          <a:xfrm flipH="1">
            <a:off x="1466850" y="3703638"/>
            <a:ext cx="674688" cy="1385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16" name="Group 57"/>
          <p:cNvGrpSpPr>
            <a:grpSpLocks/>
          </p:cNvGrpSpPr>
          <p:nvPr/>
        </p:nvGrpSpPr>
        <p:grpSpPr bwMode="auto">
          <a:xfrm>
            <a:off x="1627188" y="4129088"/>
            <a:ext cx="501650" cy="336550"/>
            <a:chOff x="2089" y="1715"/>
            <a:chExt cx="316" cy="212"/>
          </a:xfrm>
        </p:grpSpPr>
        <p:sp>
          <p:nvSpPr>
            <p:cNvPr id="665717" name="Oval 58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18" name="Line 59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9" name="Line 60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20" name="Rectangle 61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21" name="Oval 62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22" name="Group 63"/>
            <p:cNvGrpSpPr>
              <a:grpSpLocks/>
            </p:cNvGrpSpPr>
            <p:nvPr/>
          </p:nvGrpSpPr>
          <p:grpSpPr bwMode="auto">
            <a:xfrm>
              <a:off x="2151" y="1715"/>
              <a:ext cx="182" cy="212"/>
              <a:chOff x="2964" y="2459"/>
              <a:chExt cx="185" cy="212"/>
            </a:xfrm>
          </p:grpSpPr>
          <p:sp>
            <p:nvSpPr>
              <p:cNvPr id="665723" name="Rectangle 64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24" name="Text Box 65"/>
              <p:cNvSpPr txBox="1">
                <a:spLocks noChangeArrowheads="1"/>
              </p:cNvSpPr>
              <p:nvPr/>
            </p:nvSpPr>
            <p:spPr bwMode="auto">
              <a:xfrm>
                <a:off x="2964" y="2459"/>
                <a:ext cx="18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c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17" name="Group 66"/>
          <p:cNvGrpSpPr>
            <a:grpSpLocks/>
          </p:cNvGrpSpPr>
          <p:nvPr/>
        </p:nvGrpSpPr>
        <p:grpSpPr bwMode="auto">
          <a:xfrm>
            <a:off x="1096963" y="4984750"/>
            <a:ext cx="501650" cy="336550"/>
            <a:chOff x="2089" y="1715"/>
            <a:chExt cx="316" cy="212"/>
          </a:xfrm>
        </p:grpSpPr>
        <p:sp>
          <p:nvSpPr>
            <p:cNvPr id="665709" name="Oval 67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10" name="Line 68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1" name="Line 69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12" name="Rectangle 70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13" name="Oval 71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14" name="Group 72"/>
            <p:cNvGrpSpPr>
              <a:grpSpLocks/>
            </p:cNvGrpSpPr>
            <p:nvPr/>
          </p:nvGrpSpPr>
          <p:grpSpPr bwMode="auto">
            <a:xfrm>
              <a:off x="2145" y="1715"/>
              <a:ext cx="194" cy="212"/>
              <a:chOff x="2958" y="2459"/>
              <a:chExt cx="197" cy="212"/>
            </a:xfrm>
          </p:grpSpPr>
          <p:sp>
            <p:nvSpPr>
              <p:cNvPr id="665715" name="Rectangle 73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16" name="Text Box 74"/>
              <p:cNvSpPr txBox="1">
                <a:spLocks noChangeArrowheads="1"/>
              </p:cNvSpPr>
              <p:nvPr/>
            </p:nvSpPr>
            <p:spPr bwMode="auto">
              <a:xfrm>
                <a:off x="2958" y="2459"/>
                <a:ext cx="1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F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11403" name="Line 75"/>
          <p:cNvSpPr>
            <a:spLocks noChangeShapeType="1"/>
          </p:cNvSpPr>
          <p:nvPr/>
        </p:nvSpPr>
        <p:spPr bwMode="auto">
          <a:xfrm>
            <a:off x="1627188" y="5221288"/>
            <a:ext cx="401637" cy="1587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04" name="Text Box 76"/>
          <p:cNvSpPr txBox="1">
            <a:spLocks noChangeArrowheads="1"/>
          </p:cNvSpPr>
          <p:nvPr/>
        </p:nvSpPr>
        <p:spPr bwMode="auto">
          <a:xfrm>
            <a:off x="1652588" y="52006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1</a:t>
            </a:r>
          </a:p>
        </p:txBody>
      </p:sp>
      <p:sp>
        <p:nvSpPr>
          <p:cNvPr id="611405" name="Freeform 77"/>
          <p:cNvSpPr>
            <a:spLocks/>
          </p:cNvSpPr>
          <p:nvPr/>
        </p:nvSpPr>
        <p:spPr bwMode="auto">
          <a:xfrm>
            <a:off x="2511425" y="4241800"/>
            <a:ext cx="628650" cy="738188"/>
          </a:xfrm>
          <a:custGeom>
            <a:avLst/>
            <a:gdLst>
              <a:gd name="T0" fmla="*/ 246 w 396"/>
              <a:gd name="T1" fmla="*/ 0 h 465"/>
              <a:gd name="T2" fmla="*/ 396 w 396"/>
              <a:gd name="T3" fmla="*/ 321 h 465"/>
              <a:gd name="T4" fmla="*/ 0 w 396"/>
              <a:gd name="T5" fmla="*/ 465 h 465"/>
              <a:gd name="T6" fmla="*/ 0 60000 65536"/>
              <a:gd name="T7" fmla="*/ 0 60000 65536"/>
              <a:gd name="T8" fmla="*/ 0 60000 65536"/>
              <a:gd name="T9" fmla="*/ 0 w 396"/>
              <a:gd name="T10" fmla="*/ 0 h 465"/>
              <a:gd name="T11" fmla="*/ 396 w 396"/>
              <a:gd name="T12" fmla="*/ 465 h 4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465">
                <a:moveTo>
                  <a:pt x="246" y="0"/>
                </a:moveTo>
                <a:lnTo>
                  <a:pt x="396" y="321"/>
                </a:lnTo>
                <a:lnTo>
                  <a:pt x="0" y="465"/>
                </a:lnTo>
              </a:path>
            </a:pathLst>
          </a:cu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pPr eaLnBrk="0" hangingPunct="0"/>
            <a:endParaRPr lang="en-US" altLang="zh-CN"/>
          </a:p>
        </p:txBody>
      </p:sp>
      <p:sp>
        <p:nvSpPr>
          <p:cNvPr id="611406" name="Text Box 78"/>
          <p:cNvSpPr txBox="1">
            <a:spLocks noChangeArrowheads="1"/>
          </p:cNvSpPr>
          <p:nvPr/>
        </p:nvSpPr>
        <p:spPr bwMode="auto">
          <a:xfrm>
            <a:off x="2657475" y="4591050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2</a:t>
            </a:r>
          </a:p>
        </p:txBody>
      </p:sp>
      <p:sp>
        <p:nvSpPr>
          <p:cNvPr id="611407" name="Line 79"/>
          <p:cNvSpPr>
            <a:spLocks noChangeShapeType="1"/>
          </p:cNvSpPr>
          <p:nvPr/>
        </p:nvSpPr>
        <p:spPr bwMode="auto">
          <a:xfrm>
            <a:off x="2398713" y="3702050"/>
            <a:ext cx="273050" cy="273050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08" name="Text Box 80"/>
          <p:cNvSpPr txBox="1">
            <a:spLocks noChangeArrowheads="1"/>
          </p:cNvSpPr>
          <p:nvPr/>
        </p:nvSpPr>
        <p:spPr bwMode="auto">
          <a:xfrm>
            <a:off x="2286000" y="3719513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3</a:t>
            </a:r>
          </a:p>
        </p:txBody>
      </p:sp>
      <p:sp>
        <p:nvSpPr>
          <p:cNvPr id="611409" name="Line 81"/>
          <p:cNvSpPr>
            <a:spLocks noChangeShapeType="1"/>
          </p:cNvSpPr>
          <p:nvPr/>
        </p:nvSpPr>
        <p:spPr bwMode="auto">
          <a:xfrm>
            <a:off x="2017713" y="4435475"/>
            <a:ext cx="206375" cy="511175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0" name="Line 82"/>
          <p:cNvSpPr>
            <a:spLocks noChangeShapeType="1"/>
          </p:cNvSpPr>
          <p:nvPr/>
        </p:nvSpPr>
        <p:spPr bwMode="auto">
          <a:xfrm flipH="1" flipV="1">
            <a:off x="3333750" y="5046663"/>
            <a:ext cx="165100" cy="384175"/>
          </a:xfrm>
          <a:prstGeom prst="line">
            <a:avLst/>
          </a:prstGeom>
          <a:noFill/>
          <a:ln w="38100">
            <a:pattFill prst="pct50">
              <a:fgClr>
                <a:schemeClr val="tx1"/>
              </a:fgClr>
              <a:bgClr>
                <a:srgbClr val="FFFFFF"/>
              </a:bgClr>
            </a:patt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1" name="Text Box 83"/>
          <p:cNvSpPr txBox="1">
            <a:spLocks noChangeArrowheads="1"/>
          </p:cNvSpPr>
          <p:nvPr/>
        </p:nvSpPr>
        <p:spPr bwMode="auto">
          <a:xfrm>
            <a:off x="2047875" y="4462463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4</a:t>
            </a:r>
          </a:p>
        </p:txBody>
      </p:sp>
      <p:sp>
        <p:nvSpPr>
          <p:cNvPr id="611412" name="Text Box 84"/>
          <p:cNvSpPr txBox="1">
            <a:spLocks noChangeArrowheads="1"/>
          </p:cNvSpPr>
          <p:nvPr/>
        </p:nvSpPr>
        <p:spPr bwMode="auto">
          <a:xfrm>
            <a:off x="3186113" y="5157788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2"/>
                </a:solidFill>
                <a:latin typeface="Arial" charset="0"/>
              </a:rPr>
              <a:t>5</a:t>
            </a:r>
          </a:p>
        </p:txBody>
      </p:sp>
      <p:sp>
        <p:nvSpPr>
          <p:cNvPr id="665628" name="Text Box 85"/>
          <p:cNvSpPr txBox="1">
            <a:spLocks noChangeArrowheads="1"/>
          </p:cNvSpPr>
          <p:nvPr/>
        </p:nvSpPr>
        <p:spPr bwMode="auto">
          <a:xfrm>
            <a:off x="860425" y="5792788"/>
            <a:ext cx="3030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zh-CN" altLang="en-US" b="1" dirty="0">
                <a:latin typeface="Arial" charset="0"/>
              </a:rPr>
              <a:t>生成树的逐步构造</a:t>
            </a:r>
            <a:endParaRPr lang="en-US" altLang="zh-CN" dirty="0">
              <a:latin typeface="Arial" charset="0"/>
            </a:endParaRPr>
          </a:p>
        </p:txBody>
      </p:sp>
      <p:sp>
        <p:nvSpPr>
          <p:cNvPr id="611414" name="Line 86"/>
          <p:cNvSpPr>
            <a:spLocks noChangeShapeType="1"/>
          </p:cNvSpPr>
          <p:nvPr/>
        </p:nvSpPr>
        <p:spPr bwMode="auto">
          <a:xfrm>
            <a:off x="6767513" y="4106863"/>
            <a:ext cx="338137" cy="677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5" name="Line 87"/>
          <p:cNvSpPr>
            <a:spLocks noChangeShapeType="1"/>
          </p:cNvSpPr>
          <p:nvPr/>
        </p:nvSpPr>
        <p:spPr bwMode="auto">
          <a:xfrm>
            <a:off x="7123113" y="4806950"/>
            <a:ext cx="342900" cy="757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6" name="Line 88"/>
          <p:cNvSpPr>
            <a:spLocks noChangeShapeType="1"/>
          </p:cNvSpPr>
          <p:nvPr/>
        </p:nvSpPr>
        <p:spPr bwMode="auto">
          <a:xfrm flipH="1">
            <a:off x="6350000" y="4879975"/>
            <a:ext cx="601663" cy="1936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7" name="Line 89"/>
          <p:cNvSpPr>
            <a:spLocks noChangeShapeType="1"/>
          </p:cNvSpPr>
          <p:nvPr/>
        </p:nvSpPr>
        <p:spPr bwMode="auto">
          <a:xfrm flipH="1">
            <a:off x="5294313" y="5153025"/>
            <a:ext cx="73501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18" name="Line 90"/>
          <p:cNvSpPr>
            <a:spLocks noChangeShapeType="1"/>
          </p:cNvSpPr>
          <p:nvPr/>
        </p:nvSpPr>
        <p:spPr bwMode="auto">
          <a:xfrm flipH="1" flipV="1">
            <a:off x="5729288" y="4340225"/>
            <a:ext cx="271462" cy="719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5634" name="Line 91"/>
          <p:cNvSpPr>
            <a:spLocks noChangeShapeType="1"/>
          </p:cNvSpPr>
          <p:nvPr/>
        </p:nvSpPr>
        <p:spPr bwMode="auto">
          <a:xfrm flipV="1">
            <a:off x="5900738" y="4098925"/>
            <a:ext cx="66992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1420" name="Line 92"/>
          <p:cNvSpPr>
            <a:spLocks noChangeShapeType="1"/>
          </p:cNvSpPr>
          <p:nvPr/>
        </p:nvSpPr>
        <p:spPr bwMode="auto">
          <a:xfrm>
            <a:off x="6253163" y="3643313"/>
            <a:ext cx="442912" cy="409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36" name="Group 93"/>
          <p:cNvGrpSpPr>
            <a:grpSpLocks/>
          </p:cNvGrpSpPr>
          <p:nvPr/>
        </p:nvGrpSpPr>
        <p:grpSpPr bwMode="auto">
          <a:xfrm>
            <a:off x="5800725" y="3429000"/>
            <a:ext cx="501650" cy="336550"/>
            <a:chOff x="2089" y="1715"/>
            <a:chExt cx="316" cy="212"/>
          </a:xfrm>
        </p:grpSpPr>
        <p:sp>
          <p:nvSpPr>
            <p:cNvPr id="665701" name="Oval 94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702" name="Line 95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03" name="Line 96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704" name="Rectangle 97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705" name="Oval 98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706" name="Group 99"/>
            <p:cNvGrpSpPr>
              <a:grpSpLocks/>
            </p:cNvGrpSpPr>
            <p:nvPr/>
          </p:nvGrpSpPr>
          <p:grpSpPr bwMode="auto">
            <a:xfrm>
              <a:off x="2138" y="1715"/>
              <a:ext cx="210" cy="212"/>
              <a:chOff x="2951" y="2459"/>
              <a:chExt cx="213" cy="212"/>
            </a:xfrm>
          </p:grpSpPr>
          <p:sp>
            <p:nvSpPr>
              <p:cNvPr id="665707" name="Rectangle 100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08" name="Text Box 101"/>
              <p:cNvSpPr txBox="1">
                <a:spLocks noChangeArrowheads="1"/>
              </p:cNvSpPr>
              <p:nvPr/>
            </p:nvSpPr>
            <p:spPr bwMode="auto">
              <a:xfrm>
                <a:off x="2951" y="2459"/>
                <a:ext cx="21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A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7" name="Group 102"/>
          <p:cNvGrpSpPr>
            <a:grpSpLocks/>
          </p:cNvGrpSpPr>
          <p:nvPr/>
        </p:nvGrpSpPr>
        <p:grpSpPr bwMode="auto">
          <a:xfrm>
            <a:off x="6511925" y="3937000"/>
            <a:ext cx="501650" cy="336550"/>
            <a:chOff x="2089" y="1715"/>
            <a:chExt cx="316" cy="212"/>
          </a:xfrm>
        </p:grpSpPr>
        <p:sp>
          <p:nvSpPr>
            <p:cNvPr id="665693" name="Oval 103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94" name="Line 104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95" name="Line 105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96" name="Rectangle 106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97" name="Oval 107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98" name="Group 108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699" name="Rectangle 10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700" name="Text Box 110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B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8" name="Group 111"/>
          <p:cNvGrpSpPr>
            <a:grpSpLocks/>
          </p:cNvGrpSpPr>
          <p:nvPr/>
        </p:nvGrpSpPr>
        <p:grpSpPr bwMode="auto">
          <a:xfrm>
            <a:off x="7264400" y="5445125"/>
            <a:ext cx="501650" cy="336550"/>
            <a:chOff x="2089" y="1715"/>
            <a:chExt cx="316" cy="212"/>
          </a:xfrm>
        </p:grpSpPr>
        <p:sp>
          <p:nvSpPr>
            <p:cNvPr id="665685" name="Oval 112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86" name="Line 113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7" name="Line 114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8" name="Rectangle 115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89" name="Oval 116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90" name="Group 117"/>
            <p:cNvGrpSpPr>
              <a:grpSpLocks/>
            </p:cNvGrpSpPr>
            <p:nvPr/>
          </p:nvGrpSpPr>
          <p:grpSpPr bwMode="auto">
            <a:xfrm>
              <a:off x="2141" y="1715"/>
              <a:ext cx="203" cy="212"/>
              <a:chOff x="2954" y="2459"/>
              <a:chExt cx="206" cy="212"/>
            </a:xfrm>
          </p:grpSpPr>
          <p:sp>
            <p:nvSpPr>
              <p:cNvPr id="665691" name="Rectangle 11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92" name="Text Box 119"/>
              <p:cNvSpPr txBox="1">
                <a:spLocks noChangeArrowheads="1"/>
              </p:cNvSpPr>
              <p:nvPr/>
            </p:nvSpPr>
            <p:spPr bwMode="auto">
              <a:xfrm>
                <a:off x="2954" y="2459"/>
                <a:ext cx="20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G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39" name="Group 120"/>
          <p:cNvGrpSpPr>
            <a:grpSpLocks/>
          </p:cNvGrpSpPr>
          <p:nvPr/>
        </p:nvGrpSpPr>
        <p:grpSpPr bwMode="auto">
          <a:xfrm>
            <a:off x="6927850" y="4718050"/>
            <a:ext cx="501650" cy="336550"/>
            <a:chOff x="2089" y="1715"/>
            <a:chExt cx="316" cy="212"/>
          </a:xfrm>
        </p:grpSpPr>
        <p:sp>
          <p:nvSpPr>
            <p:cNvPr id="665677" name="Oval 121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78" name="Line 122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9" name="Line 123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80" name="Rectangle 124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81" name="Oval 125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82" name="Group 126"/>
            <p:cNvGrpSpPr>
              <a:grpSpLocks/>
            </p:cNvGrpSpPr>
            <p:nvPr/>
          </p:nvGrpSpPr>
          <p:grpSpPr bwMode="auto">
            <a:xfrm>
              <a:off x="2139" y="1715"/>
              <a:ext cx="208" cy="212"/>
              <a:chOff x="2952" y="2459"/>
              <a:chExt cx="211" cy="212"/>
            </a:xfrm>
          </p:grpSpPr>
          <p:sp>
            <p:nvSpPr>
              <p:cNvPr id="665683" name="Rectangle 127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84" name="Text Box 128"/>
              <p:cNvSpPr txBox="1">
                <a:spLocks noChangeArrowheads="1"/>
              </p:cNvSpPr>
              <p:nvPr/>
            </p:nvSpPr>
            <p:spPr bwMode="auto">
              <a:xfrm>
                <a:off x="2952" y="2459"/>
                <a:ext cx="21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D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40" name="Group 129"/>
          <p:cNvGrpSpPr>
            <a:grpSpLocks/>
          </p:cNvGrpSpPr>
          <p:nvPr/>
        </p:nvGrpSpPr>
        <p:grpSpPr bwMode="auto">
          <a:xfrm>
            <a:off x="5876925" y="4979988"/>
            <a:ext cx="501650" cy="336550"/>
            <a:chOff x="2089" y="1715"/>
            <a:chExt cx="316" cy="212"/>
          </a:xfrm>
        </p:grpSpPr>
        <p:sp>
          <p:nvSpPr>
            <p:cNvPr id="665669" name="Oval 13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70" name="Line 13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1" name="Line 13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72" name="Rectangle 13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73" name="Oval 13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74" name="Group 135"/>
            <p:cNvGrpSpPr>
              <a:grpSpLocks/>
            </p:cNvGrpSpPr>
            <p:nvPr/>
          </p:nvGrpSpPr>
          <p:grpSpPr bwMode="auto">
            <a:xfrm>
              <a:off x="2144" y="1715"/>
              <a:ext cx="197" cy="212"/>
              <a:chOff x="2957" y="2459"/>
              <a:chExt cx="200" cy="212"/>
            </a:xfrm>
          </p:grpSpPr>
          <p:sp>
            <p:nvSpPr>
              <p:cNvPr id="665675" name="Rectangle 13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76" name="Text Box 137"/>
              <p:cNvSpPr txBox="1">
                <a:spLocks noChangeArrowheads="1"/>
              </p:cNvSpPr>
              <p:nvPr/>
            </p:nvSpPr>
            <p:spPr bwMode="auto">
              <a:xfrm>
                <a:off x="2957" y="2459"/>
                <a:ext cx="20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E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41" name="Line 138"/>
          <p:cNvSpPr>
            <a:spLocks noChangeShapeType="1"/>
          </p:cNvSpPr>
          <p:nvPr/>
        </p:nvSpPr>
        <p:spPr bwMode="auto">
          <a:xfrm flipH="1">
            <a:off x="5284788" y="3705225"/>
            <a:ext cx="674687" cy="138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65642" name="Group 139"/>
          <p:cNvGrpSpPr>
            <a:grpSpLocks/>
          </p:cNvGrpSpPr>
          <p:nvPr/>
        </p:nvGrpSpPr>
        <p:grpSpPr bwMode="auto">
          <a:xfrm>
            <a:off x="5445125" y="4130675"/>
            <a:ext cx="501650" cy="336550"/>
            <a:chOff x="2089" y="1715"/>
            <a:chExt cx="316" cy="212"/>
          </a:xfrm>
        </p:grpSpPr>
        <p:sp>
          <p:nvSpPr>
            <p:cNvPr id="665661" name="Oval 140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62" name="Line 141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63" name="Line 142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64" name="Rectangle 143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65" name="Oval 144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66" name="Group 145"/>
            <p:cNvGrpSpPr>
              <a:grpSpLocks/>
            </p:cNvGrpSpPr>
            <p:nvPr/>
          </p:nvGrpSpPr>
          <p:grpSpPr bwMode="auto">
            <a:xfrm>
              <a:off x="2151" y="1715"/>
              <a:ext cx="182" cy="212"/>
              <a:chOff x="2964" y="2459"/>
              <a:chExt cx="185" cy="212"/>
            </a:xfrm>
          </p:grpSpPr>
          <p:sp>
            <p:nvSpPr>
              <p:cNvPr id="665667" name="Rectangle 1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68" name="Text Box 147"/>
              <p:cNvSpPr txBox="1">
                <a:spLocks noChangeArrowheads="1"/>
              </p:cNvSpPr>
              <p:nvPr/>
            </p:nvSpPr>
            <p:spPr bwMode="auto">
              <a:xfrm>
                <a:off x="2964" y="2459"/>
                <a:ext cx="18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c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665643" name="Group 148"/>
          <p:cNvGrpSpPr>
            <a:grpSpLocks/>
          </p:cNvGrpSpPr>
          <p:nvPr/>
        </p:nvGrpSpPr>
        <p:grpSpPr bwMode="auto">
          <a:xfrm>
            <a:off x="4914900" y="4986338"/>
            <a:ext cx="501650" cy="336550"/>
            <a:chOff x="2089" y="1715"/>
            <a:chExt cx="316" cy="212"/>
          </a:xfrm>
        </p:grpSpPr>
        <p:sp>
          <p:nvSpPr>
            <p:cNvPr id="665653" name="Oval 149"/>
            <p:cNvSpPr>
              <a:spLocks noChangeArrowheads="1"/>
            </p:cNvSpPr>
            <p:nvPr/>
          </p:nvSpPr>
          <p:spPr bwMode="auto">
            <a:xfrm>
              <a:off x="2092" y="179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5654" name="Line 150"/>
            <p:cNvSpPr>
              <a:spLocks noChangeShapeType="1"/>
            </p:cNvSpPr>
            <p:nvPr/>
          </p:nvSpPr>
          <p:spPr bwMode="auto">
            <a:xfrm>
              <a:off x="2092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5" name="Line 151"/>
            <p:cNvSpPr>
              <a:spLocks noChangeShapeType="1"/>
            </p:cNvSpPr>
            <p:nvPr/>
          </p:nvSpPr>
          <p:spPr bwMode="auto">
            <a:xfrm>
              <a:off x="2405" y="179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5656" name="Rectangle 152"/>
            <p:cNvSpPr>
              <a:spLocks noChangeArrowheads="1"/>
            </p:cNvSpPr>
            <p:nvPr/>
          </p:nvSpPr>
          <p:spPr bwMode="auto">
            <a:xfrm>
              <a:off x="2092" y="1792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65657" name="Oval 153"/>
            <p:cNvSpPr>
              <a:spLocks noChangeArrowheads="1"/>
            </p:cNvSpPr>
            <p:nvPr/>
          </p:nvSpPr>
          <p:spPr bwMode="auto">
            <a:xfrm>
              <a:off x="2089" y="173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65658" name="Group 154"/>
            <p:cNvGrpSpPr>
              <a:grpSpLocks/>
            </p:cNvGrpSpPr>
            <p:nvPr/>
          </p:nvGrpSpPr>
          <p:grpSpPr bwMode="auto">
            <a:xfrm>
              <a:off x="2145" y="1715"/>
              <a:ext cx="194" cy="212"/>
              <a:chOff x="2958" y="2459"/>
              <a:chExt cx="197" cy="212"/>
            </a:xfrm>
          </p:grpSpPr>
          <p:sp>
            <p:nvSpPr>
              <p:cNvPr id="665659" name="Rectangle 1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5660" name="Text Box 156"/>
              <p:cNvSpPr txBox="1">
                <a:spLocks noChangeArrowheads="1"/>
              </p:cNvSpPr>
              <p:nvPr/>
            </p:nvSpPr>
            <p:spPr bwMode="auto">
              <a:xfrm>
                <a:off x="2958" y="2459"/>
                <a:ext cx="19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1600"/>
                  <a:t>F</a:t>
                </a:r>
                <a:endParaRPr lang="en-US" altLang="zh-CN" sz="1600">
                  <a:latin typeface="Times New Roman" pitchFamily="18" charset="0"/>
                </a:endParaRPr>
              </a:p>
            </p:txBody>
          </p:sp>
        </p:grpSp>
      </p:grpSp>
      <p:sp>
        <p:nvSpPr>
          <p:cNvPr id="665644" name="Text Box 157"/>
          <p:cNvSpPr txBox="1">
            <a:spLocks noChangeArrowheads="1"/>
          </p:cNvSpPr>
          <p:nvPr/>
        </p:nvSpPr>
        <p:spPr bwMode="auto">
          <a:xfrm>
            <a:off x="4678363" y="5794375"/>
            <a:ext cx="3030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altLang="zh-CN" b="1" dirty="0">
                <a:latin typeface="Arial" charset="0"/>
              </a:rPr>
              <a:t>(b) </a:t>
            </a:r>
            <a:r>
              <a:rPr lang="zh-CN" altLang="en-US" b="1" dirty="0">
                <a:latin typeface="Arial" charset="0"/>
              </a:rPr>
              <a:t>构造的生成树</a:t>
            </a:r>
            <a:endParaRPr lang="en-US" altLang="zh-CN" dirty="0">
              <a:latin typeface="Arial" charset="0"/>
            </a:endParaRPr>
          </a:p>
        </p:txBody>
      </p:sp>
      <p:sp>
        <p:nvSpPr>
          <p:cNvPr id="665645" name="Rectangle 159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生成树：创建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5646" name="Rectangle 160"/>
          <p:cNvSpPr>
            <a:spLocks noGrp="1" noChangeArrowheads="1"/>
          </p:cNvSpPr>
          <p:nvPr>
            <p:ph type="body" idx="1"/>
          </p:nvPr>
        </p:nvSpPr>
        <p:spPr>
          <a:xfrm>
            <a:off x="520700" y="1187450"/>
            <a:ext cx="7772400" cy="20081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中心节点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节点向中心节点单播加入树报文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加入树报文使用单播选路朝着中心节点转发，直到它到达一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ea typeface="宋体" charset="-122"/>
              </a:rPr>
              <a:t>个已经属于生成树的节点</a:t>
            </a:r>
            <a:endParaRPr lang="en-US" altLang="zh-CN" sz="2000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665647" name="Line 161"/>
          <p:cNvSpPr>
            <a:spLocks noChangeShapeType="1"/>
          </p:cNvSpPr>
          <p:nvPr/>
        </p:nvSpPr>
        <p:spPr bwMode="auto">
          <a:xfrm>
            <a:off x="6246813" y="3632200"/>
            <a:ext cx="373062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48" name="Line 162"/>
          <p:cNvSpPr>
            <a:spLocks noChangeShapeType="1"/>
          </p:cNvSpPr>
          <p:nvPr/>
        </p:nvSpPr>
        <p:spPr bwMode="auto">
          <a:xfrm>
            <a:off x="5756275" y="4391025"/>
            <a:ext cx="246063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49" name="Line 163"/>
          <p:cNvSpPr>
            <a:spLocks noChangeShapeType="1"/>
          </p:cNvSpPr>
          <p:nvPr/>
        </p:nvSpPr>
        <p:spPr bwMode="auto">
          <a:xfrm>
            <a:off x="6813550" y="4173538"/>
            <a:ext cx="307975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0" name="Line 164"/>
          <p:cNvSpPr>
            <a:spLocks noChangeShapeType="1"/>
          </p:cNvSpPr>
          <p:nvPr/>
        </p:nvSpPr>
        <p:spPr bwMode="auto">
          <a:xfrm>
            <a:off x="7199313" y="4957763"/>
            <a:ext cx="219075" cy="52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1" name="Line 165"/>
          <p:cNvSpPr>
            <a:spLocks noChangeShapeType="1"/>
          </p:cNvSpPr>
          <p:nvPr/>
        </p:nvSpPr>
        <p:spPr bwMode="auto">
          <a:xfrm flipV="1">
            <a:off x="5408613" y="5151438"/>
            <a:ext cx="50323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5652" name="Line 166"/>
          <p:cNvSpPr>
            <a:spLocks noChangeShapeType="1"/>
          </p:cNvSpPr>
          <p:nvPr/>
        </p:nvSpPr>
        <p:spPr bwMode="auto">
          <a:xfrm flipV="1">
            <a:off x="6375400" y="4881563"/>
            <a:ext cx="642938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403" grpId="0" animBg="1"/>
      <p:bldP spid="611404" grpId="0"/>
      <p:bldP spid="611405" grpId="0" animBg="1"/>
      <p:bldP spid="611406" grpId="0"/>
      <p:bldP spid="611407" grpId="0" animBg="1"/>
      <p:bldP spid="611408" grpId="0"/>
      <p:bldP spid="611409" grpId="0" animBg="1"/>
      <p:bldP spid="611410" grpId="0" animBg="1"/>
      <p:bldP spid="611411" grpId="0"/>
      <p:bldP spid="611412" grpId="0"/>
      <p:bldP spid="611414" grpId="0" animBg="1"/>
      <p:bldP spid="611415" grpId="0" animBg="1"/>
      <p:bldP spid="611416" grpId="0" animBg="1"/>
      <p:bldP spid="611417" grpId="0" animBg="1"/>
      <p:bldP spid="611418" grpId="0" animBg="1"/>
      <p:bldP spid="61142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50" y="476250"/>
            <a:ext cx="83947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多播路由：问题陈述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1335088"/>
            <a:ext cx="8229600" cy="28194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b="1" i="1" u="sng" dirty="0">
                <a:solidFill>
                  <a:srgbClr val="FF0000"/>
                </a:solidFill>
                <a:ea typeface="宋体" charset="-122"/>
              </a:rPr>
              <a:t>目标</a:t>
            </a:r>
            <a:r>
              <a:rPr lang="en-US" altLang="zh-CN" b="1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找到一颗具有本地多播组成员连接路由的生成树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树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并非路由器之间所有路由被使用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基于源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每个发送方到接收方使用不同的树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i="1" u="sng" dirty="0">
                <a:solidFill>
                  <a:srgbClr val="FF0000"/>
                </a:solidFill>
                <a:ea typeface="宋体" charset="-122"/>
              </a:rPr>
              <a:t>共享树</a:t>
            </a:r>
            <a:r>
              <a:rPr lang="en-US" altLang="zh-CN" sz="2000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000" dirty="0">
                <a:ea typeface="宋体" charset="-122"/>
              </a:rPr>
              <a:t> </a:t>
            </a:r>
            <a:r>
              <a:rPr lang="zh-CN" altLang="en-US" sz="2000" dirty="0">
                <a:ea typeface="宋体" charset="-122"/>
              </a:rPr>
              <a:t>所有组成员使用相同共享树</a:t>
            </a:r>
            <a:endParaRPr lang="en-US" altLang="zh-CN" sz="2000" dirty="0">
              <a:ea typeface="宋体" charset="-122"/>
            </a:endParaRPr>
          </a:p>
        </p:txBody>
      </p:sp>
      <p:sp>
        <p:nvSpPr>
          <p:cNvPr id="666627" name="Line 4"/>
          <p:cNvSpPr>
            <a:spLocks noChangeShapeType="1"/>
          </p:cNvSpPr>
          <p:nvPr/>
        </p:nvSpPr>
        <p:spPr bwMode="auto">
          <a:xfrm flipV="1">
            <a:off x="2160628" y="4586726"/>
            <a:ext cx="1047750" cy="292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28" name="Line 5"/>
          <p:cNvSpPr>
            <a:spLocks noChangeShapeType="1"/>
          </p:cNvSpPr>
          <p:nvPr/>
        </p:nvSpPr>
        <p:spPr bwMode="auto">
          <a:xfrm>
            <a:off x="1931988" y="4806950"/>
            <a:ext cx="654050" cy="8191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29" name="Line 6"/>
          <p:cNvSpPr>
            <a:spLocks noChangeShapeType="1"/>
          </p:cNvSpPr>
          <p:nvPr/>
        </p:nvSpPr>
        <p:spPr bwMode="auto">
          <a:xfrm>
            <a:off x="2382838" y="4171950"/>
            <a:ext cx="762000" cy="374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0" name="Line 7"/>
          <p:cNvSpPr>
            <a:spLocks noChangeShapeType="1"/>
          </p:cNvSpPr>
          <p:nvPr/>
        </p:nvSpPr>
        <p:spPr bwMode="auto">
          <a:xfrm flipV="1">
            <a:off x="2789238" y="5283200"/>
            <a:ext cx="412750" cy="393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1" name="Line 8"/>
          <p:cNvSpPr>
            <a:spLocks noChangeShapeType="1"/>
          </p:cNvSpPr>
          <p:nvPr/>
        </p:nvSpPr>
        <p:spPr bwMode="auto">
          <a:xfrm>
            <a:off x="3189288" y="4629150"/>
            <a:ext cx="0" cy="603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2" name="Line 9"/>
          <p:cNvSpPr>
            <a:spLocks noChangeShapeType="1"/>
          </p:cNvSpPr>
          <p:nvPr/>
        </p:nvSpPr>
        <p:spPr bwMode="auto">
          <a:xfrm>
            <a:off x="1684338" y="5670550"/>
            <a:ext cx="78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3" name="Line 10"/>
          <p:cNvSpPr>
            <a:spLocks noChangeShapeType="1"/>
          </p:cNvSpPr>
          <p:nvPr/>
        </p:nvSpPr>
        <p:spPr bwMode="auto">
          <a:xfrm flipH="1">
            <a:off x="1582738" y="4895850"/>
            <a:ext cx="285750" cy="711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6634" name="Line 11"/>
          <p:cNvSpPr>
            <a:spLocks noChangeShapeType="1"/>
          </p:cNvSpPr>
          <p:nvPr/>
        </p:nvSpPr>
        <p:spPr bwMode="auto">
          <a:xfrm flipH="1">
            <a:off x="1925638" y="4184650"/>
            <a:ext cx="266700" cy="6286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66635" name="Group 12"/>
          <p:cNvGrpSpPr>
            <a:grpSpLocks/>
          </p:cNvGrpSpPr>
          <p:nvPr/>
        </p:nvGrpSpPr>
        <p:grpSpPr bwMode="auto">
          <a:xfrm>
            <a:off x="2155825" y="5565775"/>
            <a:ext cx="863600" cy="500063"/>
            <a:chOff x="1659" y="3364"/>
            <a:chExt cx="544" cy="315"/>
          </a:xfrm>
        </p:grpSpPr>
        <p:grpSp>
          <p:nvGrpSpPr>
            <p:cNvPr id="692314" name="Group 13"/>
            <p:cNvGrpSpPr>
              <a:grpSpLocks/>
            </p:cNvGrpSpPr>
            <p:nvPr/>
          </p:nvGrpSpPr>
          <p:grpSpPr bwMode="auto">
            <a:xfrm>
              <a:off x="2044" y="3533"/>
              <a:ext cx="159" cy="146"/>
              <a:chOff x="4781" y="1833"/>
              <a:chExt cx="318" cy="262"/>
            </a:xfrm>
          </p:grpSpPr>
          <p:sp>
            <p:nvSpPr>
              <p:cNvPr id="69237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372" name="Freeform 15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3" name="Freeform 16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4" name="Freeform 17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5" name="Freeform 18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6" name="Freeform 19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7" name="Freeform 20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8" name="Freeform 21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9" name="Freeform 22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0" name="Freeform 23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1" name="Freeform 24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2" name="Freeform 25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3" name="Freeform 26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4" name="Freeform 27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5" name="Freeform 28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6" name="Freeform 29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7" name="Freeform 30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8" name="Freeform 31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89" name="Freeform 32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0" name="Freeform 33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1" name="Freeform 34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2" name="Freeform 35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3" name="Freeform 36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4" name="Freeform 37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5" name="Freeform 38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6" name="Freeform 39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7" name="Freeform 40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8" name="Freeform 41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99" name="Freeform 42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0" name="Freeform 43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1" name="Rectangle 44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2" name="Freeform 45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3" name="Freeform 46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4" name="Freeform 47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5" name="Freeform 48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6" name="Freeform 49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7" name="Freeform 50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8" name="Freeform 51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09" name="Freeform 52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410" name="Freeform 53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92315" name="Group 54"/>
            <p:cNvGrpSpPr>
              <a:grpSpLocks/>
            </p:cNvGrpSpPr>
            <p:nvPr/>
          </p:nvGrpSpPr>
          <p:grpSpPr bwMode="auto">
            <a:xfrm>
              <a:off x="1659" y="3525"/>
              <a:ext cx="176" cy="150"/>
              <a:chOff x="4765" y="1531"/>
              <a:chExt cx="312" cy="261"/>
            </a:xfrm>
          </p:grpSpPr>
          <p:sp>
            <p:nvSpPr>
              <p:cNvPr id="692332" name="AutoShape 55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333" name="Freeform 56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4" name="Freeform 57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5" name="Freeform 58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6" name="Freeform 59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7" name="Freeform 60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8" name="Freeform 61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39" name="Freeform 62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0" name="Freeform 63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1" name="Freeform 64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2" name="Freeform 65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3" name="Freeform 66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4" name="Freeform 67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5" name="Freeform 68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6" name="Freeform 69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7" name="Freeform 70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8" name="Freeform 71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49" name="Freeform 72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0" name="Freeform 73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1" name="Freeform 74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2" name="Freeform 75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3" name="Freeform 76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4" name="Freeform 77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5" name="Freeform 78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6" name="Freeform 79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7" name="Freeform 80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8" name="Freeform 81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59" name="Freeform 82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0" name="Freeform 83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1" name="Rectangle 84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2" name="Freeform 85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3" name="Freeform 86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4" name="Freeform 87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5" name="Freeform 88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6" name="Freeform 89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7" name="Freeform 90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8" name="Freeform 91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69" name="Freeform 92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70" name="Freeform 93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692316" name="Freeform 94"/>
            <p:cNvSpPr>
              <a:spLocks/>
            </p:cNvSpPr>
            <p:nvPr/>
          </p:nvSpPr>
          <p:spPr bwMode="auto">
            <a:xfrm flipV="1">
              <a:off x="1740" y="3512"/>
              <a:ext cx="391" cy="27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en-US" altLang="zh-CN"/>
            </a:p>
          </p:txBody>
        </p:sp>
        <p:sp>
          <p:nvSpPr>
            <p:cNvPr id="692317" name="Line 95"/>
            <p:cNvSpPr>
              <a:spLocks noChangeShapeType="1"/>
            </p:cNvSpPr>
            <p:nvPr/>
          </p:nvSpPr>
          <p:spPr bwMode="auto">
            <a:xfrm>
              <a:off x="1932" y="3451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92318" name="Group 96"/>
            <p:cNvGrpSpPr>
              <a:grpSpLocks/>
            </p:cNvGrpSpPr>
            <p:nvPr/>
          </p:nvGrpSpPr>
          <p:grpSpPr bwMode="auto">
            <a:xfrm>
              <a:off x="1791" y="3364"/>
              <a:ext cx="275" cy="118"/>
              <a:chOff x="3600" y="219"/>
              <a:chExt cx="360" cy="175"/>
            </a:xfrm>
          </p:grpSpPr>
          <p:sp>
            <p:nvSpPr>
              <p:cNvPr id="692319" name="Oval 9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20" name="Line 9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2321" name="Line 9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2322" name="Rectangle 10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92323" name="Oval 10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92324" name="Group 10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92329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30" name="Line 1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31" name="Line 1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2325" name="Group 10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92326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27" name="Line 10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328" name="Line 1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6" name="Group 110"/>
          <p:cNvGrpSpPr>
            <a:grpSpLocks/>
          </p:cNvGrpSpPr>
          <p:nvPr/>
        </p:nvGrpSpPr>
        <p:grpSpPr bwMode="auto">
          <a:xfrm>
            <a:off x="2968625" y="4170363"/>
            <a:ext cx="781050" cy="790575"/>
            <a:chOff x="1533" y="3235"/>
            <a:chExt cx="492" cy="498"/>
          </a:xfrm>
        </p:grpSpPr>
        <p:grpSp>
          <p:nvGrpSpPr>
            <p:cNvPr id="667640" name="Group 111"/>
            <p:cNvGrpSpPr>
              <a:grpSpLocks/>
            </p:cNvGrpSpPr>
            <p:nvPr/>
          </p:nvGrpSpPr>
          <p:grpSpPr bwMode="auto">
            <a:xfrm>
              <a:off x="1850" y="3235"/>
              <a:ext cx="159" cy="146"/>
              <a:chOff x="4781" y="1833"/>
              <a:chExt cx="318" cy="262"/>
            </a:xfrm>
          </p:grpSpPr>
          <p:sp>
            <p:nvSpPr>
              <p:cNvPr id="692274" name="AutoShape 112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275" name="Freeform 113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6" name="Freeform 114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7" name="Freeform 115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8" name="Freeform 116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9" name="Freeform 117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0" name="Freeform 118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1" name="Freeform 119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2" name="Freeform 120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3" name="Freeform 121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4" name="Freeform 122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5" name="Freeform 123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6" name="Freeform 124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7" name="Freeform 125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8" name="Freeform 126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89" name="Freeform 127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0" name="Freeform 128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1" name="Freeform 129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2" name="Freeform 130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3" name="Freeform 131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4" name="Freeform 132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5" name="Freeform 133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6" name="Freeform 134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7" name="Freeform 135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8" name="Freeform 136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99" name="Freeform 137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0" name="Freeform 138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1" name="Freeform 139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2" name="Freeform 140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3" name="Freeform 141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4" name="Rectangle 142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5" name="Freeform 143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6" name="Freeform 144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7" name="Freeform 145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8" name="Freeform 146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09" name="Freeform 147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0" name="Freeform 148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1" name="Freeform 149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2" name="Freeform 150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313" name="Freeform 151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641" name="Group 152"/>
            <p:cNvGrpSpPr>
              <a:grpSpLocks/>
            </p:cNvGrpSpPr>
            <p:nvPr/>
          </p:nvGrpSpPr>
          <p:grpSpPr bwMode="auto">
            <a:xfrm>
              <a:off x="1849" y="3583"/>
              <a:ext cx="176" cy="150"/>
              <a:chOff x="4765" y="1531"/>
              <a:chExt cx="312" cy="261"/>
            </a:xfrm>
          </p:grpSpPr>
          <p:sp>
            <p:nvSpPr>
              <p:cNvPr id="692235" name="AutoShape 153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236" name="Freeform 154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7" name="Freeform 155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8" name="Freeform 156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9" name="Freeform 157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0" name="Freeform 158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1" name="Freeform 159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2" name="Freeform 160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3" name="Freeform 161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4" name="Freeform 162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5" name="Freeform 163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6" name="Freeform 164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7" name="Freeform 165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8" name="Freeform 166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49" name="Freeform 167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0" name="Freeform 168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1" name="Freeform 169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2" name="Freeform 170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3" name="Freeform 171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4" name="Freeform 172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5" name="Freeform 173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6" name="Freeform 174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7" name="Freeform 175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8" name="Freeform 176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59" name="Freeform 177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0" name="Freeform 178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1" name="Freeform 179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2" name="Freeform 180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3" name="Freeform 181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4" name="Rectangle 182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5" name="Freeform 183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6" name="Freeform 184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7" name="Freeform 185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8" name="Freeform 186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69" name="Freeform 187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0" name="Freeform 188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1" name="Freeform 189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2" name="Freeform 190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73" name="Freeform 191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642" name="Group 192"/>
            <p:cNvGrpSpPr>
              <a:grpSpLocks/>
            </p:cNvGrpSpPr>
            <p:nvPr/>
          </p:nvGrpSpPr>
          <p:grpSpPr bwMode="auto">
            <a:xfrm rot="-5400000">
              <a:off x="1626" y="3445"/>
              <a:ext cx="391" cy="88"/>
              <a:chOff x="1450" y="3513"/>
              <a:chExt cx="391" cy="88"/>
            </a:xfrm>
          </p:grpSpPr>
          <p:sp>
            <p:nvSpPr>
              <p:cNvPr id="692233" name="Freeform 193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92234" name="Line 194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643" name="Group 195"/>
            <p:cNvGrpSpPr>
              <a:grpSpLocks/>
            </p:cNvGrpSpPr>
            <p:nvPr/>
          </p:nvGrpSpPr>
          <p:grpSpPr bwMode="auto">
            <a:xfrm>
              <a:off x="1533" y="3422"/>
              <a:ext cx="275" cy="118"/>
              <a:chOff x="3600" y="219"/>
              <a:chExt cx="360" cy="175"/>
            </a:xfrm>
          </p:grpSpPr>
          <p:sp>
            <p:nvSpPr>
              <p:cNvPr id="667644" name="Oval 19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45" name="Line 19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646" name="Line 19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647" name="Rectangle 19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92224" name="Oval 20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92225" name="Group 20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92230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31" name="Line 20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32" name="Line 20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2226" name="Group 20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92227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28" name="Line 20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2229" name="Line 20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7" name="Group 209"/>
          <p:cNvGrpSpPr>
            <a:grpSpLocks/>
          </p:cNvGrpSpPr>
          <p:nvPr/>
        </p:nvGrpSpPr>
        <p:grpSpPr bwMode="auto">
          <a:xfrm>
            <a:off x="1120775" y="5559425"/>
            <a:ext cx="863600" cy="500063"/>
            <a:chOff x="1659" y="3364"/>
            <a:chExt cx="544" cy="315"/>
          </a:xfrm>
        </p:grpSpPr>
        <p:grpSp>
          <p:nvGrpSpPr>
            <p:cNvPr id="667543" name="Group 210"/>
            <p:cNvGrpSpPr>
              <a:grpSpLocks/>
            </p:cNvGrpSpPr>
            <p:nvPr/>
          </p:nvGrpSpPr>
          <p:grpSpPr bwMode="auto">
            <a:xfrm>
              <a:off x="2044" y="3533"/>
              <a:ext cx="159" cy="146"/>
              <a:chOff x="4781" y="1833"/>
              <a:chExt cx="318" cy="262"/>
            </a:xfrm>
          </p:grpSpPr>
          <p:sp>
            <p:nvSpPr>
              <p:cNvPr id="667600" name="AutoShape 211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601" name="Freeform 212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2" name="Freeform 213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3" name="Freeform 214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4" name="Freeform 215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5" name="Freeform 216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6" name="Freeform 217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7" name="Freeform 218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8" name="Freeform 219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09" name="Freeform 220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0" name="Freeform 221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1" name="Freeform 222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2" name="Freeform 223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3" name="Freeform 224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4" name="Freeform 225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5" name="Freeform 226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6" name="Freeform 227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7" name="Freeform 228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8" name="Freeform 229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19" name="Freeform 230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0" name="Freeform 231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1" name="Freeform 232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2" name="Freeform 233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3" name="Freeform 234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4" name="Freeform 235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5" name="Freeform 236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6" name="Freeform 237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7" name="Freeform 238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8" name="Freeform 239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29" name="Freeform 240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0" name="Rectangle 241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1" name="Freeform 242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2" name="Freeform 243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3" name="Freeform 244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4" name="Freeform 245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5" name="Freeform 246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6" name="Freeform 247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7" name="Freeform 248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8" name="Freeform 249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639" name="Freeform 250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544" name="Group 251"/>
            <p:cNvGrpSpPr>
              <a:grpSpLocks/>
            </p:cNvGrpSpPr>
            <p:nvPr/>
          </p:nvGrpSpPr>
          <p:grpSpPr bwMode="auto">
            <a:xfrm>
              <a:off x="1659" y="3525"/>
              <a:ext cx="176" cy="150"/>
              <a:chOff x="4765" y="1531"/>
              <a:chExt cx="312" cy="261"/>
            </a:xfrm>
          </p:grpSpPr>
          <p:sp>
            <p:nvSpPr>
              <p:cNvPr id="667561" name="AutoShape 252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562" name="Freeform 253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3" name="Freeform 254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4" name="Freeform 255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5" name="Freeform 256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6" name="Freeform 257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7" name="Freeform 258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8" name="Freeform 259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69" name="Freeform 260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0" name="Freeform 261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1" name="Freeform 262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2" name="Freeform 263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3" name="Freeform 264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4" name="Freeform 265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5" name="Freeform 266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6" name="Freeform 267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7" name="Freeform 268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8" name="Freeform 269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79" name="Freeform 270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0" name="Freeform 271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1" name="Freeform 272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2" name="Freeform 273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3" name="Freeform 274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4" name="Freeform 275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5" name="Freeform 276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6" name="Freeform 277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7" name="Freeform 278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8" name="Freeform 279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89" name="Freeform 280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0" name="Rectangle 281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1" name="Freeform 282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2" name="Freeform 283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3" name="Freeform 284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4" name="Freeform 285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5" name="Freeform 286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6" name="Freeform 287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7" name="Freeform 288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8" name="Freeform 289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99" name="Freeform 290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667545" name="Freeform 291"/>
            <p:cNvSpPr>
              <a:spLocks/>
            </p:cNvSpPr>
            <p:nvPr/>
          </p:nvSpPr>
          <p:spPr bwMode="auto">
            <a:xfrm flipV="1">
              <a:off x="1740" y="3512"/>
              <a:ext cx="391" cy="27"/>
            </a:xfrm>
            <a:custGeom>
              <a:avLst/>
              <a:gdLst>
                <a:gd name="T0" fmla="*/ 0 w 720"/>
                <a:gd name="T1" fmla="*/ 0 h 56"/>
                <a:gd name="T2" fmla="*/ 0 w 720"/>
                <a:gd name="T3" fmla="*/ 56 h 56"/>
                <a:gd name="T4" fmla="*/ 720 w 720"/>
                <a:gd name="T5" fmla="*/ 56 h 56"/>
                <a:gd name="T6" fmla="*/ 720 w 720"/>
                <a:gd name="T7" fmla="*/ 8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56"/>
                <a:gd name="T14" fmla="*/ 720 w 720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56">
                  <a:moveTo>
                    <a:pt x="0" y="0"/>
                  </a:moveTo>
                  <a:lnTo>
                    <a:pt x="0" y="56"/>
                  </a:lnTo>
                  <a:lnTo>
                    <a:pt x="720" y="56"/>
                  </a:lnTo>
                  <a:lnTo>
                    <a:pt x="720" y="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eaLnBrk="0" hangingPunct="0"/>
              <a:endParaRPr lang="en-US" altLang="zh-CN"/>
            </a:p>
          </p:txBody>
        </p:sp>
        <p:sp>
          <p:nvSpPr>
            <p:cNvPr id="667546" name="Line 292"/>
            <p:cNvSpPr>
              <a:spLocks noChangeShapeType="1"/>
            </p:cNvSpPr>
            <p:nvPr/>
          </p:nvSpPr>
          <p:spPr bwMode="auto">
            <a:xfrm>
              <a:off x="1932" y="3451"/>
              <a:ext cx="0" cy="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67547" name="Group 293"/>
            <p:cNvGrpSpPr>
              <a:grpSpLocks/>
            </p:cNvGrpSpPr>
            <p:nvPr/>
          </p:nvGrpSpPr>
          <p:grpSpPr bwMode="auto">
            <a:xfrm>
              <a:off x="1791" y="3364"/>
              <a:ext cx="275" cy="118"/>
              <a:chOff x="3600" y="219"/>
              <a:chExt cx="360" cy="175"/>
            </a:xfrm>
          </p:grpSpPr>
          <p:sp>
            <p:nvSpPr>
              <p:cNvPr id="667548" name="Oval 29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9" name="Line 29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550" name="Line 29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551" name="Rectangle 29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552" name="Oval 29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553" name="Group 29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558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9" name="Line 3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60" name="Line 3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554" name="Group 30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555" name="Line 30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6" name="Line 30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57" name="Line 30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666638" name="Group 307"/>
          <p:cNvGrpSpPr>
            <a:grpSpLocks/>
          </p:cNvGrpSpPr>
          <p:nvPr/>
        </p:nvGrpSpPr>
        <p:grpSpPr bwMode="auto">
          <a:xfrm>
            <a:off x="2986088" y="5116513"/>
            <a:ext cx="922337" cy="676275"/>
            <a:chOff x="2408" y="3183"/>
            <a:chExt cx="581" cy="426"/>
          </a:xfrm>
        </p:grpSpPr>
        <p:grpSp>
          <p:nvGrpSpPr>
            <p:cNvPr id="667446" name="Group 308"/>
            <p:cNvGrpSpPr>
              <a:grpSpLocks/>
            </p:cNvGrpSpPr>
            <p:nvPr/>
          </p:nvGrpSpPr>
          <p:grpSpPr bwMode="auto">
            <a:xfrm>
              <a:off x="2517" y="3459"/>
              <a:ext cx="176" cy="150"/>
              <a:chOff x="4765" y="1531"/>
              <a:chExt cx="312" cy="261"/>
            </a:xfrm>
          </p:grpSpPr>
          <p:sp>
            <p:nvSpPr>
              <p:cNvPr id="667504" name="AutoShape 309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505" name="Freeform 310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6" name="Freeform 311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7" name="Freeform 312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8" name="Freeform 313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9" name="Freeform 314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0" name="Freeform 315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1" name="Freeform 316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2" name="Freeform 317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3" name="Freeform 318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4" name="Freeform 319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5" name="Freeform 320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6" name="Freeform 321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7" name="Freeform 322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8" name="Freeform 323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19" name="Freeform 324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0" name="Freeform 325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1" name="Freeform 326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2" name="Freeform 327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3" name="Freeform 328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4" name="Freeform 329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5" name="Freeform 330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6" name="Freeform 331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7" name="Freeform 332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8" name="Freeform 333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29" name="Freeform 334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0" name="Freeform 335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1" name="Freeform 336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2" name="Freeform 337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3" name="Rectangle 338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4" name="Freeform 339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5" name="Freeform 340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6" name="Freeform 341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7" name="Freeform 342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8" name="Freeform 343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39" name="Freeform 344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0" name="Freeform 345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1" name="Freeform 346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42" name="Freeform 347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447" name="Group 348"/>
            <p:cNvGrpSpPr>
              <a:grpSpLocks/>
            </p:cNvGrpSpPr>
            <p:nvPr/>
          </p:nvGrpSpPr>
          <p:grpSpPr bwMode="auto">
            <a:xfrm rot="-2599131">
              <a:off x="2482" y="3285"/>
              <a:ext cx="391" cy="88"/>
              <a:chOff x="1450" y="3513"/>
              <a:chExt cx="391" cy="88"/>
            </a:xfrm>
          </p:grpSpPr>
          <p:sp>
            <p:nvSpPr>
              <p:cNvPr id="667502" name="Freeform 349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503" name="Line 350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448" name="Group 351"/>
            <p:cNvGrpSpPr>
              <a:grpSpLocks/>
            </p:cNvGrpSpPr>
            <p:nvPr/>
          </p:nvGrpSpPr>
          <p:grpSpPr bwMode="auto">
            <a:xfrm>
              <a:off x="2408" y="3217"/>
              <a:ext cx="265" cy="123"/>
              <a:chOff x="3600" y="219"/>
              <a:chExt cx="360" cy="175"/>
            </a:xfrm>
          </p:grpSpPr>
          <p:sp>
            <p:nvSpPr>
              <p:cNvPr id="667489" name="Oval 35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90" name="Line 35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491" name="Line 35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492" name="Rectangle 35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493" name="Oval 35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494" name="Group 35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499" name="Line 3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00" name="Line 3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501" name="Line 3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495" name="Group 36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496" name="Line 36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97" name="Line 36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98" name="Line 36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7449" name="Group 365"/>
            <p:cNvGrpSpPr>
              <a:grpSpLocks/>
            </p:cNvGrpSpPr>
            <p:nvPr/>
          </p:nvGrpSpPr>
          <p:grpSpPr bwMode="auto">
            <a:xfrm>
              <a:off x="2813" y="3183"/>
              <a:ext cx="176" cy="150"/>
              <a:chOff x="4765" y="1531"/>
              <a:chExt cx="312" cy="261"/>
            </a:xfrm>
          </p:grpSpPr>
          <p:sp>
            <p:nvSpPr>
              <p:cNvPr id="667450" name="AutoShape 36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451" name="Freeform 36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2" name="Freeform 36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3" name="Freeform 36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4" name="Freeform 37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5" name="Freeform 37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6" name="Freeform 37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7" name="Freeform 37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8" name="Freeform 37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59" name="Freeform 37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0" name="Freeform 37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1" name="Freeform 37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2" name="Freeform 37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3" name="Freeform 37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4" name="Freeform 38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5" name="Freeform 38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6" name="Freeform 38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7" name="Freeform 38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8" name="Freeform 38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69" name="Freeform 38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0" name="Freeform 38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1" name="Freeform 38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2" name="Freeform 38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3" name="Freeform 38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4" name="Freeform 39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5" name="Freeform 39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6" name="Freeform 39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7" name="Freeform 39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8" name="Freeform 39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79" name="Rectangle 39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0" name="Freeform 39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1" name="Freeform 39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2" name="Freeform 39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3" name="Freeform 39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4" name="Freeform 40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5" name="Freeform 40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6" name="Freeform 40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7" name="Freeform 40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88" name="Freeform 40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</p:grpSp>
      <p:grpSp>
        <p:nvGrpSpPr>
          <p:cNvPr id="666639" name="Group 405"/>
          <p:cNvGrpSpPr>
            <a:grpSpLocks/>
          </p:cNvGrpSpPr>
          <p:nvPr/>
        </p:nvGrpSpPr>
        <p:grpSpPr bwMode="auto">
          <a:xfrm>
            <a:off x="1349375" y="4443413"/>
            <a:ext cx="787400" cy="841375"/>
            <a:chOff x="521" y="3063"/>
            <a:chExt cx="496" cy="530"/>
          </a:xfrm>
        </p:grpSpPr>
        <p:grpSp>
          <p:nvGrpSpPr>
            <p:cNvPr id="667349" name="Group 406"/>
            <p:cNvGrpSpPr>
              <a:grpSpLocks/>
            </p:cNvGrpSpPr>
            <p:nvPr/>
          </p:nvGrpSpPr>
          <p:grpSpPr bwMode="auto">
            <a:xfrm>
              <a:off x="537" y="3443"/>
              <a:ext cx="176" cy="150"/>
              <a:chOff x="4765" y="1531"/>
              <a:chExt cx="312" cy="261"/>
            </a:xfrm>
          </p:grpSpPr>
          <p:sp>
            <p:nvSpPr>
              <p:cNvPr id="667407" name="AutoShape 407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408" name="Freeform 408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09" name="Freeform 409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0" name="Freeform 410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1" name="Freeform 411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2" name="Freeform 412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3" name="Freeform 413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4" name="Freeform 414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5" name="Freeform 415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6" name="Freeform 416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7" name="Freeform 417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8" name="Freeform 418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19" name="Freeform 419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0" name="Freeform 420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1" name="Freeform 421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2" name="Freeform 422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3" name="Freeform 423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4" name="Freeform 424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5" name="Freeform 425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6" name="Freeform 426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7" name="Freeform 427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8" name="Freeform 428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29" name="Freeform 429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0" name="Freeform 430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1" name="Freeform 431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2" name="Freeform 432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3" name="Freeform 433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4" name="Freeform 434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5" name="Freeform 435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6" name="Rectangle 436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7" name="Freeform 437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8" name="Freeform 438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39" name="Freeform 439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0" name="Freeform 440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1" name="Freeform 441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2" name="Freeform 442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3" name="Freeform 443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4" name="Freeform 444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45" name="Freeform 445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350" name="Group 446"/>
            <p:cNvGrpSpPr>
              <a:grpSpLocks/>
            </p:cNvGrpSpPr>
            <p:nvPr/>
          </p:nvGrpSpPr>
          <p:grpSpPr bwMode="auto">
            <a:xfrm rot="5400000">
              <a:off x="534" y="3281"/>
              <a:ext cx="391" cy="88"/>
              <a:chOff x="1450" y="3513"/>
              <a:chExt cx="391" cy="88"/>
            </a:xfrm>
          </p:grpSpPr>
          <p:sp>
            <p:nvSpPr>
              <p:cNvPr id="667405" name="Freeform 447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406" name="Line 448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351" name="Group 449"/>
            <p:cNvGrpSpPr>
              <a:grpSpLocks/>
            </p:cNvGrpSpPr>
            <p:nvPr/>
          </p:nvGrpSpPr>
          <p:grpSpPr bwMode="auto">
            <a:xfrm>
              <a:off x="752" y="3249"/>
              <a:ext cx="265" cy="123"/>
              <a:chOff x="3600" y="219"/>
              <a:chExt cx="360" cy="175"/>
            </a:xfrm>
          </p:grpSpPr>
          <p:sp>
            <p:nvSpPr>
              <p:cNvPr id="667392" name="Oval 4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3" name="Line 4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394" name="Line 4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395" name="Rectangle 4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DDDDDD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396" name="Oval 4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397" name="Group 4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402" name="Line 4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3" name="Line 4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4" name="Line 4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398" name="Group 4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399" name="Line 4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0" name="Line 4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401" name="Line 4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7352" name="Group 463"/>
            <p:cNvGrpSpPr>
              <a:grpSpLocks/>
            </p:cNvGrpSpPr>
            <p:nvPr/>
          </p:nvGrpSpPr>
          <p:grpSpPr bwMode="auto">
            <a:xfrm>
              <a:off x="521" y="3063"/>
              <a:ext cx="176" cy="150"/>
              <a:chOff x="4765" y="1531"/>
              <a:chExt cx="312" cy="261"/>
            </a:xfrm>
          </p:grpSpPr>
          <p:sp>
            <p:nvSpPr>
              <p:cNvPr id="667353" name="AutoShape 464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354" name="Freeform 465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5" name="Freeform 466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6" name="Freeform 467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7" name="Freeform 468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8" name="Freeform 469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59" name="Freeform 470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0" name="Freeform 471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1" name="Freeform 472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2" name="Freeform 473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3" name="Freeform 474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4" name="Freeform 475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5" name="Freeform 476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6" name="Freeform 477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7" name="Freeform 478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8" name="Freeform 479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69" name="Freeform 480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0" name="Freeform 481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1" name="Freeform 482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2" name="Freeform 483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3" name="Freeform 484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4" name="Freeform 485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5" name="Freeform 486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6" name="Freeform 487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7" name="Freeform 488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8" name="Freeform 489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79" name="Freeform 490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0" name="Freeform 491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1" name="Freeform 492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2" name="Rectangle 493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3" name="Freeform 494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4" name="Freeform 495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5" name="Freeform 496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6" name="Freeform 497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7" name="Freeform 498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8" name="Freeform 499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89" name="Freeform 500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0" name="Freeform 501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91" name="Freeform 502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</p:grpSp>
      <p:grpSp>
        <p:nvGrpSpPr>
          <p:cNvPr id="666640" name="Group 503"/>
          <p:cNvGrpSpPr>
            <a:grpSpLocks/>
          </p:cNvGrpSpPr>
          <p:nvPr/>
        </p:nvGrpSpPr>
        <p:grpSpPr bwMode="auto">
          <a:xfrm>
            <a:off x="1776413" y="3738563"/>
            <a:ext cx="887412" cy="490537"/>
            <a:chOff x="1170" y="3095"/>
            <a:chExt cx="559" cy="309"/>
          </a:xfrm>
        </p:grpSpPr>
        <p:grpSp>
          <p:nvGrpSpPr>
            <p:cNvPr id="667251" name="Group 50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67309" name="AutoShape 50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310" name="Freeform 50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1" name="Freeform 50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2" name="Freeform 50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3" name="Freeform 50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4" name="Freeform 51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5" name="Freeform 51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6" name="Freeform 51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7" name="Freeform 51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8" name="Freeform 51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19" name="Freeform 51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0" name="Freeform 51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1" name="Freeform 51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2" name="Freeform 51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3" name="Freeform 51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4" name="Freeform 52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5" name="Freeform 52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6" name="Freeform 52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7" name="Freeform 52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8" name="Freeform 52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29" name="Freeform 52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0" name="Freeform 52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1" name="Freeform 52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2" name="Freeform 52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3" name="Freeform 52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4" name="Freeform 53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5" name="Freeform 53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6" name="Freeform 53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7" name="Freeform 53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8" name="Freeform 53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39" name="Rectangle 53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0" name="Freeform 53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1" name="Freeform 53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2" name="Freeform 53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3" name="Freeform 53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4" name="Freeform 54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5" name="Freeform 54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6" name="Freeform 54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7" name="Freeform 54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48" name="Freeform 54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252" name="Group 54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67270" name="AutoShape 54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271" name="Freeform 54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2" name="Freeform 54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3" name="Freeform 54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4" name="Freeform 55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5" name="Freeform 55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6" name="Freeform 55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7" name="Freeform 55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8" name="Freeform 55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79" name="Freeform 55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0" name="Freeform 55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1" name="Freeform 55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2" name="Freeform 55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3" name="Freeform 55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4" name="Freeform 56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5" name="Freeform 56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6" name="Freeform 56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7" name="Freeform 56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8" name="Freeform 56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89" name="Freeform 56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0" name="Freeform 56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1" name="Freeform 56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2" name="Freeform 56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3" name="Freeform 56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4" name="Freeform 57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5" name="Freeform 57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6" name="Freeform 57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7" name="Freeform 57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8" name="Freeform 57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99" name="Rectangle 57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0" name="Freeform 57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1" name="Freeform 57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2" name="Freeform 57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3" name="Freeform 57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4" name="Freeform 58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5" name="Freeform 58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6" name="Freeform 58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7" name="Freeform 58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308" name="Freeform 58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67253" name="Group 58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67268" name="Freeform 58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69" name="Line 58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67254" name="Group 58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67255" name="Oval 5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256" name="Line 5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257" name="Line 5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7258" name="Rectangle 5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67259" name="Oval 5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67260" name="Group 5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67265" name="Line 5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6" name="Line 5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7" name="Line 5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261" name="Group 5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67262" name="Line 5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3" name="Line 6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264" name="Line 6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66641" name="Text Box 602"/>
          <p:cNvSpPr txBox="1">
            <a:spLocks noChangeArrowheads="1"/>
          </p:cNvSpPr>
          <p:nvPr/>
        </p:nvSpPr>
        <p:spPr bwMode="auto">
          <a:xfrm>
            <a:off x="1763713" y="6218238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共享树</a:t>
            </a:r>
            <a:endParaRPr lang="en-US" altLang="zh-CN" dirty="0"/>
          </a:p>
        </p:txBody>
      </p:sp>
      <p:grpSp>
        <p:nvGrpSpPr>
          <p:cNvPr id="666642" name="Group 603"/>
          <p:cNvGrpSpPr>
            <a:grpSpLocks/>
          </p:cNvGrpSpPr>
          <p:nvPr/>
        </p:nvGrpSpPr>
        <p:grpSpPr bwMode="auto">
          <a:xfrm>
            <a:off x="4119563" y="3736975"/>
            <a:ext cx="2787650" cy="2849563"/>
            <a:chOff x="2860" y="1420"/>
            <a:chExt cx="1756" cy="1795"/>
          </a:xfrm>
        </p:grpSpPr>
        <p:sp>
          <p:nvSpPr>
            <p:cNvPr id="666643" name="Line 604"/>
            <p:cNvSpPr>
              <a:spLocks noChangeShapeType="1"/>
            </p:cNvSpPr>
            <p:nvPr/>
          </p:nvSpPr>
          <p:spPr bwMode="auto">
            <a:xfrm flipV="1">
              <a:off x="3492" y="1932"/>
              <a:ext cx="660" cy="1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4" name="Line 605"/>
            <p:cNvSpPr>
              <a:spLocks noChangeShapeType="1"/>
            </p:cNvSpPr>
            <p:nvPr/>
          </p:nvSpPr>
          <p:spPr bwMode="auto">
            <a:xfrm flipH="1">
              <a:off x="3208" y="1716"/>
              <a:ext cx="356" cy="84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5" name="Line 606"/>
            <p:cNvSpPr>
              <a:spLocks noChangeShapeType="1"/>
            </p:cNvSpPr>
            <p:nvPr/>
          </p:nvSpPr>
          <p:spPr bwMode="auto">
            <a:xfrm>
              <a:off x="3371" y="2093"/>
              <a:ext cx="412" cy="5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6" name="Line 607"/>
            <p:cNvSpPr>
              <a:spLocks noChangeShapeType="1"/>
            </p:cNvSpPr>
            <p:nvPr/>
          </p:nvSpPr>
          <p:spPr bwMode="auto">
            <a:xfrm>
              <a:off x="3655" y="1693"/>
              <a:ext cx="480" cy="2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7" name="Line 608"/>
            <p:cNvSpPr>
              <a:spLocks noChangeShapeType="1"/>
            </p:cNvSpPr>
            <p:nvPr/>
          </p:nvSpPr>
          <p:spPr bwMode="auto">
            <a:xfrm flipV="1">
              <a:off x="3911" y="2393"/>
              <a:ext cx="260" cy="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8" name="Line 609"/>
            <p:cNvSpPr>
              <a:spLocks noChangeShapeType="1"/>
            </p:cNvSpPr>
            <p:nvPr/>
          </p:nvSpPr>
          <p:spPr bwMode="auto">
            <a:xfrm>
              <a:off x="4163" y="1981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49" name="Line 610"/>
            <p:cNvSpPr>
              <a:spLocks noChangeShapeType="1"/>
            </p:cNvSpPr>
            <p:nvPr/>
          </p:nvSpPr>
          <p:spPr bwMode="auto">
            <a:xfrm>
              <a:off x="3215" y="2637"/>
              <a:ext cx="4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50" name="Line 611"/>
            <p:cNvSpPr>
              <a:spLocks noChangeShapeType="1"/>
            </p:cNvSpPr>
            <p:nvPr/>
          </p:nvSpPr>
          <p:spPr bwMode="auto">
            <a:xfrm flipH="1">
              <a:off x="3151" y="2149"/>
              <a:ext cx="180" cy="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51" name="Line 612"/>
            <p:cNvSpPr>
              <a:spLocks noChangeShapeType="1"/>
            </p:cNvSpPr>
            <p:nvPr/>
          </p:nvSpPr>
          <p:spPr bwMode="auto">
            <a:xfrm flipH="1">
              <a:off x="3367" y="1701"/>
              <a:ext cx="168" cy="3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66652" name="Group 613"/>
            <p:cNvGrpSpPr>
              <a:grpSpLocks/>
            </p:cNvGrpSpPr>
            <p:nvPr/>
          </p:nvGrpSpPr>
          <p:grpSpPr bwMode="auto">
            <a:xfrm>
              <a:off x="3512" y="2571"/>
              <a:ext cx="544" cy="315"/>
              <a:chOff x="1659" y="3364"/>
              <a:chExt cx="544" cy="315"/>
            </a:xfrm>
          </p:grpSpPr>
          <p:grpSp>
            <p:nvGrpSpPr>
              <p:cNvPr id="667154" name="Group 614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667211" name="AutoShape 61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212" name="Freeform 616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3" name="Freeform 617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4" name="Freeform 618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5" name="Freeform 619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6" name="Freeform 620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7" name="Freeform 621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8" name="Freeform 622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9" name="Freeform 623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0" name="Freeform 624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1" name="Freeform 625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2" name="Freeform 626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3" name="Freeform 627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4" name="Freeform 628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5" name="Freeform 629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6" name="Freeform 630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7" name="Freeform 631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8" name="Freeform 632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29" name="Freeform 633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0" name="Freeform 634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1" name="Freeform 635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2" name="Freeform 636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3" name="Freeform 637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4" name="Freeform 638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5" name="Freeform 639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6" name="Freeform 640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7" name="Freeform 641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8" name="Freeform 642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39" name="Freeform 643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0" name="Freeform 644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1" name="Rectangle 645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2" name="Freeform 646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3" name="Freeform 647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4" name="Freeform 648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5" name="Freeform 649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6" name="Freeform 650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7" name="Freeform 651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8" name="Freeform 652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49" name="Freeform 653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50" name="Freeform 654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155" name="Group 655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667172" name="AutoShape 65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173" name="Freeform 657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4" name="Freeform 658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5" name="Freeform 659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6" name="Freeform 660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7" name="Freeform 661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8" name="Freeform 662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79" name="Freeform 663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0" name="Freeform 664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1" name="Freeform 665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2" name="Freeform 666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3" name="Freeform 667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4" name="Freeform 668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5" name="Freeform 669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6" name="Freeform 670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7" name="Freeform 671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8" name="Freeform 672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89" name="Freeform 673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0" name="Freeform 674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1" name="Freeform 675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2" name="Freeform 676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3" name="Freeform 677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4" name="Freeform 678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5" name="Freeform 679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6" name="Freeform 680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7" name="Freeform 681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8" name="Freeform 682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99" name="Freeform 683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0" name="Freeform 684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1" name="Rectangle 685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2" name="Freeform 686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3" name="Freeform 687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4" name="Freeform 688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5" name="Freeform 689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6" name="Freeform 690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7" name="Freeform 691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8" name="Freeform 692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09" name="Freeform 693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210" name="Freeform 694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sp>
            <p:nvSpPr>
              <p:cNvPr id="667156" name="Freeform 695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7157" name="Line 696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667158" name="Group 697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667159" name="Oval 69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60" name="Line 69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161" name="Line 70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162" name="Rectangle 70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7163" name="Oval 70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7164" name="Group 70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7169" name="Line 7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70" name="Line 70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71" name="Line 70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7165" name="Group 70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7166" name="Line 7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67" name="Line 70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168" name="Line 71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3" name="Group 711"/>
            <p:cNvGrpSpPr>
              <a:grpSpLocks/>
            </p:cNvGrpSpPr>
            <p:nvPr/>
          </p:nvGrpSpPr>
          <p:grpSpPr bwMode="auto">
            <a:xfrm>
              <a:off x="4024" y="1692"/>
              <a:ext cx="492" cy="498"/>
              <a:chOff x="1533" y="3235"/>
              <a:chExt cx="492" cy="498"/>
            </a:xfrm>
          </p:grpSpPr>
          <p:grpSp>
            <p:nvGrpSpPr>
              <p:cNvPr id="667056" name="Group 712"/>
              <p:cNvGrpSpPr>
                <a:grpSpLocks/>
              </p:cNvGrpSpPr>
              <p:nvPr/>
            </p:nvGrpSpPr>
            <p:grpSpPr bwMode="auto">
              <a:xfrm>
                <a:off x="1850" y="3235"/>
                <a:ext cx="159" cy="146"/>
                <a:chOff x="4781" y="1833"/>
                <a:chExt cx="318" cy="262"/>
              </a:xfrm>
            </p:grpSpPr>
            <p:sp>
              <p:nvSpPr>
                <p:cNvPr id="667114" name="AutoShape 71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115" name="Freeform 714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6" name="Freeform 715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7" name="Freeform 716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8" name="Freeform 717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9" name="Freeform 718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0" name="Freeform 719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1" name="Freeform 720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2" name="Freeform 721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3" name="Freeform 722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4" name="Freeform 723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5" name="Freeform 724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6" name="Freeform 725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7" name="Freeform 726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8" name="Freeform 727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29" name="Freeform 728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0" name="Freeform 729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1" name="Freeform 730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2" name="Freeform 731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3" name="Freeform 732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4" name="Freeform 733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5" name="Freeform 734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6" name="Freeform 735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7" name="Freeform 736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8" name="Freeform 737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39" name="Freeform 738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0" name="Freeform 739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1" name="Freeform 740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2" name="Freeform 741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3" name="Freeform 742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4" name="Rectangle 743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5" name="Freeform 744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6" name="Freeform 745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7" name="Freeform 746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8" name="Freeform 747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49" name="Freeform 748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0" name="Freeform 749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1" name="Freeform 750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2" name="Freeform 751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53" name="Freeform 752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057" name="Group 753"/>
              <p:cNvGrpSpPr>
                <a:grpSpLocks/>
              </p:cNvGrpSpPr>
              <p:nvPr/>
            </p:nvGrpSpPr>
            <p:grpSpPr bwMode="auto">
              <a:xfrm>
                <a:off x="1849" y="3583"/>
                <a:ext cx="176" cy="150"/>
                <a:chOff x="4765" y="1531"/>
                <a:chExt cx="312" cy="261"/>
              </a:xfrm>
            </p:grpSpPr>
            <p:sp>
              <p:nvSpPr>
                <p:cNvPr id="667075" name="AutoShape 75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076" name="Freeform 755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7" name="Freeform 756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8" name="Freeform 757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9" name="Freeform 758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0" name="Freeform 759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1" name="Freeform 760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2" name="Freeform 761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3" name="Freeform 762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4" name="Freeform 763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5" name="Freeform 764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6" name="Freeform 765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7" name="Freeform 766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8" name="Freeform 767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89" name="Freeform 768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0" name="Freeform 769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1" name="Freeform 770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2" name="Freeform 771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3" name="Freeform 772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4" name="Freeform 773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5" name="Freeform 774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6" name="Freeform 775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7" name="Freeform 776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8" name="Freeform 777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99" name="Freeform 778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0" name="Freeform 779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1" name="Freeform 780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2" name="Freeform 781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3" name="Freeform 782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4" name="Rectangle 783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5" name="Freeform 784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6" name="Freeform 785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7" name="Freeform 786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8" name="Freeform 787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09" name="Freeform 788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0" name="Freeform 789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1" name="Freeform 790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2" name="Freeform 791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113" name="Freeform 792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7058" name="Group 793"/>
              <p:cNvGrpSpPr>
                <a:grpSpLocks/>
              </p:cNvGrpSpPr>
              <p:nvPr/>
            </p:nvGrpSpPr>
            <p:grpSpPr bwMode="auto">
              <a:xfrm rot="-5400000">
                <a:off x="1626" y="3445"/>
                <a:ext cx="391" cy="88"/>
                <a:chOff x="1450" y="3513"/>
                <a:chExt cx="391" cy="88"/>
              </a:xfrm>
            </p:grpSpPr>
            <p:sp>
              <p:nvSpPr>
                <p:cNvPr id="667073" name="Freeform 794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74" name="Line 795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7059" name="Group 796"/>
              <p:cNvGrpSpPr>
                <a:grpSpLocks/>
              </p:cNvGrpSpPr>
              <p:nvPr/>
            </p:nvGrpSpPr>
            <p:grpSpPr bwMode="auto">
              <a:xfrm>
                <a:off x="1533" y="3422"/>
                <a:ext cx="275" cy="118"/>
                <a:chOff x="3600" y="219"/>
                <a:chExt cx="360" cy="175"/>
              </a:xfrm>
            </p:grpSpPr>
            <p:sp>
              <p:nvSpPr>
                <p:cNvPr id="667060" name="Oval 79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61" name="Line 79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062" name="Line 79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7063" name="Rectangle 80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7064" name="Oval 80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7065" name="Group 80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7070" name="Line 8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71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72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7066" name="Group 80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7067" name="Line 8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68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7069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4" name="Group 810"/>
            <p:cNvGrpSpPr>
              <a:grpSpLocks/>
            </p:cNvGrpSpPr>
            <p:nvPr/>
          </p:nvGrpSpPr>
          <p:grpSpPr bwMode="auto">
            <a:xfrm>
              <a:off x="2860" y="2567"/>
              <a:ext cx="544" cy="315"/>
              <a:chOff x="1659" y="3364"/>
              <a:chExt cx="544" cy="315"/>
            </a:xfrm>
          </p:grpSpPr>
          <p:grpSp>
            <p:nvGrpSpPr>
              <p:cNvPr id="666959" name="Group 811"/>
              <p:cNvGrpSpPr>
                <a:grpSpLocks/>
              </p:cNvGrpSpPr>
              <p:nvPr/>
            </p:nvGrpSpPr>
            <p:grpSpPr bwMode="auto">
              <a:xfrm>
                <a:off x="2044" y="3533"/>
                <a:ext cx="159" cy="146"/>
                <a:chOff x="4781" y="1833"/>
                <a:chExt cx="318" cy="262"/>
              </a:xfrm>
            </p:grpSpPr>
            <p:sp>
              <p:nvSpPr>
                <p:cNvPr id="667016" name="AutoShape 8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7017" name="Freeform 813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8" name="Freeform 814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9" name="Freeform 815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0" name="Freeform 816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1" name="Freeform 817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2" name="Freeform 818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3" name="Freeform 819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4" name="Freeform 820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5" name="Freeform 821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6" name="Freeform 822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7" name="Freeform 823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8" name="Freeform 824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29" name="Freeform 825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0" name="Freeform 826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1" name="Freeform 827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2" name="Freeform 828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3" name="Freeform 829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4" name="Freeform 830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5" name="Freeform 831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6" name="Freeform 832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7" name="Freeform 833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8" name="Freeform 834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39" name="Freeform 835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0" name="Freeform 836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1" name="Freeform 837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2" name="Freeform 838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3" name="Freeform 839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4" name="Freeform 840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5" name="Freeform 841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6" name="Rectangle 842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7" name="Freeform 843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8" name="Freeform 844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49" name="Freeform 845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0" name="Freeform 846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1" name="Freeform 847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2" name="Freeform 848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3" name="Freeform 849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4" name="Freeform 850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55" name="Freeform 851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960" name="Group 852"/>
              <p:cNvGrpSpPr>
                <a:grpSpLocks/>
              </p:cNvGrpSpPr>
              <p:nvPr/>
            </p:nvGrpSpPr>
            <p:grpSpPr bwMode="auto">
              <a:xfrm>
                <a:off x="1659" y="3525"/>
                <a:ext cx="176" cy="150"/>
                <a:chOff x="4765" y="1531"/>
                <a:chExt cx="312" cy="261"/>
              </a:xfrm>
            </p:grpSpPr>
            <p:sp>
              <p:nvSpPr>
                <p:cNvPr id="666977" name="AutoShape 85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978" name="Freeform 854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79" name="Freeform 855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0" name="Freeform 856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1" name="Freeform 857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2" name="Freeform 858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3" name="Freeform 859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4" name="Freeform 860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5" name="Freeform 861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6" name="Freeform 862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7" name="Freeform 863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8" name="Freeform 864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89" name="Freeform 865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0" name="Freeform 866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1" name="Freeform 867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2" name="Freeform 868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3" name="Freeform 869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4" name="Freeform 870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5" name="Freeform 871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6" name="Freeform 872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7" name="Freeform 873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8" name="Freeform 874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99" name="Freeform 875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0" name="Freeform 876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1" name="Freeform 877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2" name="Freeform 878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3" name="Freeform 879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4" name="Freeform 880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5" name="Freeform 881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6" name="Rectangle 882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7" name="Freeform 883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8" name="Freeform 884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09" name="Freeform 885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0" name="Freeform 886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1" name="Freeform 887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2" name="Freeform 888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3" name="Freeform 889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4" name="Freeform 890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7015" name="Freeform 891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sp>
            <p:nvSpPr>
              <p:cNvPr id="666961" name="Freeform 892"/>
              <p:cNvSpPr>
                <a:spLocks/>
              </p:cNvSpPr>
              <p:nvPr/>
            </p:nvSpPr>
            <p:spPr bwMode="auto">
              <a:xfrm flipV="1">
                <a:off x="1740" y="3512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66962" name="Line 893"/>
              <p:cNvSpPr>
                <a:spLocks noChangeShapeType="1"/>
              </p:cNvSpPr>
              <p:nvPr/>
            </p:nvSpPr>
            <p:spPr bwMode="auto">
              <a:xfrm>
                <a:off x="1932" y="3451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666963" name="Group 894"/>
              <p:cNvGrpSpPr>
                <a:grpSpLocks/>
              </p:cNvGrpSpPr>
              <p:nvPr/>
            </p:nvGrpSpPr>
            <p:grpSpPr bwMode="auto">
              <a:xfrm>
                <a:off x="1791" y="3364"/>
                <a:ext cx="275" cy="118"/>
                <a:chOff x="3600" y="219"/>
                <a:chExt cx="360" cy="175"/>
              </a:xfrm>
            </p:grpSpPr>
            <p:sp>
              <p:nvSpPr>
                <p:cNvPr id="666964" name="Oval 89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65" name="Line 89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66" name="Line 89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67" name="Rectangle 89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968" name="Oval 89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969" name="Group 90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974" name="Line 9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5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6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970" name="Group 90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971" name="Line 9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2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73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666655" name="Group 908"/>
            <p:cNvGrpSpPr>
              <a:grpSpLocks/>
            </p:cNvGrpSpPr>
            <p:nvPr/>
          </p:nvGrpSpPr>
          <p:grpSpPr bwMode="auto">
            <a:xfrm>
              <a:off x="4035" y="2288"/>
              <a:ext cx="581" cy="426"/>
              <a:chOff x="2408" y="3183"/>
              <a:chExt cx="581" cy="426"/>
            </a:xfrm>
          </p:grpSpPr>
          <p:grpSp>
            <p:nvGrpSpPr>
              <p:cNvPr id="666862" name="Group 909"/>
              <p:cNvGrpSpPr>
                <a:grpSpLocks/>
              </p:cNvGrpSpPr>
              <p:nvPr/>
            </p:nvGrpSpPr>
            <p:grpSpPr bwMode="auto">
              <a:xfrm>
                <a:off x="2517" y="3459"/>
                <a:ext cx="176" cy="150"/>
                <a:chOff x="4765" y="1531"/>
                <a:chExt cx="312" cy="261"/>
              </a:xfrm>
            </p:grpSpPr>
            <p:sp>
              <p:nvSpPr>
                <p:cNvPr id="666920" name="AutoShape 9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921" name="Freeform 911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2" name="Freeform 912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3" name="Freeform 913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4" name="Freeform 914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5" name="Freeform 915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6" name="Freeform 916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7" name="Freeform 917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8" name="Freeform 918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29" name="Freeform 919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0" name="Freeform 920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1" name="Freeform 921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2" name="Freeform 922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3" name="Freeform 923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4" name="Freeform 924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5" name="Freeform 925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6" name="Freeform 926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7" name="Freeform 927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8" name="Freeform 928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39" name="Freeform 929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0" name="Freeform 930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1" name="Freeform 931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2" name="Freeform 932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3" name="Freeform 933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4" name="Freeform 934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5" name="Freeform 935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6" name="Freeform 936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7" name="Freeform 937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8" name="Freeform 938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49" name="Rectangle 939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0" name="Freeform 940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1" name="Freeform 941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2" name="Freeform 942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3" name="Freeform 943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4" name="Freeform 944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5" name="Freeform 945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6" name="Freeform 946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7" name="Freeform 947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58" name="Freeform 948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863" name="Group 949"/>
              <p:cNvGrpSpPr>
                <a:grpSpLocks/>
              </p:cNvGrpSpPr>
              <p:nvPr/>
            </p:nvGrpSpPr>
            <p:grpSpPr bwMode="auto">
              <a:xfrm rot="-2599131">
                <a:off x="2482" y="3285"/>
                <a:ext cx="391" cy="88"/>
                <a:chOff x="1450" y="3513"/>
                <a:chExt cx="391" cy="88"/>
              </a:xfrm>
            </p:grpSpPr>
            <p:sp>
              <p:nvSpPr>
                <p:cNvPr id="666918" name="Freeform 950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19" name="Line 951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864" name="Group 952"/>
              <p:cNvGrpSpPr>
                <a:grpSpLocks/>
              </p:cNvGrpSpPr>
              <p:nvPr/>
            </p:nvGrpSpPr>
            <p:grpSpPr bwMode="auto">
              <a:xfrm>
                <a:off x="2408" y="3217"/>
                <a:ext cx="265" cy="123"/>
                <a:chOff x="3600" y="219"/>
                <a:chExt cx="360" cy="175"/>
              </a:xfrm>
            </p:grpSpPr>
            <p:sp>
              <p:nvSpPr>
                <p:cNvPr id="666905" name="Oval 95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6" name="Line 95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07" name="Line 95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908" name="Rectangle 95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909" name="Oval 95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910" name="Group 95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915" name="Line 9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6" name="Line 96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7" name="Line 96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911" name="Group 96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912" name="Line 9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3" name="Line 96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914" name="Line 96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66865" name="Group 966"/>
              <p:cNvGrpSpPr>
                <a:grpSpLocks/>
              </p:cNvGrpSpPr>
              <p:nvPr/>
            </p:nvGrpSpPr>
            <p:grpSpPr bwMode="auto">
              <a:xfrm>
                <a:off x="2813" y="3183"/>
                <a:ext cx="176" cy="150"/>
                <a:chOff x="4765" y="1531"/>
                <a:chExt cx="312" cy="261"/>
              </a:xfrm>
            </p:grpSpPr>
            <p:sp>
              <p:nvSpPr>
                <p:cNvPr id="666866" name="AutoShape 96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867" name="Freeform 96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8" name="Freeform 96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9" name="Freeform 97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0" name="Freeform 97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1" name="Freeform 97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2" name="Freeform 97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3" name="Freeform 97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4" name="Freeform 97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5" name="Freeform 97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6" name="Freeform 97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7" name="Freeform 97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8" name="Freeform 97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79" name="Freeform 98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0" name="Freeform 98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1" name="Freeform 98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2" name="Freeform 98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3" name="Freeform 98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4" name="Freeform 98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5" name="Freeform 98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6" name="Freeform 98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7" name="Freeform 98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8" name="Freeform 98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89" name="Freeform 99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0" name="Freeform 99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1" name="Freeform 99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2" name="Freeform 99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3" name="Freeform 99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4" name="Freeform 99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5" name="Rectangle 99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6" name="Freeform 99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7" name="Freeform 99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8" name="Freeform 99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99" name="Freeform 100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0" name="Freeform 100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1" name="Freeform 100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2" name="Freeform 100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3" name="Freeform 100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904" name="Freeform 100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</p:grpSp>
        <p:grpSp>
          <p:nvGrpSpPr>
            <p:cNvPr id="666656" name="Group 1006"/>
            <p:cNvGrpSpPr>
              <a:grpSpLocks/>
            </p:cNvGrpSpPr>
            <p:nvPr/>
          </p:nvGrpSpPr>
          <p:grpSpPr bwMode="auto">
            <a:xfrm>
              <a:off x="3004" y="1864"/>
              <a:ext cx="496" cy="530"/>
              <a:chOff x="521" y="3063"/>
              <a:chExt cx="496" cy="530"/>
            </a:xfrm>
          </p:grpSpPr>
          <p:grpSp>
            <p:nvGrpSpPr>
              <p:cNvPr id="666765" name="Group 1007"/>
              <p:cNvGrpSpPr>
                <a:grpSpLocks/>
              </p:cNvGrpSpPr>
              <p:nvPr/>
            </p:nvGrpSpPr>
            <p:grpSpPr bwMode="auto">
              <a:xfrm>
                <a:off x="537" y="3443"/>
                <a:ext cx="176" cy="150"/>
                <a:chOff x="4765" y="1531"/>
                <a:chExt cx="312" cy="261"/>
              </a:xfrm>
            </p:grpSpPr>
            <p:sp>
              <p:nvSpPr>
                <p:cNvPr id="666823" name="AutoShape 100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824" name="Freeform 1009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5" name="Freeform 1010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6" name="Freeform 1011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7" name="Freeform 1012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8" name="Freeform 1013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9" name="Freeform 1014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0" name="Freeform 1015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1" name="Freeform 1016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2" name="Freeform 1017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3" name="Freeform 1018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4" name="Freeform 1019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5" name="Freeform 1020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6" name="Freeform 1021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7" name="Freeform 1022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8" name="Freeform 1023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39" name="Freeform 1024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0" name="Freeform 1025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1" name="Freeform 1026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2" name="Freeform 1027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3" name="Freeform 1028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4" name="Freeform 1029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5" name="Freeform 1030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6" name="Freeform 1031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7" name="Freeform 1032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8" name="Freeform 1033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49" name="Freeform 1034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0" name="Freeform 1035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1" name="Freeform 1036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2" name="Rectangle 1037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3" name="Freeform 1038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4" name="Freeform 1039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5" name="Freeform 1040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6" name="Freeform 1041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7" name="Freeform 1042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8" name="Freeform 1043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59" name="Freeform 1044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0" name="Freeform 1045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61" name="Freeform 1046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766" name="Group 1047"/>
              <p:cNvGrpSpPr>
                <a:grpSpLocks/>
              </p:cNvGrpSpPr>
              <p:nvPr/>
            </p:nvGrpSpPr>
            <p:grpSpPr bwMode="auto">
              <a:xfrm rot="5400000">
                <a:off x="534" y="3281"/>
                <a:ext cx="391" cy="88"/>
                <a:chOff x="1450" y="3513"/>
                <a:chExt cx="391" cy="88"/>
              </a:xfrm>
            </p:grpSpPr>
            <p:sp>
              <p:nvSpPr>
                <p:cNvPr id="666821" name="Freeform 1048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22" name="Line 1049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767" name="Group 1050"/>
              <p:cNvGrpSpPr>
                <a:grpSpLocks/>
              </p:cNvGrpSpPr>
              <p:nvPr/>
            </p:nvGrpSpPr>
            <p:grpSpPr bwMode="auto">
              <a:xfrm>
                <a:off x="752" y="3249"/>
                <a:ext cx="265" cy="123"/>
                <a:chOff x="3600" y="219"/>
                <a:chExt cx="360" cy="175"/>
              </a:xfrm>
            </p:grpSpPr>
            <p:sp>
              <p:nvSpPr>
                <p:cNvPr id="666808" name="Oval 105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9" name="Line 105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810" name="Line 105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811" name="Rectangle 105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DDDDDD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812" name="Oval 105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DDDDDD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813" name="Group 105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818" name="Line 10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9" name="Line 105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20" name="Line 105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814" name="Group 106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815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6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817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66768" name="Group 1064"/>
              <p:cNvGrpSpPr>
                <a:grpSpLocks/>
              </p:cNvGrpSpPr>
              <p:nvPr/>
            </p:nvGrpSpPr>
            <p:grpSpPr bwMode="auto">
              <a:xfrm>
                <a:off x="521" y="3063"/>
                <a:ext cx="176" cy="150"/>
                <a:chOff x="4765" y="1531"/>
                <a:chExt cx="312" cy="261"/>
              </a:xfrm>
            </p:grpSpPr>
            <p:sp>
              <p:nvSpPr>
                <p:cNvPr id="666769" name="AutoShape 106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770" name="Freeform 1066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1" name="Freeform 1067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2" name="Freeform 1068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3" name="Freeform 1069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4" name="Freeform 1070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5" name="Freeform 1071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6" name="Freeform 1072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7" name="Freeform 1073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8" name="Freeform 1074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79" name="Freeform 1075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0" name="Freeform 1076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1" name="Freeform 1077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2" name="Freeform 1078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3" name="Freeform 1079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4" name="Freeform 1080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5" name="Freeform 1081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6" name="Freeform 1082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7" name="Freeform 1083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8" name="Freeform 1084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89" name="Freeform 1085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0" name="Freeform 1086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1" name="Freeform 1087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2" name="Freeform 1088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3" name="Freeform 1089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4" name="Freeform 1090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5" name="Freeform 1091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6" name="Freeform 1092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7" name="Freeform 1093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8" name="Rectangle 1094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99" name="Freeform 1095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0" name="Freeform 1096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1" name="Freeform 1097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2" name="Freeform 1098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3" name="Freeform 1099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4" name="Freeform 1100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5" name="Freeform 1101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6" name="Freeform 1102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807" name="Freeform 1103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</p:grpSp>
        <p:grpSp>
          <p:nvGrpSpPr>
            <p:cNvPr id="666657" name="Group 1104"/>
            <p:cNvGrpSpPr>
              <a:grpSpLocks/>
            </p:cNvGrpSpPr>
            <p:nvPr/>
          </p:nvGrpSpPr>
          <p:grpSpPr bwMode="auto">
            <a:xfrm>
              <a:off x="3273" y="1420"/>
              <a:ext cx="559" cy="309"/>
              <a:chOff x="1170" y="3095"/>
              <a:chExt cx="559" cy="309"/>
            </a:xfrm>
          </p:grpSpPr>
          <p:grpSp>
            <p:nvGrpSpPr>
              <p:cNvPr id="666667" name="Group 1105"/>
              <p:cNvGrpSpPr>
                <a:grpSpLocks/>
              </p:cNvGrpSpPr>
              <p:nvPr/>
            </p:nvGrpSpPr>
            <p:grpSpPr bwMode="auto">
              <a:xfrm>
                <a:off x="1170" y="3095"/>
                <a:ext cx="159" cy="146"/>
                <a:chOff x="4781" y="1833"/>
                <a:chExt cx="318" cy="262"/>
              </a:xfrm>
            </p:grpSpPr>
            <p:sp>
              <p:nvSpPr>
                <p:cNvPr id="666725" name="AutoShape 110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87" y="1835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726" name="Freeform 1107"/>
                <p:cNvSpPr>
                  <a:spLocks/>
                </p:cNvSpPr>
                <p:nvPr/>
              </p:nvSpPr>
              <p:spPr bwMode="auto">
                <a:xfrm>
                  <a:off x="4781" y="1833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7" name="Freeform 1108"/>
                <p:cNvSpPr>
                  <a:spLocks/>
                </p:cNvSpPr>
                <p:nvPr/>
              </p:nvSpPr>
              <p:spPr bwMode="auto">
                <a:xfrm>
                  <a:off x="4894" y="1857"/>
                  <a:ext cx="98" cy="112"/>
                </a:xfrm>
                <a:custGeom>
                  <a:avLst/>
                  <a:gdLst>
                    <a:gd name="T0" fmla="*/ 684 w 690"/>
                    <a:gd name="T1" fmla="*/ 29 h 782"/>
                    <a:gd name="T2" fmla="*/ 681 w 690"/>
                    <a:gd name="T3" fmla="*/ 28 h 782"/>
                    <a:gd name="T4" fmla="*/ 670 w 690"/>
                    <a:gd name="T5" fmla="*/ 25 h 782"/>
                    <a:gd name="T6" fmla="*/ 652 w 690"/>
                    <a:gd name="T7" fmla="*/ 21 h 782"/>
                    <a:gd name="T8" fmla="*/ 628 w 690"/>
                    <a:gd name="T9" fmla="*/ 16 h 782"/>
                    <a:gd name="T10" fmla="*/ 600 w 690"/>
                    <a:gd name="T11" fmla="*/ 11 h 782"/>
                    <a:gd name="T12" fmla="*/ 566 w 690"/>
                    <a:gd name="T13" fmla="*/ 7 h 782"/>
                    <a:gd name="T14" fmla="*/ 527 w 690"/>
                    <a:gd name="T15" fmla="*/ 3 h 782"/>
                    <a:gd name="T16" fmla="*/ 483 w 690"/>
                    <a:gd name="T17" fmla="*/ 1 h 782"/>
                    <a:gd name="T18" fmla="*/ 436 w 690"/>
                    <a:gd name="T19" fmla="*/ 0 h 782"/>
                    <a:gd name="T20" fmla="*/ 386 w 690"/>
                    <a:gd name="T21" fmla="*/ 2 h 782"/>
                    <a:gd name="T22" fmla="*/ 333 w 690"/>
                    <a:gd name="T23" fmla="*/ 7 h 782"/>
                    <a:gd name="T24" fmla="*/ 277 w 690"/>
                    <a:gd name="T25" fmla="*/ 16 h 782"/>
                    <a:gd name="T26" fmla="*/ 221 w 690"/>
                    <a:gd name="T27" fmla="*/ 28 h 782"/>
                    <a:gd name="T28" fmla="*/ 163 w 690"/>
                    <a:gd name="T29" fmla="*/ 45 h 782"/>
                    <a:gd name="T30" fmla="*/ 104 w 690"/>
                    <a:gd name="T31" fmla="*/ 65 h 782"/>
                    <a:gd name="T32" fmla="*/ 44 w 690"/>
                    <a:gd name="T33" fmla="*/ 93 h 782"/>
                    <a:gd name="T34" fmla="*/ 40 w 690"/>
                    <a:gd name="T35" fmla="*/ 108 h 782"/>
                    <a:gd name="T36" fmla="*/ 29 w 690"/>
                    <a:gd name="T37" fmla="*/ 150 h 782"/>
                    <a:gd name="T38" fmla="*/ 17 w 690"/>
                    <a:gd name="T39" fmla="*/ 216 h 782"/>
                    <a:gd name="T40" fmla="*/ 5 w 690"/>
                    <a:gd name="T41" fmla="*/ 301 h 782"/>
                    <a:gd name="T42" fmla="*/ 0 w 690"/>
                    <a:gd name="T43" fmla="*/ 402 h 782"/>
                    <a:gd name="T44" fmla="*/ 4 w 690"/>
                    <a:gd name="T45" fmla="*/ 516 h 782"/>
                    <a:gd name="T46" fmla="*/ 21 w 690"/>
                    <a:gd name="T47" fmla="*/ 638 h 782"/>
                    <a:gd name="T48" fmla="*/ 57 w 690"/>
                    <a:gd name="T49" fmla="*/ 763 h 782"/>
                    <a:gd name="T50" fmla="*/ 60 w 690"/>
                    <a:gd name="T51" fmla="*/ 763 h 782"/>
                    <a:gd name="T52" fmla="*/ 69 w 690"/>
                    <a:gd name="T53" fmla="*/ 762 h 782"/>
                    <a:gd name="T54" fmla="*/ 84 w 690"/>
                    <a:gd name="T55" fmla="*/ 759 h 782"/>
                    <a:gd name="T56" fmla="*/ 105 w 690"/>
                    <a:gd name="T57" fmla="*/ 758 h 782"/>
                    <a:gd name="T58" fmla="*/ 131 w 690"/>
                    <a:gd name="T59" fmla="*/ 756 h 782"/>
                    <a:gd name="T60" fmla="*/ 162 w 690"/>
                    <a:gd name="T61" fmla="*/ 754 h 782"/>
                    <a:gd name="T62" fmla="*/ 198 w 690"/>
                    <a:gd name="T63" fmla="*/ 753 h 782"/>
                    <a:gd name="T64" fmla="*/ 239 w 690"/>
                    <a:gd name="T65" fmla="*/ 751 h 782"/>
                    <a:gd name="T66" fmla="*/ 283 w 690"/>
                    <a:gd name="T67" fmla="*/ 750 h 782"/>
                    <a:gd name="T68" fmla="*/ 331 w 690"/>
                    <a:gd name="T69" fmla="*/ 751 h 782"/>
                    <a:gd name="T70" fmla="*/ 384 w 690"/>
                    <a:gd name="T71" fmla="*/ 753 h 782"/>
                    <a:gd name="T72" fmla="*/ 440 w 690"/>
                    <a:gd name="T73" fmla="*/ 755 h 782"/>
                    <a:gd name="T74" fmla="*/ 498 w 690"/>
                    <a:gd name="T75" fmla="*/ 759 h 782"/>
                    <a:gd name="T76" fmla="*/ 560 w 690"/>
                    <a:gd name="T77" fmla="*/ 765 h 782"/>
                    <a:gd name="T78" fmla="*/ 624 w 690"/>
                    <a:gd name="T79" fmla="*/ 773 h 782"/>
                    <a:gd name="T80" fmla="*/ 690 w 690"/>
                    <a:gd name="T81" fmla="*/ 782 h 782"/>
                    <a:gd name="T82" fmla="*/ 687 w 690"/>
                    <a:gd name="T83" fmla="*/ 759 h 782"/>
                    <a:gd name="T84" fmla="*/ 680 w 690"/>
                    <a:gd name="T85" fmla="*/ 697 h 782"/>
                    <a:gd name="T86" fmla="*/ 670 w 690"/>
                    <a:gd name="T87" fmla="*/ 604 h 782"/>
                    <a:gd name="T88" fmla="*/ 662 w 690"/>
                    <a:gd name="T89" fmla="*/ 492 h 782"/>
                    <a:gd name="T90" fmla="*/ 656 w 690"/>
                    <a:gd name="T91" fmla="*/ 368 h 782"/>
                    <a:gd name="T92" fmla="*/ 656 w 690"/>
                    <a:gd name="T93" fmla="*/ 244 h 782"/>
                    <a:gd name="T94" fmla="*/ 665 w 690"/>
                    <a:gd name="T95" fmla="*/ 128 h 782"/>
                    <a:gd name="T96" fmla="*/ 684 w 690"/>
                    <a:gd name="T97" fmla="*/ 29 h 7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90"/>
                    <a:gd name="T148" fmla="*/ 0 h 782"/>
                    <a:gd name="T149" fmla="*/ 690 w 690"/>
                    <a:gd name="T150" fmla="*/ 782 h 7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90" h="782">
                      <a:moveTo>
                        <a:pt x="684" y="29"/>
                      </a:moveTo>
                      <a:lnTo>
                        <a:pt x="681" y="28"/>
                      </a:lnTo>
                      <a:lnTo>
                        <a:pt x="670" y="25"/>
                      </a:lnTo>
                      <a:lnTo>
                        <a:pt x="652" y="21"/>
                      </a:lnTo>
                      <a:lnTo>
                        <a:pt x="628" y="16"/>
                      </a:lnTo>
                      <a:lnTo>
                        <a:pt x="600" y="11"/>
                      </a:lnTo>
                      <a:lnTo>
                        <a:pt x="566" y="7"/>
                      </a:lnTo>
                      <a:lnTo>
                        <a:pt x="527" y="3"/>
                      </a:lnTo>
                      <a:lnTo>
                        <a:pt x="483" y="1"/>
                      </a:lnTo>
                      <a:lnTo>
                        <a:pt x="436" y="0"/>
                      </a:lnTo>
                      <a:lnTo>
                        <a:pt x="386" y="2"/>
                      </a:lnTo>
                      <a:lnTo>
                        <a:pt x="333" y="7"/>
                      </a:lnTo>
                      <a:lnTo>
                        <a:pt x="277" y="16"/>
                      </a:lnTo>
                      <a:lnTo>
                        <a:pt x="221" y="28"/>
                      </a:lnTo>
                      <a:lnTo>
                        <a:pt x="163" y="45"/>
                      </a:lnTo>
                      <a:lnTo>
                        <a:pt x="104" y="65"/>
                      </a:lnTo>
                      <a:lnTo>
                        <a:pt x="44" y="93"/>
                      </a:lnTo>
                      <a:lnTo>
                        <a:pt x="40" y="108"/>
                      </a:lnTo>
                      <a:lnTo>
                        <a:pt x="29" y="150"/>
                      </a:lnTo>
                      <a:lnTo>
                        <a:pt x="17" y="216"/>
                      </a:lnTo>
                      <a:lnTo>
                        <a:pt x="5" y="301"/>
                      </a:lnTo>
                      <a:lnTo>
                        <a:pt x="0" y="402"/>
                      </a:lnTo>
                      <a:lnTo>
                        <a:pt x="4" y="516"/>
                      </a:lnTo>
                      <a:lnTo>
                        <a:pt x="21" y="638"/>
                      </a:lnTo>
                      <a:lnTo>
                        <a:pt x="57" y="763"/>
                      </a:lnTo>
                      <a:lnTo>
                        <a:pt x="60" y="763"/>
                      </a:lnTo>
                      <a:lnTo>
                        <a:pt x="69" y="762"/>
                      </a:lnTo>
                      <a:lnTo>
                        <a:pt x="84" y="759"/>
                      </a:lnTo>
                      <a:lnTo>
                        <a:pt x="105" y="758"/>
                      </a:lnTo>
                      <a:lnTo>
                        <a:pt x="131" y="756"/>
                      </a:lnTo>
                      <a:lnTo>
                        <a:pt x="162" y="754"/>
                      </a:lnTo>
                      <a:lnTo>
                        <a:pt x="198" y="753"/>
                      </a:lnTo>
                      <a:lnTo>
                        <a:pt x="239" y="751"/>
                      </a:lnTo>
                      <a:lnTo>
                        <a:pt x="283" y="750"/>
                      </a:lnTo>
                      <a:lnTo>
                        <a:pt x="331" y="751"/>
                      </a:lnTo>
                      <a:lnTo>
                        <a:pt x="384" y="753"/>
                      </a:lnTo>
                      <a:lnTo>
                        <a:pt x="440" y="755"/>
                      </a:lnTo>
                      <a:lnTo>
                        <a:pt x="498" y="759"/>
                      </a:lnTo>
                      <a:lnTo>
                        <a:pt x="560" y="765"/>
                      </a:lnTo>
                      <a:lnTo>
                        <a:pt x="624" y="773"/>
                      </a:lnTo>
                      <a:lnTo>
                        <a:pt x="690" y="782"/>
                      </a:lnTo>
                      <a:lnTo>
                        <a:pt x="687" y="759"/>
                      </a:lnTo>
                      <a:lnTo>
                        <a:pt x="680" y="697"/>
                      </a:lnTo>
                      <a:lnTo>
                        <a:pt x="670" y="604"/>
                      </a:lnTo>
                      <a:lnTo>
                        <a:pt x="662" y="492"/>
                      </a:lnTo>
                      <a:lnTo>
                        <a:pt x="656" y="368"/>
                      </a:lnTo>
                      <a:lnTo>
                        <a:pt x="656" y="244"/>
                      </a:lnTo>
                      <a:lnTo>
                        <a:pt x="665" y="128"/>
                      </a:lnTo>
                      <a:lnTo>
                        <a:pt x="684" y="2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8" name="Freeform 1109"/>
                <p:cNvSpPr>
                  <a:spLocks/>
                </p:cNvSpPr>
                <p:nvPr/>
              </p:nvSpPr>
              <p:spPr bwMode="auto">
                <a:xfrm>
                  <a:off x="4904" y="1888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9" name="Freeform 1110"/>
                <p:cNvSpPr>
                  <a:spLocks/>
                </p:cNvSpPr>
                <p:nvPr/>
              </p:nvSpPr>
              <p:spPr bwMode="auto">
                <a:xfrm>
                  <a:off x="4884" y="1997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0" name="Freeform 1111"/>
                <p:cNvSpPr>
                  <a:spLocks/>
                </p:cNvSpPr>
                <p:nvPr/>
              </p:nvSpPr>
              <p:spPr bwMode="auto">
                <a:xfrm>
                  <a:off x="4943" y="2009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1" name="Freeform 1112"/>
                <p:cNvSpPr>
                  <a:spLocks/>
                </p:cNvSpPr>
                <p:nvPr/>
              </p:nvSpPr>
              <p:spPr bwMode="auto">
                <a:xfrm>
                  <a:off x="4891" y="2000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2" name="Freeform 1113"/>
                <p:cNvSpPr>
                  <a:spLocks/>
                </p:cNvSpPr>
                <p:nvPr/>
              </p:nvSpPr>
              <p:spPr bwMode="auto">
                <a:xfrm>
                  <a:off x="4805" y="2013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3" name="Freeform 1114"/>
                <p:cNvSpPr>
                  <a:spLocks/>
                </p:cNvSpPr>
                <p:nvPr/>
              </p:nvSpPr>
              <p:spPr bwMode="auto">
                <a:xfrm>
                  <a:off x="5006" y="2006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4" name="Freeform 1115"/>
                <p:cNvSpPr>
                  <a:spLocks/>
                </p:cNvSpPr>
                <p:nvPr/>
              </p:nvSpPr>
              <p:spPr bwMode="auto">
                <a:xfrm>
                  <a:off x="4821" y="1869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5" name="Freeform 1116"/>
                <p:cNvSpPr>
                  <a:spLocks/>
                </p:cNvSpPr>
                <p:nvPr/>
              </p:nvSpPr>
              <p:spPr bwMode="auto">
                <a:xfrm>
                  <a:off x="4822" y="1871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6" name="Freeform 1117"/>
                <p:cNvSpPr>
                  <a:spLocks/>
                </p:cNvSpPr>
                <p:nvPr/>
              </p:nvSpPr>
              <p:spPr bwMode="auto">
                <a:xfrm>
                  <a:off x="4823" y="1872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7" name="Freeform 1118"/>
                <p:cNvSpPr>
                  <a:spLocks/>
                </p:cNvSpPr>
                <p:nvPr/>
              </p:nvSpPr>
              <p:spPr bwMode="auto">
                <a:xfrm>
                  <a:off x="4824" y="1873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8" name="Freeform 1119"/>
                <p:cNvSpPr>
                  <a:spLocks/>
                </p:cNvSpPr>
                <p:nvPr/>
              </p:nvSpPr>
              <p:spPr bwMode="auto">
                <a:xfrm>
                  <a:off x="4825" y="1875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39" name="Freeform 1120"/>
                <p:cNvSpPr>
                  <a:spLocks/>
                </p:cNvSpPr>
                <p:nvPr/>
              </p:nvSpPr>
              <p:spPr bwMode="auto">
                <a:xfrm>
                  <a:off x="4826" y="1876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0" name="Freeform 1121"/>
                <p:cNvSpPr>
                  <a:spLocks/>
                </p:cNvSpPr>
                <p:nvPr/>
              </p:nvSpPr>
              <p:spPr bwMode="auto">
                <a:xfrm>
                  <a:off x="4964" y="1970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1" name="Freeform 1122"/>
                <p:cNvSpPr>
                  <a:spLocks/>
                </p:cNvSpPr>
                <p:nvPr/>
              </p:nvSpPr>
              <p:spPr bwMode="auto">
                <a:xfrm>
                  <a:off x="4912" y="1970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2" name="Freeform 1123"/>
                <p:cNvSpPr>
                  <a:spLocks/>
                </p:cNvSpPr>
                <p:nvPr/>
              </p:nvSpPr>
              <p:spPr bwMode="auto">
                <a:xfrm>
                  <a:off x="4927" y="1971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3" name="Freeform 1124"/>
                <p:cNvSpPr>
                  <a:spLocks/>
                </p:cNvSpPr>
                <p:nvPr/>
              </p:nvSpPr>
              <p:spPr bwMode="auto">
                <a:xfrm>
                  <a:off x="4871" y="1856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4" name="Freeform 1125"/>
                <p:cNvSpPr>
                  <a:spLocks/>
                </p:cNvSpPr>
                <p:nvPr/>
              </p:nvSpPr>
              <p:spPr bwMode="auto">
                <a:xfrm>
                  <a:off x="4993" y="1842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5" name="Freeform 1126"/>
                <p:cNvSpPr>
                  <a:spLocks/>
                </p:cNvSpPr>
                <p:nvPr/>
              </p:nvSpPr>
              <p:spPr bwMode="auto">
                <a:xfrm>
                  <a:off x="4871" y="1863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6" name="Freeform 1127"/>
                <p:cNvSpPr>
                  <a:spLocks/>
                </p:cNvSpPr>
                <p:nvPr/>
              </p:nvSpPr>
              <p:spPr bwMode="auto">
                <a:xfrm>
                  <a:off x="4872" y="1870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7" name="Freeform 1128"/>
                <p:cNvSpPr>
                  <a:spLocks/>
                </p:cNvSpPr>
                <p:nvPr/>
              </p:nvSpPr>
              <p:spPr bwMode="auto">
                <a:xfrm>
                  <a:off x="4873" y="1876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8" name="Freeform 1129"/>
                <p:cNvSpPr>
                  <a:spLocks/>
                </p:cNvSpPr>
                <p:nvPr/>
              </p:nvSpPr>
              <p:spPr bwMode="auto">
                <a:xfrm>
                  <a:off x="4874" y="1883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49" name="Freeform 1130"/>
                <p:cNvSpPr>
                  <a:spLocks/>
                </p:cNvSpPr>
                <p:nvPr/>
              </p:nvSpPr>
              <p:spPr bwMode="auto">
                <a:xfrm>
                  <a:off x="4875" y="1890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0" name="Freeform 1131"/>
                <p:cNvSpPr>
                  <a:spLocks/>
                </p:cNvSpPr>
                <p:nvPr/>
              </p:nvSpPr>
              <p:spPr bwMode="auto">
                <a:xfrm>
                  <a:off x="4994" y="1850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1" name="Freeform 1132"/>
                <p:cNvSpPr>
                  <a:spLocks/>
                </p:cNvSpPr>
                <p:nvPr/>
              </p:nvSpPr>
              <p:spPr bwMode="auto">
                <a:xfrm>
                  <a:off x="4995" y="1857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2" name="Freeform 1133"/>
                <p:cNvSpPr>
                  <a:spLocks/>
                </p:cNvSpPr>
                <p:nvPr/>
              </p:nvSpPr>
              <p:spPr bwMode="auto">
                <a:xfrm>
                  <a:off x="4996" y="1865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3" name="Freeform 1134"/>
                <p:cNvSpPr>
                  <a:spLocks/>
                </p:cNvSpPr>
                <p:nvPr/>
              </p:nvSpPr>
              <p:spPr bwMode="auto">
                <a:xfrm>
                  <a:off x="4997" y="1873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4" name="Freeform 1135"/>
                <p:cNvSpPr>
                  <a:spLocks/>
                </p:cNvSpPr>
                <p:nvPr/>
              </p:nvSpPr>
              <p:spPr bwMode="auto">
                <a:xfrm>
                  <a:off x="4998" y="1881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5" name="Rectangle 1136"/>
                <p:cNvSpPr>
                  <a:spLocks noChangeArrowheads="1"/>
                </p:cNvSpPr>
                <p:nvPr/>
              </p:nvSpPr>
              <p:spPr bwMode="auto">
                <a:xfrm>
                  <a:off x="4846" y="1869"/>
                  <a:ext cx="4" cy="146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6" name="Freeform 1137"/>
                <p:cNvSpPr>
                  <a:spLocks/>
                </p:cNvSpPr>
                <p:nvPr/>
              </p:nvSpPr>
              <p:spPr bwMode="auto">
                <a:xfrm>
                  <a:off x="4898" y="1867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7" name="Freeform 1138"/>
                <p:cNvSpPr>
                  <a:spLocks/>
                </p:cNvSpPr>
                <p:nvPr/>
              </p:nvSpPr>
              <p:spPr bwMode="auto">
                <a:xfrm>
                  <a:off x="4819" y="1917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8" name="Freeform 1139"/>
                <p:cNvSpPr>
                  <a:spLocks/>
                </p:cNvSpPr>
                <p:nvPr/>
              </p:nvSpPr>
              <p:spPr bwMode="auto">
                <a:xfrm>
                  <a:off x="4819" y="1887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59" name="Freeform 1140"/>
                <p:cNvSpPr>
                  <a:spLocks/>
                </p:cNvSpPr>
                <p:nvPr/>
              </p:nvSpPr>
              <p:spPr bwMode="auto">
                <a:xfrm>
                  <a:off x="4863" y="1872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0" name="Freeform 1141"/>
                <p:cNvSpPr>
                  <a:spLocks/>
                </p:cNvSpPr>
                <p:nvPr/>
              </p:nvSpPr>
              <p:spPr bwMode="auto">
                <a:xfrm>
                  <a:off x="4900" y="1840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1" name="Freeform 1142"/>
                <p:cNvSpPr>
                  <a:spLocks/>
                </p:cNvSpPr>
                <p:nvPr/>
              </p:nvSpPr>
              <p:spPr bwMode="auto">
                <a:xfrm>
                  <a:off x="4843" y="2015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2" name="Freeform 1143"/>
                <p:cNvSpPr>
                  <a:spLocks/>
                </p:cNvSpPr>
                <p:nvPr/>
              </p:nvSpPr>
              <p:spPr bwMode="auto">
                <a:xfrm>
                  <a:off x="4809" y="2029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3" name="Freeform 1144"/>
                <p:cNvSpPr>
                  <a:spLocks/>
                </p:cNvSpPr>
                <p:nvPr/>
              </p:nvSpPr>
              <p:spPr bwMode="auto">
                <a:xfrm>
                  <a:off x="4837" y="2022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64" name="Freeform 1145"/>
                <p:cNvSpPr>
                  <a:spLocks/>
                </p:cNvSpPr>
                <p:nvPr/>
              </p:nvSpPr>
              <p:spPr bwMode="auto">
                <a:xfrm>
                  <a:off x="4824" y="2025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668" name="Group 1146"/>
              <p:cNvGrpSpPr>
                <a:grpSpLocks/>
              </p:cNvGrpSpPr>
              <p:nvPr/>
            </p:nvGrpSpPr>
            <p:grpSpPr bwMode="auto">
              <a:xfrm>
                <a:off x="1553" y="3099"/>
                <a:ext cx="176" cy="150"/>
                <a:chOff x="4765" y="1531"/>
                <a:chExt cx="312" cy="261"/>
              </a:xfrm>
            </p:grpSpPr>
            <p:sp>
              <p:nvSpPr>
                <p:cNvPr id="666686" name="AutoShape 114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65" y="1531"/>
                  <a:ext cx="312" cy="2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687" name="Freeform 1148"/>
                <p:cNvSpPr>
                  <a:spLocks/>
                </p:cNvSpPr>
                <p:nvPr/>
              </p:nvSpPr>
              <p:spPr bwMode="auto">
                <a:xfrm>
                  <a:off x="4765" y="1534"/>
                  <a:ext cx="307" cy="258"/>
                </a:xfrm>
                <a:custGeom>
                  <a:avLst/>
                  <a:gdLst>
                    <a:gd name="T0" fmla="*/ 606 w 2150"/>
                    <a:gd name="T1" fmla="*/ 129 h 1804"/>
                    <a:gd name="T2" fmla="*/ 611 w 2150"/>
                    <a:gd name="T3" fmla="*/ 128 h 1804"/>
                    <a:gd name="T4" fmla="*/ 623 w 2150"/>
                    <a:gd name="T5" fmla="*/ 123 h 1804"/>
                    <a:gd name="T6" fmla="*/ 645 w 2150"/>
                    <a:gd name="T7" fmla="*/ 115 h 1804"/>
                    <a:gd name="T8" fmla="*/ 676 w 2150"/>
                    <a:gd name="T9" fmla="*/ 107 h 1804"/>
                    <a:gd name="T10" fmla="*/ 715 w 2150"/>
                    <a:gd name="T11" fmla="*/ 95 h 1804"/>
                    <a:gd name="T12" fmla="*/ 763 w 2150"/>
                    <a:gd name="T13" fmla="*/ 84 h 1804"/>
                    <a:gd name="T14" fmla="*/ 820 w 2150"/>
                    <a:gd name="T15" fmla="*/ 71 h 1804"/>
                    <a:gd name="T16" fmla="*/ 886 w 2150"/>
                    <a:gd name="T17" fmla="*/ 59 h 1804"/>
                    <a:gd name="T18" fmla="*/ 961 w 2150"/>
                    <a:gd name="T19" fmla="*/ 46 h 1804"/>
                    <a:gd name="T20" fmla="*/ 1044 w 2150"/>
                    <a:gd name="T21" fmla="*/ 35 h 1804"/>
                    <a:gd name="T22" fmla="*/ 1138 w 2150"/>
                    <a:gd name="T23" fmla="*/ 23 h 1804"/>
                    <a:gd name="T24" fmla="*/ 1240 w 2150"/>
                    <a:gd name="T25" fmla="*/ 14 h 1804"/>
                    <a:gd name="T26" fmla="*/ 1350 w 2150"/>
                    <a:gd name="T27" fmla="*/ 7 h 1804"/>
                    <a:gd name="T28" fmla="*/ 1470 w 2150"/>
                    <a:gd name="T29" fmla="*/ 1 h 1804"/>
                    <a:gd name="T30" fmla="*/ 1601 w 2150"/>
                    <a:gd name="T31" fmla="*/ 0 h 1804"/>
                    <a:gd name="T32" fmla="*/ 1739 w 2150"/>
                    <a:gd name="T33" fmla="*/ 1 h 1804"/>
                    <a:gd name="T34" fmla="*/ 1799 w 2150"/>
                    <a:gd name="T35" fmla="*/ 248 h 1804"/>
                    <a:gd name="T36" fmla="*/ 1820 w 2150"/>
                    <a:gd name="T37" fmla="*/ 259 h 1804"/>
                    <a:gd name="T38" fmla="*/ 1868 w 2150"/>
                    <a:gd name="T39" fmla="*/ 292 h 1804"/>
                    <a:gd name="T40" fmla="*/ 1920 w 2150"/>
                    <a:gd name="T41" fmla="*/ 351 h 1804"/>
                    <a:gd name="T42" fmla="*/ 1951 w 2150"/>
                    <a:gd name="T43" fmla="*/ 436 h 1804"/>
                    <a:gd name="T44" fmla="*/ 2078 w 2150"/>
                    <a:gd name="T45" fmla="*/ 1009 h 1804"/>
                    <a:gd name="T46" fmla="*/ 2129 w 2150"/>
                    <a:gd name="T47" fmla="*/ 1247 h 1804"/>
                    <a:gd name="T48" fmla="*/ 2137 w 2150"/>
                    <a:gd name="T49" fmla="*/ 1264 h 1804"/>
                    <a:gd name="T50" fmla="*/ 2149 w 2150"/>
                    <a:gd name="T51" fmla="*/ 1310 h 1804"/>
                    <a:gd name="T52" fmla="*/ 2147 w 2150"/>
                    <a:gd name="T53" fmla="*/ 1380 h 1804"/>
                    <a:gd name="T54" fmla="*/ 2117 w 2150"/>
                    <a:gd name="T55" fmla="*/ 1468 h 1804"/>
                    <a:gd name="T56" fmla="*/ 0 w 2150"/>
                    <a:gd name="T57" fmla="*/ 1413 h 1804"/>
                    <a:gd name="T58" fmla="*/ 212 w 2150"/>
                    <a:gd name="T59" fmla="*/ 1302 h 1804"/>
                    <a:gd name="T60" fmla="*/ 213 w 2150"/>
                    <a:gd name="T61" fmla="*/ 247 h 1804"/>
                    <a:gd name="T62" fmla="*/ 223 w 2150"/>
                    <a:gd name="T63" fmla="*/ 240 h 1804"/>
                    <a:gd name="T64" fmla="*/ 245 w 2150"/>
                    <a:gd name="T65" fmla="*/ 228 h 1804"/>
                    <a:gd name="T66" fmla="*/ 276 w 2150"/>
                    <a:gd name="T67" fmla="*/ 214 h 1804"/>
                    <a:gd name="T68" fmla="*/ 316 w 2150"/>
                    <a:gd name="T69" fmla="*/ 201 h 1804"/>
                    <a:gd name="T70" fmla="*/ 366 w 2150"/>
                    <a:gd name="T71" fmla="*/ 194 h 1804"/>
                    <a:gd name="T72" fmla="*/ 424 w 2150"/>
                    <a:gd name="T73" fmla="*/ 193 h 1804"/>
                    <a:gd name="T74" fmla="*/ 493 w 2150"/>
                    <a:gd name="T75" fmla="*/ 203 h 1804"/>
                    <a:gd name="T76" fmla="*/ 582 w 2150"/>
                    <a:gd name="T77" fmla="*/ 239 h 1804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150"/>
                    <a:gd name="T118" fmla="*/ 0 h 1804"/>
                    <a:gd name="T119" fmla="*/ 2150 w 2150"/>
                    <a:gd name="T120" fmla="*/ 1804 h 1804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150" h="1804">
                      <a:moveTo>
                        <a:pt x="582" y="239"/>
                      </a:moveTo>
                      <a:lnTo>
                        <a:pt x="606" y="129"/>
                      </a:lnTo>
                      <a:lnTo>
                        <a:pt x="607" y="129"/>
                      </a:lnTo>
                      <a:lnTo>
                        <a:pt x="611" y="128"/>
                      </a:lnTo>
                      <a:lnTo>
                        <a:pt x="616" y="125"/>
                      </a:lnTo>
                      <a:lnTo>
                        <a:pt x="623" y="123"/>
                      </a:lnTo>
                      <a:lnTo>
                        <a:pt x="633" y="120"/>
                      </a:lnTo>
                      <a:lnTo>
                        <a:pt x="645" y="115"/>
                      </a:lnTo>
                      <a:lnTo>
                        <a:pt x="659" y="112"/>
                      </a:lnTo>
                      <a:lnTo>
                        <a:pt x="676" y="107"/>
                      </a:lnTo>
                      <a:lnTo>
                        <a:pt x="694" y="101"/>
                      </a:lnTo>
                      <a:lnTo>
                        <a:pt x="715" y="95"/>
                      </a:lnTo>
                      <a:lnTo>
                        <a:pt x="738" y="90"/>
                      </a:lnTo>
                      <a:lnTo>
                        <a:pt x="763" y="84"/>
                      </a:lnTo>
                      <a:lnTo>
                        <a:pt x="790" y="78"/>
                      </a:lnTo>
                      <a:lnTo>
                        <a:pt x="820" y="71"/>
                      </a:lnTo>
                      <a:lnTo>
                        <a:pt x="852" y="64"/>
                      </a:lnTo>
                      <a:lnTo>
                        <a:pt x="886" y="59"/>
                      </a:lnTo>
                      <a:lnTo>
                        <a:pt x="922" y="52"/>
                      </a:lnTo>
                      <a:lnTo>
                        <a:pt x="961" y="46"/>
                      </a:lnTo>
                      <a:lnTo>
                        <a:pt x="1002" y="40"/>
                      </a:lnTo>
                      <a:lnTo>
                        <a:pt x="1044" y="35"/>
                      </a:lnTo>
                      <a:lnTo>
                        <a:pt x="1090" y="29"/>
                      </a:lnTo>
                      <a:lnTo>
                        <a:pt x="1138" y="23"/>
                      </a:lnTo>
                      <a:lnTo>
                        <a:pt x="1187" y="18"/>
                      </a:lnTo>
                      <a:lnTo>
                        <a:pt x="1240" y="14"/>
                      </a:lnTo>
                      <a:lnTo>
                        <a:pt x="1294" y="10"/>
                      </a:lnTo>
                      <a:lnTo>
                        <a:pt x="1350" y="7"/>
                      </a:lnTo>
                      <a:lnTo>
                        <a:pt x="1410" y="4"/>
                      </a:lnTo>
                      <a:lnTo>
                        <a:pt x="1470" y="1"/>
                      </a:lnTo>
                      <a:lnTo>
                        <a:pt x="1535" y="0"/>
                      </a:lnTo>
                      <a:lnTo>
                        <a:pt x="1601" y="0"/>
                      </a:lnTo>
                      <a:lnTo>
                        <a:pt x="1668" y="0"/>
                      </a:lnTo>
                      <a:lnTo>
                        <a:pt x="1739" y="1"/>
                      </a:lnTo>
                      <a:lnTo>
                        <a:pt x="1816" y="44"/>
                      </a:lnTo>
                      <a:lnTo>
                        <a:pt x="1799" y="248"/>
                      </a:lnTo>
                      <a:lnTo>
                        <a:pt x="1804" y="251"/>
                      </a:lnTo>
                      <a:lnTo>
                        <a:pt x="1820" y="259"/>
                      </a:lnTo>
                      <a:lnTo>
                        <a:pt x="1842" y="272"/>
                      </a:lnTo>
                      <a:lnTo>
                        <a:pt x="1868" y="292"/>
                      </a:lnTo>
                      <a:lnTo>
                        <a:pt x="1896" y="318"/>
                      </a:lnTo>
                      <a:lnTo>
                        <a:pt x="1920" y="351"/>
                      </a:lnTo>
                      <a:lnTo>
                        <a:pt x="1939" y="390"/>
                      </a:lnTo>
                      <a:lnTo>
                        <a:pt x="1951" y="436"/>
                      </a:lnTo>
                      <a:lnTo>
                        <a:pt x="2125" y="593"/>
                      </a:lnTo>
                      <a:lnTo>
                        <a:pt x="2078" y="1009"/>
                      </a:lnTo>
                      <a:lnTo>
                        <a:pt x="1799" y="1149"/>
                      </a:lnTo>
                      <a:lnTo>
                        <a:pt x="2129" y="1247"/>
                      </a:lnTo>
                      <a:lnTo>
                        <a:pt x="2131" y="1251"/>
                      </a:lnTo>
                      <a:lnTo>
                        <a:pt x="2137" y="1264"/>
                      </a:lnTo>
                      <a:lnTo>
                        <a:pt x="2143" y="1284"/>
                      </a:lnTo>
                      <a:lnTo>
                        <a:pt x="2149" y="1310"/>
                      </a:lnTo>
                      <a:lnTo>
                        <a:pt x="2150" y="1342"/>
                      </a:lnTo>
                      <a:lnTo>
                        <a:pt x="2147" y="1380"/>
                      </a:lnTo>
                      <a:lnTo>
                        <a:pt x="2136" y="1423"/>
                      </a:lnTo>
                      <a:lnTo>
                        <a:pt x="2117" y="1468"/>
                      </a:lnTo>
                      <a:lnTo>
                        <a:pt x="1244" y="1804"/>
                      </a:lnTo>
                      <a:lnTo>
                        <a:pt x="0" y="1413"/>
                      </a:lnTo>
                      <a:lnTo>
                        <a:pt x="22" y="1367"/>
                      </a:lnTo>
                      <a:lnTo>
                        <a:pt x="212" y="1302"/>
                      </a:lnTo>
                      <a:lnTo>
                        <a:pt x="212" y="248"/>
                      </a:lnTo>
                      <a:lnTo>
                        <a:pt x="213" y="247"/>
                      </a:lnTo>
                      <a:lnTo>
                        <a:pt x="217" y="244"/>
                      </a:lnTo>
                      <a:lnTo>
                        <a:pt x="223" y="240"/>
                      </a:lnTo>
                      <a:lnTo>
                        <a:pt x="232" y="234"/>
                      </a:lnTo>
                      <a:lnTo>
                        <a:pt x="245" y="228"/>
                      </a:lnTo>
                      <a:lnTo>
                        <a:pt x="258" y="221"/>
                      </a:lnTo>
                      <a:lnTo>
                        <a:pt x="276" y="214"/>
                      </a:lnTo>
                      <a:lnTo>
                        <a:pt x="294" y="207"/>
                      </a:lnTo>
                      <a:lnTo>
                        <a:pt x="316" y="201"/>
                      </a:lnTo>
                      <a:lnTo>
                        <a:pt x="340" y="197"/>
                      </a:lnTo>
                      <a:lnTo>
                        <a:pt x="366" y="194"/>
                      </a:lnTo>
                      <a:lnTo>
                        <a:pt x="393" y="192"/>
                      </a:lnTo>
                      <a:lnTo>
                        <a:pt x="424" y="193"/>
                      </a:lnTo>
                      <a:lnTo>
                        <a:pt x="457" y="197"/>
                      </a:lnTo>
                      <a:lnTo>
                        <a:pt x="493" y="203"/>
                      </a:lnTo>
                      <a:lnTo>
                        <a:pt x="529" y="214"/>
                      </a:lnTo>
                      <a:lnTo>
                        <a:pt x="582" y="23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8" name="Freeform 1149"/>
                <p:cNvSpPr>
                  <a:spLocks/>
                </p:cNvSpPr>
                <p:nvPr/>
              </p:nvSpPr>
              <p:spPr bwMode="auto">
                <a:xfrm>
                  <a:off x="4882" y="1584"/>
                  <a:ext cx="163" cy="111"/>
                </a:xfrm>
                <a:custGeom>
                  <a:avLst/>
                  <a:gdLst>
                    <a:gd name="T0" fmla="*/ 7 w 1139"/>
                    <a:gd name="T1" fmla="*/ 587 h 778"/>
                    <a:gd name="T2" fmla="*/ 0 w 1139"/>
                    <a:gd name="T3" fmla="*/ 682 h 778"/>
                    <a:gd name="T4" fmla="*/ 742 w 1139"/>
                    <a:gd name="T5" fmla="*/ 778 h 778"/>
                    <a:gd name="T6" fmla="*/ 748 w 1139"/>
                    <a:gd name="T7" fmla="*/ 775 h 778"/>
                    <a:gd name="T8" fmla="*/ 763 w 1139"/>
                    <a:gd name="T9" fmla="*/ 767 h 778"/>
                    <a:gd name="T10" fmla="*/ 787 w 1139"/>
                    <a:gd name="T11" fmla="*/ 755 h 778"/>
                    <a:gd name="T12" fmla="*/ 816 w 1139"/>
                    <a:gd name="T13" fmla="*/ 737 h 778"/>
                    <a:gd name="T14" fmla="*/ 852 w 1139"/>
                    <a:gd name="T15" fmla="*/ 714 h 778"/>
                    <a:gd name="T16" fmla="*/ 891 w 1139"/>
                    <a:gd name="T17" fmla="*/ 686 h 778"/>
                    <a:gd name="T18" fmla="*/ 932 w 1139"/>
                    <a:gd name="T19" fmla="*/ 652 h 778"/>
                    <a:gd name="T20" fmla="*/ 973 w 1139"/>
                    <a:gd name="T21" fmla="*/ 613 h 778"/>
                    <a:gd name="T22" fmla="*/ 1013 w 1139"/>
                    <a:gd name="T23" fmla="*/ 570 h 778"/>
                    <a:gd name="T24" fmla="*/ 1051 w 1139"/>
                    <a:gd name="T25" fmla="*/ 521 h 778"/>
                    <a:gd name="T26" fmla="*/ 1083 w 1139"/>
                    <a:gd name="T27" fmla="*/ 466 h 778"/>
                    <a:gd name="T28" fmla="*/ 1109 w 1139"/>
                    <a:gd name="T29" fmla="*/ 406 h 778"/>
                    <a:gd name="T30" fmla="*/ 1129 w 1139"/>
                    <a:gd name="T31" fmla="*/ 342 h 778"/>
                    <a:gd name="T32" fmla="*/ 1139 w 1139"/>
                    <a:gd name="T33" fmla="*/ 271 h 778"/>
                    <a:gd name="T34" fmla="*/ 1138 w 1139"/>
                    <a:gd name="T35" fmla="*/ 196 h 778"/>
                    <a:gd name="T36" fmla="*/ 1124 w 1139"/>
                    <a:gd name="T37" fmla="*/ 115 h 778"/>
                    <a:gd name="T38" fmla="*/ 1122 w 1139"/>
                    <a:gd name="T39" fmla="*/ 110 h 778"/>
                    <a:gd name="T40" fmla="*/ 1115 w 1139"/>
                    <a:gd name="T41" fmla="*/ 97 h 778"/>
                    <a:gd name="T42" fmla="*/ 1102 w 1139"/>
                    <a:gd name="T43" fmla="*/ 80 h 778"/>
                    <a:gd name="T44" fmla="*/ 1086 w 1139"/>
                    <a:gd name="T45" fmla="*/ 59 h 778"/>
                    <a:gd name="T46" fmla="*/ 1066 w 1139"/>
                    <a:gd name="T47" fmla="*/ 39 h 778"/>
                    <a:gd name="T48" fmla="*/ 1041 w 1139"/>
                    <a:gd name="T49" fmla="*/ 20 h 778"/>
                    <a:gd name="T50" fmla="*/ 1011 w 1139"/>
                    <a:gd name="T51" fmla="*/ 7 h 778"/>
                    <a:gd name="T52" fmla="*/ 978 w 1139"/>
                    <a:gd name="T53" fmla="*/ 0 h 778"/>
                    <a:gd name="T54" fmla="*/ 982 w 1139"/>
                    <a:gd name="T55" fmla="*/ 12 h 778"/>
                    <a:gd name="T56" fmla="*/ 994 w 1139"/>
                    <a:gd name="T57" fmla="*/ 46 h 778"/>
                    <a:gd name="T58" fmla="*/ 1007 w 1139"/>
                    <a:gd name="T59" fmla="*/ 100 h 778"/>
                    <a:gd name="T60" fmla="*/ 1019 w 1139"/>
                    <a:gd name="T61" fmla="*/ 169 h 778"/>
                    <a:gd name="T62" fmla="*/ 1022 w 1139"/>
                    <a:gd name="T63" fmla="*/ 252 h 778"/>
                    <a:gd name="T64" fmla="*/ 1013 w 1139"/>
                    <a:gd name="T65" fmla="*/ 344 h 778"/>
                    <a:gd name="T66" fmla="*/ 987 w 1139"/>
                    <a:gd name="T67" fmla="*/ 444 h 778"/>
                    <a:gd name="T68" fmla="*/ 940 w 1139"/>
                    <a:gd name="T69" fmla="*/ 549 h 778"/>
                    <a:gd name="T70" fmla="*/ 939 w 1139"/>
                    <a:gd name="T71" fmla="*/ 550 h 778"/>
                    <a:gd name="T72" fmla="*/ 934 w 1139"/>
                    <a:gd name="T73" fmla="*/ 553 h 778"/>
                    <a:gd name="T74" fmla="*/ 927 w 1139"/>
                    <a:gd name="T75" fmla="*/ 559 h 778"/>
                    <a:gd name="T76" fmla="*/ 917 w 1139"/>
                    <a:gd name="T77" fmla="*/ 567 h 778"/>
                    <a:gd name="T78" fmla="*/ 904 w 1139"/>
                    <a:gd name="T79" fmla="*/ 575 h 778"/>
                    <a:gd name="T80" fmla="*/ 890 w 1139"/>
                    <a:gd name="T81" fmla="*/ 585 h 778"/>
                    <a:gd name="T82" fmla="*/ 871 w 1139"/>
                    <a:gd name="T83" fmla="*/ 594 h 778"/>
                    <a:gd name="T84" fmla="*/ 851 w 1139"/>
                    <a:gd name="T85" fmla="*/ 603 h 778"/>
                    <a:gd name="T86" fmla="*/ 828 w 1139"/>
                    <a:gd name="T87" fmla="*/ 611 h 778"/>
                    <a:gd name="T88" fmla="*/ 802 w 1139"/>
                    <a:gd name="T89" fmla="*/ 619 h 778"/>
                    <a:gd name="T90" fmla="*/ 773 w 1139"/>
                    <a:gd name="T91" fmla="*/ 625 h 778"/>
                    <a:gd name="T92" fmla="*/ 741 w 1139"/>
                    <a:gd name="T93" fmla="*/ 629 h 778"/>
                    <a:gd name="T94" fmla="*/ 708 w 1139"/>
                    <a:gd name="T95" fmla="*/ 630 h 778"/>
                    <a:gd name="T96" fmla="*/ 671 w 1139"/>
                    <a:gd name="T97" fmla="*/ 629 h 778"/>
                    <a:gd name="T98" fmla="*/ 631 w 1139"/>
                    <a:gd name="T99" fmla="*/ 626 h 778"/>
                    <a:gd name="T100" fmla="*/ 590 w 1139"/>
                    <a:gd name="T101" fmla="*/ 618 h 778"/>
                    <a:gd name="T102" fmla="*/ 590 w 1139"/>
                    <a:gd name="T103" fmla="*/ 720 h 778"/>
                    <a:gd name="T104" fmla="*/ 26 w 1139"/>
                    <a:gd name="T105" fmla="*/ 663 h 778"/>
                    <a:gd name="T106" fmla="*/ 7 w 1139"/>
                    <a:gd name="T107" fmla="*/ 587 h 778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1139"/>
                    <a:gd name="T163" fmla="*/ 0 h 778"/>
                    <a:gd name="T164" fmla="*/ 1139 w 1139"/>
                    <a:gd name="T165" fmla="*/ 778 h 778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1139" h="778">
                      <a:moveTo>
                        <a:pt x="7" y="587"/>
                      </a:moveTo>
                      <a:lnTo>
                        <a:pt x="0" y="682"/>
                      </a:lnTo>
                      <a:lnTo>
                        <a:pt x="742" y="778"/>
                      </a:lnTo>
                      <a:lnTo>
                        <a:pt x="748" y="775"/>
                      </a:lnTo>
                      <a:lnTo>
                        <a:pt x="763" y="767"/>
                      </a:lnTo>
                      <a:lnTo>
                        <a:pt x="787" y="755"/>
                      </a:lnTo>
                      <a:lnTo>
                        <a:pt x="816" y="737"/>
                      </a:lnTo>
                      <a:lnTo>
                        <a:pt x="852" y="714"/>
                      </a:lnTo>
                      <a:lnTo>
                        <a:pt x="891" y="686"/>
                      </a:lnTo>
                      <a:lnTo>
                        <a:pt x="932" y="652"/>
                      </a:lnTo>
                      <a:lnTo>
                        <a:pt x="973" y="613"/>
                      </a:lnTo>
                      <a:lnTo>
                        <a:pt x="1013" y="570"/>
                      </a:lnTo>
                      <a:lnTo>
                        <a:pt x="1051" y="521"/>
                      </a:lnTo>
                      <a:lnTo>
                        <a:pt x="1083" y="466"/>
                      </a:lnTo>
                      <a:lnTo>
                        <a:pt x="1109" y="406"/>
                      </a:lnTo>
                      <a:lnTo>
                        <a:pt x="1129" y="342"/>
                      </a:lnTo>
                      <a:lnTo>
                        <a:pt x="1139" y="271"/>
                      </a:lnTo>
                      <a:lnTo>
                        <a:pt x="1138" y="196"/>
                      </a:lnTo>
                      <a:lnTo>
                        <a:pt x="1124" y="115"/>
                      </a:lnTo>
                      <a:lnTo>
                        <a:pt x="1122" y="110"/>
                      </a:lnTo>
                      <a:lnTo>
                        <a:pt x="1115" y="97"/>
                      </a:lnTo>
                      <a:lnTo>
                        <a:pt x="1102" y="80"/>
                      </a:lnTo>
                      <a:lnTo>
                        <a:pt x="1086" y="59"/>
                      </a:lnTo>
                      <a:lnTo>
                        <a:pt x="1066" y="39"/>
                      </a:lnTo>
                      <a:lnTo>
                        <a:pt x="1041" y="20"/>
                      </a:lnTo>
                      <a:lnTo>
                        <a:pt x="1011" y="7"/>
                      </a:lnTo>
                      <a:lnTo>
                        <a:pt x="978" y="0"/>
                      </a:lnTo>
                      <a:lnTo>
                        <a:pt x="982" y="12"/>
                      </a:lnTo>
                      <a:lnTo>
                        <a:pt x="994" y="46"/>
                      </a:lnTo>
                      <a:lnTo>
                        <a:pt x="1007" y="100"/>
                      </a:lnTo>
                      <a:lnTo>
                        <a:pt x="1019" y="169"/>
                      </a:lnTo>
                      <a:lnTo>
                        <a:pt x="1022" y="252"/>
                      </a:lnTo>
                      <a:lnTo>
                        <a:pt x="1013" y="344"/>
                      </a:lnTo>
                      <a:lnTo>
                        <a:pt x="987" y="444"/>
                      </a:lnTo>
                      <a:lnTo>
                        <a:pt x="940" y="549"/>
                      </a:lnTo>
                      <a:lnTo>
                        <a:pt x="939" y="550"/>
                      </a:lnTo>
                      <a:lnTo>
                        <a:pt x="934" y="553"/>
                      </a:lnTo>
                      <a:lnTo>
                        <a:pt x="927" y="559"/>
                      </a:lnTo>
                      <a:lnTo>
                        <a:pt x="917" y="567"/>
                      </a:lnTo>
                      <a:lnTo>
                        <a:pt x="904" y="575"/>
                      </a:lnTo>
                      <a:lnTo>
                        <a:pt x="890" y="585"/>
                      </a:lnTo>
                      <a:lnTo>
                        <a:pt x="871" y="594"/>
                      </a:lnTo>
                      <a:lnTo>
                        <a:pt x="851" y="603"/>
                      </a:lnTo>
                      <a:lnTo>
                        <a:pt x="828" y="611"/>
                      </a:lnTo>
                      <a:lnTo>
                        <a:pt x="802" y="619"/>
                      </a:lnTo>
                      <a:lnTo>
                        <a:pt x="773" y="625"/>
                      </a:lnTo>
                      <a:lnTo>
                        <a:pt x="741" y="629"/>
                      </a:lnTo>
                      <a:lnTo>
                        <a:pt x="708" y="630"/>
                      </a:lnTo>
                      <a:lnTo>
                        <a:pt x="671" y="629"/>
                      </a:lnTo>
                      <a:lnTo>
                        <a:pt x="631" y="626"/>
                      </a:lnTo>
                      <a:lnTo>
                        <a:pt x="590" y="618"/>
                      </a:lnTo>
                      <a:lnTo>
                        <a:pt x="590" y="720"/>
                      </a:lnTo>
                      <a:lnTo>
                        <a:pt x="26" y="663"/>
                      </a:lnTo>
                      <a:lnTo>
                        <a:pt x="7" y="58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9" name="Freeform 1150"/>
                <p:cNvSpPr>
                  <a:spLocks/>
                </p:cNvSpPr>
                <p:nvPr/>
              </p:nvSpPr>
              <p:spPr bwMode="auto">
                <a:xfrm>
                  <a:off x="4862" y="1693"/>
                  <a:ext cx="119" cy="38"/>
                </a:xfrm>
                <a:custGeom>
                  <a:avLst/>
                  <a:gdLst>
                    <a:gd name="T0" fmla="*/ 837 w 837"/>
                    <a:gd name="T1" fmla="*/ 96 h 269"/>
                    <a:gd name="T2" fmla="*/ 12 w 837"/>
                    <a:gd name="T3" fmla="*/ 0 h 269"/>
                    <a:gd name="T4" fmla="*/ 0 w 837"/>
                    <a:gd name="T5" fmla="*/ 96 h 269"/>
                    <a:gd name="T6" fmla="*/ 812 w 837"/>
                    <a:gd name="T7" fmla="*/ 269 h 269"/>
                    <a:gd name="T8" fmla="*/ 837 w 837"/>
                    <a:gd name="T9" fmla="*/ 96 h 2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7"/>
                    <a:gd name="T16" fmla="*/ 0 h 269"/>
                    <a:gd name="T17" fmla="*/ 837 w 837"/>
                    <a:gd name="T18" fmla="*/ 269 h 2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7" h="269">
                      <a:moveTo>
                        <a:pt x="837" y="96"/>
                      </a:moveTo>
                      <a:lnTo>
                        <a:pt x="12" y="0"/>
                      </a:lnTo>
                      <a:lnTo>
                        <a:pt x="0" y="96"/>
                      </a:lnTo>
                      <a:lnTo>
                        <a:pt x="812" y="269"/>
                      </a:lnTo>
                      <a:lnTo>
                        <a:pt x="837" y="9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0" name="Freeform 1151"/>
                <p:cNvSpPr>
                  <a:spLocks/>
                </p:cNvSpPr>
                <p:nvPr/>
              </p:nvSpPr>
              <p:spPr bwMode="auto">
                <a:xfrm>
                  <a:off x="4921" y="1705"/>
                  <a:ext cx="51" cy="18"/>
                </a:xfrm>
                <a:custGeom>
                  <a:avLst/>
                  <a:gdLst>
                    <a:gd name="T0" fmla="*/ 358 w 358"/>
                    <a:gd name="T1" fmla="*/ 53 h 122"/>
                    <a:gd name="T2" fmla="*/ 5 w 358"/>
                    <a:gd name="T3" fmla="*/ 0 h 122"/>
                    <a:gd name="T4" fmla="*/ 0 w 358"/>
                    <a:gd name="T5" fmla="*/ 51 h 122"/>
                    <a:gd name="T6" fmla="*/ 348 w 358"/>
                    <a:gd name="T7" fmla="*/ 122 h 122"/>
                    <a:gd name="T8" fmla="*/ 358 w 358"/>
                    <a:gd name="T9" fmla="*/ 53 h 1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8"/>
                    <a:gd name="T16" fmla="*/ 0 h 122"/>
                    <a:gd name="T17" fmla="*/ 358 w 358"/>
                    <a:gd name="T18" fmla="*/ 122 h 1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8" h="122">
                      <a:moveTo>
                        <a:pt x="358" y="53"/>
                      </a:moveTo>
                      <a:lnTo>
                        <a:pt x="5" y="0"/>
                      </a:lnTo>
                      <a:lnTo>
                        <a:pt x="0" y="51"/>
                      </a:lnTo>
                      <a:lnTo>
                        <a:pt x="348" y="122"/>
                      </a:lnTo>
                      <a:lnTo>
                        <a:pt x="358" y="53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1" name="Freeform 1152"/>
                <p:cNvSpPr>
                  <a:spLocks/>
                </p:cNvSpPr>
                <p:nvPr/>
              </p:nvSpPr>
              <p:spPr bwMode="auto">
                <a:xfrm>
                  <a:off x="4869" y="1696"/>
                  <a:ext cx="34" cy="13"/>
                </a:xfrm>
                <a:custGeom>
                  <a:avLst/>
                  <a:gdLst>
                    <a:gd name="T0" fmla="*/ 239 w 239"/>
                    <a:gd name="T1" fmla="*/ 42 h 91"/>
                    <a:gd name="T2" fmla="*/ 0 w 239"/>
                    <a:gd name="T3" fmla="*/ 0 h 91"/>
                    <a:gd name="T4" fmla="*/ 2 w 239"/>
                    <a:gd name="T5" fmla="*/ 44 h 91"/>
                    <a:gd name="T6" fmla="*/ 231 w 239"/>
                    <a:gd name="T7" fmla="*/ 91 h 91"/>
                    <a:gd name="T8" fmla="*/ 239 w 239"/>
                    <a:gd name="T9" fmla="*/ 42 h 9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9"/>
                    <a:gd name="T16" fmla="*/ 0 h 91"/>
                    <a:gd name="T17" fmla="*/ 239 w 239"/>
                    <a:gd name="T18" fmla="*/ 91 h 9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9" h="91">
                      <a:moveTo>
                        <a:pt x="239" y="42"/>
                      </a:moveTo>
                      <a:lnTo>
                        <a:pt x="0" y="0"/>
                      </a:lnTo>
                      <a:lnTo>
                        <a:pt x="2" y="44"/>
                      </a:lnTo>
                      <a:lnTo>
                        <a:pt x="231" y="91"/>
                      </a:lnTo>
                      <a:lnTo>
                        <a:pt x="239" y="42"/>
                      </a:lnTo>
                      <a:close/>
                    </a:path>
                  </a:pathLst>
                </a:custGeom>
                <a:solidFill>
                  <a:schemeClr val="folHlink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2" name="Freeform 1153"/>
                <p:cNvSpPr>
                  <a:spLocks/>
                </p:cNvSpPr>
                <p:nvPr/>
              </p:nvSpPr>
              <p:spPr bwMode="auto">
                <a:xfrm>
                  <a:off x="4783" y="1709"/>
                  <a:ext cx="202" cy="67"/>
                </a:xfrm>
                <a:custGeom>
                  <a:avLst/>
                  <a:gdLst>
                    <a:gd name="T0" fmla="*/ 0 w 1409"/>
                    <a:gd name="T1" fmla="*/ 140 h 466"/>
                    <a:gd name="T2" fmla="*/ 4 w 1409"/>
                    <a:gd name="T3" fmla="*/ 140 h 466"/>
                    <a:gd name="T4" fmla="*/ 12 w 1409"/>
                    <a:gd name="T5" fmla="*/ 138 h 466"/>
                    <a:gd name="T6" fmla="*/ 27 w 1409"/>
                    <a:gd name="T7" fmla="*/ 135 h 466"/>
                    <a:gd name="T8" fmla="*/ 45 w 1409"/>
                    <a:gd name="T9" fmla="*/ 132 h 466"/>
                    <a:gd name="T10" fmla="*/ 67 w 1409"/>
                    <a:gd name="T11" fmla="*/ 128 h 466"/>
                    <a:gd name="T12" fmla="*/ 92 w 1409"/>
                    <a:gd name="T13" fmla="*/ 123 h 466"/>
                    <a:gd name="T14" fmla="*/ 120 w 1409"/>
                    <a:gd name="T15" fmla="*/ 116 h 466"/>
                    <a:gd name="T16" fmla="*/ 150 w 1409"/>
                    <a:gd name="T17" fmla="*/ 108 h 466"/>
                    <a:gd name="T18" fmla="*/ 181 w 1409"/>
                    <a:gd name="T19" fmla="*/ 100 h 466"/>
                    <a:gd name="T20" fmla="*/ 212 w 1409"/>
                    <a:gd name="T21" fmla="*/ 89 h 466"/>
                    <a:gd name="T22" fmla="*/ 243 w 1409"/>
                    <a:gd name="T23" fmla="*/ 78 h 466"/>
                    <a:gd name="T24" fmla="*/ 273 w 1409"/>
                    <a:gd name="T25" fmla="*/ 65 h 466"/>
                    <a:gd name="T26" fmla="*/ 303 w 1409"/>
                    <a:gd name="T27" fmla="*/ 50 h 466"/>
                    <a:gd name="T28" fmla="*/ 330 w 1409"/>
                    <a:gd name="T29" fmla="*/ 35 h 466"/>
                    <a:gd name="T30" fmla="*/ 355 w 1409"/>
                    <a:gd name="T31" fmla="*/ 18 h 466"/>
                    <a:gd name="T32" fmla="*/ 375 w 1409"/>
                    <a:gd name="T33" fmla="*/ 0 h 466"/>
                    <a:gd name="T34" fmla="*/ 1409 w 1409"/>
                    <a:gd name="T35" fmla="*/ 236 h 466"/>
                    <a:gd name="T36" fmla="*/ 1407 w 1409"/>
                    <a:gd name="T37" fmla="*/ 239 h 466"/>
                    <a:gd name="T38" fmla="*/ 1401 w 1409"/>
                    <a:gd name="T39" fmla="*/ 245 h 466"/>
                    <a:gd name="T40" fmla="*/ 1392 w 1409"/>
                    <a:gd name="T41" fmla="*/ 254 h 466"/>
                    <a:gd name="T42" fmla="*/ 1379 w 1409"/>
                    <a:gd name="T43" fmla="*/ 265 h 466"/>
                    <a:gd name="T44" fmla="*/ 1363 w 1409"/>
                    <a:gd name="T45" fmla="*/ 279 h 466"/>
                    <a:gd name="T46" fmla="*/ 1345 w 1409"/>
                    <a:gd name="T47" fmla="*/ 295 h 466"/>
                    <a:gd name="T48" fmla="*/ 1325 w 1409"/>
                    <a:gd name="T49" fmla="*/ 313 h 466"/>
                    <a:gd name="T50" fmla="*/ 1303 w 1409"/>
                    <a:gd name="T51" fmla="*/ 332 h 466"/>
                    <a:gd name="T52" fmla="*/ 1279 w 1409"/>
                    <a:gd name="T53" fmla="*/ 351 h 466"/>
                    <a:gd name="T54" fmla="*/ 1253 w 1409"/>
                    <a:gd name="T55" fmla="*/ 371 h 466"/>
                    <a:gd name="T56" fmla="*/ 1227 w 1409"/>
                    <a:gd name="T57" fmla="*/ 390 h 466"/>
                    <a:gd name="T58" fmla="*/ 1200 w 1409"/>
                    <a:gd name="T59" fmla="*/ 409 h 466"/>
                    <a:gd name="T60" fmla="*/ 1172 w 1409"/>
                    <a:gd name="T61" fmla="*/ 426 h 466"/>
                    <a:gd name="T62" fmla="*/ 1145 w 1409"/>
                    <a:gd name="T63" fmla="*/ 441 h 466"/>
                    <a:gd name="T64" fmla="*/ 1117 w 1409"/>
                    <a:gd name="T65" fmla="*/ 455 h 466"/>
                    <a:gd name="T66" fmla="*/ 1091 w 1409"/>
                    <a:gd name="T67" fmla="*/ 466 h 466"/>
                    <a:gd name="T68" fmla="*/ 0 w 1409"/>
                    <a:gd name="T69" fmla="*/ 140 h 46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409"/>
                    <a:gd name="T106" fmla="*/ 0 h 466"/>
                    <a:gd name="T107" fmla="*/ 1409 w 1409"/>
                    <a:gd name="T108" fmla="*/ 466 h 46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409" h="466">
                      <a:moveTo>
                        <a:pt x="0" y="140"/>
                      </a:moveTo>
                      <a:lnTo>
                        <a:pt x="4" y="140"/>
                      </a:lnTo>
                      <a:lnTo>
                        <a:pt x="12" y="138"/>
                      </a:lnTo>
                      <a:lnTo>
                        <a:pt x="27" y="135"/>
                      </a:lnTo>
                      <a:lnTo>
                        <a:pt x="45" y="132"/>
                      </a:lnTo>
                      <a:lnTo>
                        <a:pt x="67" y="128"/>
                      </a:lnTo>
                      <a:lnTo>
                        <a:pt x="92" y="123"/>
                      </a:lnTo>
                      <a:lnTo>
                        <a:pt x="120" y="116"/>
                      </a:lnTo>
                      <a:lnTo>
                        <a:pt x="150" y="108"/>
                      </a:lnTo>
                      <a:lnTo>
                        <a:pt x="181" y="100"/>
                      </a:lnTo>
                      <a:lnTo>
                        <a:pt x="212" y="89"/>
                      </a:lnTo>
                      <a:lnTo>
                        <a:pt x="243" y="78"/>
                      </a:lnTo>
                      <a:lnTo>
                        <a:pt x="273" y="65"/>
                      </a:lnTo>
                      <a:lnTo>
                        <a:pt x="303" y="50"/>
                      </a:lnTo>
                      <a:lnTo>
                        <a:pt x="330" y="35"/>
                      </a:lnTo>
                      <a:lnTo>
                        <a:pt x="355" y="18"/>
                      </a:lnTo>
                      <a:lnTo>
                        <a:pt x="375" y="0"/>
                      </a:lnTo>
                      <a:lnTo>
                        <a:pt x="1409" y="236"/>
                      </a:lnTo>
                      <a:lnTo>
                        <a:pt x="1407" y="239"/>
                      </a:lnTo>
                      <a:lnTo>
                        <a:pt x="1401" y="245"/>
                      </a:lnTo>
                      <a:lnTo>
                        <a:pt x="1392" y="254"/>
                      </a:lnTo>
                      <a:lnTo>
                        <a:pt x="1379" y="265"/>
                      </a:lnTo>
                      <a:lnTo>
                        <a:pt x="1363" y="279"/>
                      </a:lnTo>
                      <a:lnTo>
                        <a:pt x="1345" y="295"/>
                      </a:lnTo>
                      <a:lnTo>
                        <a:pt x="1325" y="313"/>
                      </a:lnTo>
                      <a:lnTo>
                        <a:pt x="1303" y="332"/>
                      </a:lnTo>
                      <a:lnTo>
                        <a:pt x="1279" y="351"/>
                      </a:lnTo>
                      <a:lnTo>
                        <a:pt x="1253" y="371"/>
                      </a:lnTo>
                      <a:lnTo>
                        <a:pt x="1227" y="390"/>
                      </a:lnTo>
                      <a:lnTo>
                        <a:pt x="1200" y="409"/>
                      </a:lnTo>
                      <a:lnTo>
                        <a:pt x="1172" y="426"/>
                      </a:lnTo>
                      <a:lnTo>
                        <a:pt x="1145" y="441"/>
                      </a:lnTo>
                      <a:lnTo>
                        <a:pt x="1117" y="455"/>
                      </a:lnTo>
                      <a:lnTo>
                        <a:pt x="1091" y="466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3" name="Freeform 1154"/>
                <p:cNvSpPr>
                  <a:spLocks/>
                </p:cNvSpPr>
                <p:nvPr/>
              </p:nvSpPr>
              <p:spPr bwMode="auto">
                <a:xfrm>
                  <a:off x="4984" y="1702"/>
                  <a:ext cx="72" cy="32"/>
                </a:xfrm>
                <a:custGeom>
                  <a:avLst/>
                  <a:gdLst>
                    <a:gd name="T0" fmla="*/ 51 w 502"/>
                    <a:gd name="T1" fmla="*/ 223 h 223"/>
                    <a:gd name="T2" fmla="*/ 502 w 502"/>
                    <a:gd name="T3" fmla="*/ 90 h 223"/>
                    <a:gd name="T4" fmla="*/ 229 w 502"/>
                    <a:gd name="T5" fmla="*/ 0 h 223"/>
                    <a:gd name="T6" fmla="*/ 6 w 502"/>
                    <a:gd name="T7" fmla="*/ 26 h 223"/>
                    <a:gd name="T8" fmla="*/ 0 w 502"/>
                    <a:gd name="T9" fmla="*/ 211 h 223"/>
                    <a:gd name="T10" fmla="*/ 51 w 502"/>
                    <a:gd name="T11" fmla="*/ 223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2"/>
                    <a:gd name="T19" fmla="*/ 0 h 223"/>
                    <a:gd name="T20" fmla="*/ 502 w 502"/>
                    <a:gd name="T21" fmla="*/ 223 h 2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2" h="223">
                      <a:moveTo>
                        <a:pt x="51" y="223"/>
                      </a:moveTo>
                      <a:lnTo>
                        <a:pt x="502" y="90"/>
                      </a:lnTo>
                      <a:lnTo>
                        <a:pt x="229" y="0"/>
                      </a:lnTo>
                      <a:lnTo>
                        <a:pt x="6" y="26"/>
                      </a:lnTo>
                      <a:lnTo>
                        <a:pt x="0" y="211"/>
                      </a:lnTo>
                      <a:lnTo>
                        <a:pt x="51" y="22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4" name="Freeform 1155"/>
                <p:cNvSpPr>
                  <a:spLocks/>
                </p:cNvSpPr>
                <p:nvPr/>
              </p:nvSpPr>
              <p:spPr bwMode="auto">
                <a:xfrm>
                  <a:off x="4799" y="1565"/>
                  <a:ext cx="38" cy="152"/>
                </a:xfrm>
                <a:custGeom>
                  <a:avLst/>
                  <a:gdLst>
                    <a:gd name="T0" fmla="*/ 267 w 267"/>
                    <a:gd name="T1" fmla="*/ 26 h 1064"/>
                    <a:gd name="T2" fmla="*/ 266 w 267"/>
                    <a:gd name="T3" fmla="*/ 24 h 1064"/>
                    <a:gd name="T4" fmla="*/ 262 w 267"/>
                    <a:gd name="T5" fmla="*/ 22 h 1064"/>
                    <a:gd name="T6" fmla="*/ 254 w 267"/>
                    <a:gd name="T7" fmla="*/ 20 h 1064"/>
                    <a:gd name="T8" fmla="*/ 244 w 267"/>
                    <a:gd name="T9" fmla="*/ 16 h 1064"/>
                    <a:gd name="T10" fmla="*/ 232 w 267"/>
                    <a:gd name="T11" fmla="*/ 12 h 1064"/>
                    <a:gd name="T12" fmla="*/ 218 w 267"/>
                    <a:gd name="T13" fmla="*/ 8 h 1064"/>
                    <a:gd name="T14" fmla="*/ 202 w 267"/>
                    <a:gd name="T15" fmla="*/ 5 h 1064"/>
                    <a:gd name="T16" fmla="*/ 184 w 267"/>
                    <a:gd name="T17" fmla="*/ 1 h 1064"/>
                    <a:gd name="T18" fmla="*/ 164 w 267"/>
                    <a:gd name="T19" fmla="*/ 0 h 1064"/>
                    <a:gd name="T20" fmla="*/ 143 w 267"/>
                    <a:gd name="T21" fmla="*/ 0 h 1064"/>
                    <a:gd name="T22" fmla="*/ 121 w 267"/>
                    <a:gd name="T23" fmla="*/ 3 h 1064"/>
                    <a:gd name="T24" fmla="*/ 98 w 267"/>
                    <a:gd name="T25" fmla="*/ 6 h 1064"/>
                    <a:gd name="T26" fmla="*/ 74 w 267"/>
                    <a:gd name="T27" fmla="*/ 13 h 1064"/>
                    <a:gd name="T28" fmla="*/ 50 w 267"/>
                    <a:gd name="T29" fmla="*/ 22 h 1064"/>
                    <a:gd name="T30" fmla="*/ 25 w 267"/>
                    <a:gd name="T31" fmla="*/ 35 h 1064"/>
                    <a:gd name="T32" fmla="*/ 0 w 267"/>
                    <a:gd name="T33" fmla="*/ 51 h 1064"/>
                    <a:gd name="T34" fmla="*/ 0 w 267"/>
                    <a:gd name="T35" fmla="*/ 1064 h 1064"/>
                    <a:gd name="T36" fmla="*/ 1 w 267"/>
                    <a:gd name="T37" fmla="*/ 1064 h 1064"/>
                    <a:gd name="T38" fmla="*/ 7 w 267"/>
                    <a:gd name="T39" fmla="*/ 1064 h 1064"/>
                    <a:gd name="T40" fmla="*/ 15 w 267"/>
                    <a:gd name="T41" fmla="*/ 1063 h 1064"/>
                    <a:gd name="T42" fmla="*/ 25 w 267"/>
                    <a:gd name="T43" fmla="*/ 1062 h 1064"/>
                    <a:gd name="T44" fmla="*/ 37 w 267"/>
                    <a:gd name="T45" fmla="*/ 1060 h 1064"/>
                    <a:gd name="T46" fmla="*/ 52 w 267"/>
                    <a:gd name="T47" fmla="*/ 1057 h 1064"/>
                    <a:gd name="T48" fmla="*/ 69 w 267"/>
                    <a:gd name="T49" fmla="*/ 1054 h 1064"/>
                    <a:gd name="T50" fmla="*/ 88 w 267"/>
                    <a:gd name="T51" fmla="*/ 1049 h 1064"/>
                    <a:gd name="T52" fmla="*/ 108 w 267"/>
                    <a:gd name="T53" fmla="*/ 1044 h 1064"/>
                    <a:gd name="T54" fmla="*/ 129 w 267"/>
                    <a:gd name="T55" fmla="*/ 1037 h 1064"/>
                    <a:gd name="T56" fmla="*/ 152 w 267"/>
                    <a:gd name="T57" fmla="*/ 1029 h 1064"/>
                    <a:gd name="T58" fmla="*/ 175 w 267"/>
                    <a:gd name="T59" fmla="*/ 1018 h 1064"/>
                    <a:gd name="T60" fmla="*/ 198 w 267"/>
                    <a:gd name="T61" fmla="*/ 1007 h 1064"/>
                    <a:gd name="T62" fmla="*/ 222 w 267"/>
                    <a:gd name="T63" fmla="*/ 994 h 1064"/>
                    <a:gd name="T64" fmla="*/ 244 w 267"/>
                    <a:gd name="T65" fmla="*/ 979 h 1064"/>
                    <a:gd name="T66" fmla="*/ 267 w 267"/>
                    <a:gd name="T67" fmla="*/ 962 h 1064"/>
                    <a:gd name="T68" fmla="*/ 267 w 267"/>
                    <a:gd name="T69" fmla="*/ 26 h 106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7"/>
                    <a:gd name="T106" fmla="*/ 0 h 1064"/>
                    <a:gd name="T107" fmla="*/ 267 w 267"/>
                    <a:gd name="T108" fmla="*/ 1064 h 106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7" h="1064">
                      <a:moveTo>
                        <a:pt x="267" y="26"/>
                      </a:moveTo>
                      <a:lnTo>
                        <a:pt x="266" y="24"/>
                      </a:lnTo>
                      <a:lnTo>
                        <a:pt x="262" y="22"/>
                      </a:lnTo>
                      <a:lnTo>
                        <a:pt x="254" y="20"/>
                      </a:lnTo>
                      <a:lnTo>
                        <a:pt x="244" y="16"/>
                      </a:lnTo>
                      <a:lnTo>
                        <a:pt x="232" y="12"/>
                      </a:lnTo>
                      <a:lnTo>
                        <a:pt x="218" y="8"/>
                      </a:lnTo>
                      <a:lnTo>
                        <a:pt x="202" y="5"/>
                      </a:lnTo>
                      <a:lnTo>
                        <a:pt x="184" y="1"/>
                      </a:lnTo>
                      <a:lnTo>
                        <a:pt x="164" y="0"/>
                      </a:lnTo>
                      <a:lnTo>
                        <a:pt x="143" y="0"/>
                      </a:lnTo>
                      <a:lnTo>
                        <a:pt x="121" y="3"/>
                      </a:lnTo>
                      <a:lnTo>
                        <a:pt x="98" y="6"/>
                      </a:lnTo>
                      <a:lnTo>
                        <a:pt x="74" y="13"/>
                      </a:lnTo>
                      <a:lnTo>
                        <a:pt x="50" y="22"/>
                      </a:lnTo>
                      <a:lnTo>
                        <a:pt x="25" y="35"/>
                      </a:lnTo>
                      <a:lnTo>
                        <a:pt x="0" y="51"/>
                      </a:lnTo>
                      <a:lnTo>
                        <a:pt x="0" y="1064"/>
                      </a:lnTo>
                      <a:lnTo>
                        <a:pt x="1" y="1064"/>
                      </a:lnTo>
                      <a:lnTo>
                        <a:pt x="7" y="1064"/>
                      </a:lnTo>
                      <a:lnTo>
                        <a:pt x="15" y="1063"/>
                      </a:lnTo>
                      <a:lnTo>
                        <a:pt x="25" y="1062"/>
                      </a:lnTo>
                      <a:lnTo>
                        <a:pt x="37" y="1060"/>
                      </a:lnTo>
                      <a:lnTo>
                        <a:pt x="52" y="1057"/>
                      </a:lnTo>
                      <a:lnTo>
                        <a:pt x="69" y="1054"/>
                      </a:lnTo>
                      <a:lnTo>
                        <a:pt x="88" y="1049"/>
                      </a:lnTo>
                      <a:lnTo>
                        <a:pt x="108" y="1044"/>
                      </a:lnTo>
                      <a:lnTo>
                        <a:pt x="129" y="1037"/>
                      </a:lnTo>
                      <a:lnTo>
                        <a:pt x="152" y="1029"/>
                      </a:lnTo>
                      <a:lnTo>
                        <a:pt x="175" y="1018"/>
                      </a:lnTo>
                      <a:lnTo>
                        <a:pt x="198" y="1007"/>
                      </a:lnTo>
                      <a:lnTo>
                        <a:pt x="222" y="994"/>
                      </a:lnTo>
                      <a:lnTo>
                        <a:pt x="244" y="979"/>
                      </a:lnTo>
                      <a:lnTo>
                        <a:pt x="267" y="962"/>
                      </a:lnTo>
                      <a:lnTo>
                        <a:pt x="267" y="2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5" name="Freeform 1156"/>
                <p:cNvSpPr>
                  <a:spLocks/>
                </p:cNvSpPr>
                <p:nvPr/>
              </p:nvSpPr>
              <p:spPr bwMode="auto">
                <a:xfrm>
                  <a:off x="4800" y="1567"/>
                  <a:ext cx="33" cy="128"/>
                </a:xfrm>
                <a:custGeom>
                  <a:avLst/>
                  <a:gdLst>
                    <a:gd name="T0" fmla="*/ 228 w 228"/>
                    <a:gd name="T1" fmla="*/ 21 h 898"/>
                    <a:gd name="T2" fmla="*/ 227 w 228"/>
                    <a:gd name="T3" fmla="*/ 20 h 898"/>
                    <a:gd name="T4" fmla="*/ 224 w 228"/>
                    <a:gd name="T5" fmla="*/ 19 h 898"/>
                    <a:gd name="T6" fmla="*/ 217 w 228"/>
                    <a:gd name="T7" fmla="*/ 17 h 898"/>
                    <a:gd name="T8" fmla="*/ 209 w 228"/>
                    <a:gd name="T9" fmla="*/ 13 h 898"/>
                    <a:gd name="T10" fmla="*/ 199 w 228"/>
                    <a:gd name="T11" fmla="*/ 10 h 898"/>
                    <a:gd name="T12" fmla="*/ 186 w 228"/>
                    <a:gd name="T13" fmla="*/ 6 h 898"/>
                    <a:gd name="T14" fmla="*/ 172 w 228"/>
                    <a:gd name="T15" fmla="*/ 4 h 898"/>
                    <a:gd name="T16" fmla="*/ 157 w 228"/>
                    <a:gd name="T17" fmla="*/ 2 h 898"/>
                    <a:gd name="T18" fmla="*/ 140 w 228"/>
                    <a:gd name="T19" fmla="*/ 0 h 898"/>
                    <a:gd name="T20" fmla="*/ 122 w 228"/>
                    <a:gd name="T21" fmla="*/ 0 h 898"/>
                    <a:gd name="T22" fmla="*/ 104 w 228"/>
                    <a:gd name="T23" fmla="*/ 2 h 898"/>
                    <a:gd name="T24" fmla="*/ 83 w 228"/>
                    <a:gd name="T25" fmla="*/ 5 h 898"/>
                    <a:gd name="T26" fmla="*/ 64 w 228"/>
                    <a:gd name="T27" fmla="*/ 11 h 898"/>
                    <a:gd name="T28" fmla="*/ 42 w 228"/>
                    <a:gd name="T29" fmla="*/ 19 h 898"/>
                    <a:gd name="T30" fmla="*/ 21 w 228"/>
                    <a:gd name="T31" fmla="*/ 29 h 898"/>
                    <a:gd name="T32" fmla="*/ 0 w 228"/>
                    <a:gd name="T33" fmla="*/ 43 h 898"/>
                    <a:gd name="T34" fmla="*/ 0 w 228"/>
                    <a:gd name="T35" fmla="*/ 898 h 898"/>
                    <a:gd name="T36" fmla="*/ 1 w 228"/>
                    <a:gd name="T37" fmla="*/ 898 h 898"/>
                    <a:gd name="T38" fmla="*/ 5 w 228"/>
                    <a:gd name="T39" fmla="*/ 898 h 898"/>
                    <a:gd name="T40" fmla="*/ 12 w 228"/>
                    <a:gd name="T41" fmla="*/ 897 h 898"/>
                    <a:gd name="T42" fmla="*/ 21 w 228"/>
                    <a:gd name="T43" fmla="*/ 896 h 898"/>
                    <a:gd name="T44" fmla="*/ 32 w 228"/>
                    <a:gd name="T45" fmla="*/ 894 h 898"/>
                    <a:gd name="T46" fmla="*/ 45 w 228"/>
                    <a:gd name="T47" fmla="*/ 892 h 898"/>
                    <a:gd name="T48" fmla="*/ 59 w 228"/>
                    <a:gd name="T49" fmla="*/ 889 h 898"/>
                    <a:gd name="T50" fmla="*/ 75 w 228"/>
                    <a:gd name="T51" fmla="*/ 884 h 898"/>
                    <a:gd name="T52" fmla="*/ 92 w 228"/>
                    <a:gd name="T53" fmla="*/ 879 h 898"/>
                    <a:gd name="T54" fmla="*/ 111 w 228"/>
                    <a:gd name="T55" fmla="*/ 874 h 898"/>
                    <a:gd name="T56" fmla="*/ 130 w 228"/>
                    <a:gd name="T57" fmla="*/ 867 h 898"/>
                    <a:gd name="T58" fmla="*/ 149 w 228"/>
                    <a:gd name="T59" fmla="*/ 858 h 898"/>
                    <a:gd name="T60" fmla="*/ 169 w 228"/>
                    <a:gd name="T61" fmla="*/ 848 h 898"/>
                    <a:gd name="T62" fmla="*/ 190 w 228"/>
                    <a:gd name="T63" fmla="*/ 837 h 898"/>
                    <a:gd name="T64" fmla="*/ 209 w 228"/>
                    <a:gd name="T65" fmla="*/ 824 h 898"/>
                    <a:gd name="T66" fmla="*/ 228 w 228"/>
                    <a:gd name="T67" fmla="*/ 809 h 898"/>
                    <a:gd name="T68" fmla="*/ 228 w 228"/>
                    <a:gd name="T69" fmla="*/ 21 h 89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28"/>
                    <a:gd name="T106" fmla="*/ 0 h 898"/>
                    <a:gd name="T107" fmla="*/ 228 w 228"/>
                    <a:gd name="T108" fmla="*/ 898 h 89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28" h="898">
                      <a:moveTo>
                        <a:pt x="228" y="21"/>
                      </a:moveTo>
                      <a:lnTo>
                        <a:pt x="227" y="20"/>
                      </a:lnTo>
                      <a:lnTo>
                        <a:pt x="224" y="19"/>
                      </a:lnTo>
                      <a:lnTo>
                        <a:pt x="217" y="17"/>
                      </a:lnTo>
                      <a:lnTo>
                        <a:pt x="209" y="13"/>
                      </a:lnTo>
                      <a:lnTo>
                        <a:pt x="199" y="10"/>
                      </a:lnTo>
                      <a:lnTo>
                        <a:pt x="186" y="6"/>
                      </a:lnTo>
                      <a:lnTo>
                        <a:pt x="172" y="4"/>
                      </a:lnTo>
                      <a:lnTo>
                        <a:pt x="157" y="2"/>
                      </a:lnTo>
                      <a:lnTo>
                        <a:pt x="140" y="0"/>
                      </a:lnTo>
                      <a:lnTo>
                        <a:pt x="122" y="0"/>
                      </a:lnTo>
                      <a:lnTo>
                        <a:pt x="104" y="2"/>
                      </a:lnTo>
                      <a:lnTo>
                        <a:pt x="83" y="5"/>
                      </a:lnTo>
                      <a:lnTo>
                        <a:pt x="64" y="11"/>
                      </a:lnTo>
                      <a:lnTo>
                        <a:pt x="42" y="19"/>
                      </a:lnTo>
                      <a:lnTo>
                        <a:pt x="21" y="29"/>
                      </a:lnTo>
                      <a:lnTo>
                        <a:pt x="0" y="43"/>
                      </a:lnTo>
                      <a:lnTo>
                        <a:pt x="0" y="898"/>
                      </a:lnTo>
                      <a:lnTo>
                        <a:pt x="1" y="898"/>
                      </a:lnTo>
                      <a:lnTo>
                        <a:pt x="5" y="898"/>
                      </a:lnTo>
                      <a:lnTo>
                        <a:pt x="12" y="897"/>
                      </a:lnTo>
                      <a:lnTo>
                        <a:pt x="21" y="896"/>
                      </a:lnTo>
                      <a:lnTo>
                        <a:pt x="32" y="894"/>
                      </a:lnTo>
                      <a:lnTo>
                        <a:pt x="45" y="892"/>
                      </a:lnTo>
                      <a:lnTo>
                        <a:pt x="59" y="889"/>
                      </a:lnTo>
                      <a:lnTo>
                        <a:pt x="75" y="884"/>
                      </a:lnTo>
                      <a:lnTo>
                        <a:pt x="92" y="879"/>
                      </a:lnTo>
                      <a:lnTo>
                        <a:pt x="111" y="874"/>
                      </a:lnTo>
                      <a:lnTo>
                        <a:pt x="130" y="867"/>
                      </a:lnTo>
                      <a:lnTo>
                        <a:pt x="149" y="858"/>
                      </a:lnTo>
                      <a:lnTo>
                        <a:pt x="169" y="848"/>
                      </a:lnTo>
                      <a:lnTo>
                        <a:pt x="190" y="837"/>
                      </a:lnTo>
                      <a:lnTo>
                        <a:pt x="209" y="824"/>
                      </a:lnTo>
                      <a:lnTo>
                        <a:pt x="228" y="809"/>
                      </a:lnTo>
                      <a:lnTo>
                        <a:pt x="228" y="2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6" name="Freeform 1157"/>
                <p:cNvSpPr>
                  <a:spLocks/>
                </p:cNvSpPr>
                <p:nvPr/>
              </p:nvSpPr>
              <p:spPr bwMode="auto">
                <a:xfrm>
                  <a:off x="4801" y="1568"/>
                  <a:ext cx="27" cy="104"/>
                </a:xfrm>
                <a:custGeom>
                  <a:avLst/>
                  <a:gdLst>
                    <a:gd name="T0" fmla="*/ 192 w 192"/>
                    <a:gd name="T1" fmla="*/ 17 h 729"/>
                    <a:gd name="T2" fmla="*/ 191 w 192"/>
                    <a:gd name="T3" fmla="*/ 17 h 729"/>
                    <a:gd name="T4" fmla="*/ 187 w 192"/>
                    <a:gd name="T5" fmla="*/ 15 h 729"/>
                    <a:gd name="T6" fmla="*/ 183 w 192"/>
                    <a:gd name="T7" fmla="*/ 12 h 729"/>
                    <a:gd name="T8" fmla="*/ 176 w 192"/>
                    <a:gd name="T9" fmla="*/ 10 h 729"/>
                    <a:gd name="T10" fmla="*/ 167 w 192"/>
                    <a:gd name="T11" fmla="*/ 8 h 729"/>
                    <a:gd name="T12" fmla="*/ 156 w 192"/>
                    <a:gd name="T13" fmla="*/ 4 h 729"/>
                    <a:gd name="T14" fmla="*/ 145 w 192"/>
                    <a:gd name="T15" fmla="*/ 2 h 729"/>
                    <a:gd name="T16" fmla="*/ 132 w 192"/>
                    <a:gd name="T17" fmla="*/ 0 h 729"/>
                    <a:gd name="T18" fmla="*/ 117 w 192"/>
                    <a:gd name="T19" fmla="*/ 0 h 729"/>
                    <a:gd name="T20" fmla="*/ 102 w 192"/>
                    <a:gd name="T21" fmla="*/ 0 h 729"/>
                    <a:gd name="T22" fmla="*/ 86 w 192"/>
                    <a:gd name="T23" fmla="*/ 1 h 729"/>
                    <a:gd name="T24" fmla="*/ 70 w 192"/>
                    <a:gd name="T25" fmla="*/ 3 h 729"/>
                    <a:gd name="T26" fmla="*/ 53 w 192"/>
                    <a:gd name="T27" fmla="*/ 8 h 729"/>
                    <a:gd name="T28" fmla="*/ 35 w 192"/>
                    <a:gd name="T29" fmla="*/ 15 h 729"/>
                    <a:gd name="T30" fmla="*/ 18 w 192"/>
                    <a:gd name="T31" fmla="*/ 24 h 729"/>
                    <a:gd name="T32" fmla="*/ 0 w 192"/>
                    <a:gd name="T33" fmla="*/ 35 h 729"/>
                    <a:gd name="T34" fmla="*/ 0 w 192"/>
                    <a:gd name="T35" fmla="*/ 729 h 729"/>
                    <a:gd name="T36" fmla="*/ 1 w 192"/>
                    <a:gd name="T37" fmla="*/ 729 h 729"/>
                    <a:gd name="T38" fmla="*/ 4 w 192"/>
                    <a:gd name="T39" fmla="*/ 729 h 729"/>
                    <a:gd name="T40" fmla="*/ 10 w 192"/>
                    <a:gd name="T41" fmla="*/ 728 h 729"/>
                    <a:gd name="T42" fmla="*/ 18 w 192"/>
                    <a:gd name="T43" fmla="*/ 727 h 729"/>
                    <a:gd name="T44" fmla="*/ 27 w 192"/>
                    <a:gd name="T45" fmla="*/ 726 h 729"/>
                    <a:gd name="T46" fmla="*/ 37 w 192"/>
                    <a:gd name="T47" fmla="*/ 725 h 729"/>
                    <a:gd name="T48" fmla="*/ 50 w 192"/>
                    <a:gd name="T49" fmla="*/ 721 h 729"/>
                    <a:gd name="T50" fmla="*/ 64 w 192"/>
                    <a:gd name="T51" fmla="*/ 719 h 729"/>
                    <a:gd name="T52" fmla="*/ 77 w 192"/>
                    <a:gd name="T53" fmla="*/ 714 h 729"/>
                    <a:gd name="T54" fmla="*/ 92 w 192"/>
                    <a:gd name="T55" fmla="*/ 710 h 729"/>
                    <a:gd name="T56" fmla="*/ 108 w 192"/>
                    <a:gd name="T57" fmla="*/ 704 h 729"/>
                    <a:gd name="T58" fmla="*/ 125 w 192"/>
                    <a:gd name="T59" fmla="*/ 697 h 729"/>
                    <a:gd name="T60" fmla="*/ 141 w 192"/>
                    <a:gd name="T61" fmla="*/ 689 h 729"/>
                    <a:gd name="T62" fmla="*/ 159 w 192"/>
                    <a:gd name="T63" fmla="*/ 680 h 729"/>
                    <a:gd name="T64" fmla="*/ 176 w 192"/>
                    <a:gd name="T65" fmla="*/ 668 h 729"/>
                    <a:gd name="T66" fmla="*/ 192 w 192"/>
                    <a:gd name="T67" fmla="*/ 657 h 729"/>
                    <a:gd name="T68" fmla="*/ 192 w 192"/>
                    <a:gd name="T69" fmla="*/ 17 h 72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192"/>
                    <a:gd name="T106" fmla="*/ 0 h 729"/>
                    <a:gd name="T107" fmla="*/ 192 w 192"/>
                    <a:gd name="T108" fmla="*/ 729 h 72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192" h="729">
                      <a:moveTo>
                        <a:pt x="192" y="17"/>
                      </a:moveTo>
                      <a:lnTo>
                        <a:pt x="191" y="17"/>
                      </a:lnTo>
                      <a:lnTo>
                        <a:pt x="187" y="15"/>
                      </a:lnTo>
                      <a:lnTo>
                        <a:pt x="183" y="12"/>
                      </a:lnTo>
                      <a:lnTo>
                        <a:pt x="176" y="10"/>
                      </a:lnTo>
                      <a:lnTo>
                        <a:pt x="167" y="8"/>
                      </a:lnTo>
                      <a:lnTo>
                        <a:pt x="156" y="4"/>
                      </a:lnTo>
                      <a:lnTo>
                        <a:pt x="145" y="2"/>
                      </a:lnTo>
                      <a:lnTo>
                        <a:pt x="132" y="0"/>
                      </a:lnTo>
                      <a:lnTo>
                        <a:pt x="117" y="0"/>
                      </a:lnTo>
                      <a:lnTo>
                        <a:pt x="102" y="0"/>
                      </a:lnTo>
                      <a:lnTo>
                        <a:pt x="86" y="1"/>
                      </a:lnTo>
                      <a:lnTo>
                        <a:pt x="70" y="3"/>
                      </a:lnTo>
                      <a:lnTo>
                        <a:pt x="53" y="8"/>
                      </a:lnTo>
                      <a:lnTo>
                        <a:pt x="35" y="15"/>
                      </a:lnTo>
                      <a:lnTo>
                        <a:pt x="18" y="24"/>
                      </a:lnTo>
                      <a:lnTo>
                        <a:pt x="0" y="35"/>
                      </a:lnTo>
                      <a:lnTo>
                        <a:pt x="0" y="729"/>
                      </a:lnTo>
                      <a:lnTo>
                        <a:pt x="1" y="729"/>
                      </a:lnTo>
                      <a:lnTo>
                        <a:pt x="4" y="729"/>
                      </a:lnTo>
                      <a:lnTo>
                        <a:pt x="10" y="728"/>
                      </a:lnTo>
                      <a:lnTo>
                        <a:pt x="18" y="727"/>
                      </a:lnTo>
                      <a:lnTo>
                        <a:pt x="27" y="726"/>
                      </a:lnTo>
                      <a:lnTo>
                        <a:pt x="37" y="725"/>
                      </a:lnTo>
                      <a:lnTo>
                        <a:pt x="50" y="721"/>
                      </a:lnTo>
                      <a:lnTo>
                        <a:pt x="64" y="719"/>
                      </a:lnTo>
                      <a:lnTo>
                        <a:pt x="77" y="714"/>
                      </a:lnTo>
                      <a:lnTo>
                        <a:pt x="92" y="710"/>
                      </a:lnTo>
                      <a:lnTo>
                        <a:pt x="108" y="704"/>
                      </a:lnTo>
                      <a:lnTo>
                        <a:pt x="125" y="697"/>
                      </a:lnTo>
                      <a:lnTo>
                        <a:pt x="141" y="689"/>
                      </a:lnTo>
                      <a:lnTo>
                        <a:pt x="159" y="680"/>
                      </a:lnTo>
                      <a:lnTo>
                        <a:pt x="176" y="668"/>
                      </a:lnTo>
                      <a:lnTo>
                        <a:pt x="192" y="657"/>
                      </a:lnTo>
                      <a:lnTo>
                        <a:pt x="192" y="1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7" name="Freeform 1158"/>
                <p:cNvSpPr>
                  <a:spLocks/>
                </p:cNvSpPr>
                <p:nvPr/>
              </p:nvSpPr>
              <p:spPr bwMode="auto">
                <a:xfrm>
                  <a:off x="4802" y="1569"/>
                  <a:ext cx="22" cy="81"/>
                </a:xfrm>
                <a:custGeom>
                  <a:avLst/>
                  <a:gdLst>
                    <a:gd name="T0" fmla="*/ 156 w 156"/>
                    <a:gd name="T1" fmla="*/ 15 h 564"/>
                    <a:gd name="T2" fmla="*/ 153 w 156"/>
                    <a:gd name="T3" fmla="*/ 14 h 564"/>
                    <a:gd name="T4" fmla="*/ 142 w 156"/>
                    <a:gd name="T5" fmla="*/ 9 h 564"/>
                    <a:gd name="T6" fmla="*/ 127 w 156"/>
                    <a:gd name="T7" fmla="*/ 4 h 564"/>
                    <a:gd name="T8" fmla="*/ 108 w 156"/>
                    <a:gd name="T9" fmla="*/ 1 h 564"/>
                    <a:gd name="T10" fmla="*/ 84 w 156"/>
                    <a:gd name="T11" fmla="*/ 0 h 564"/>
                    <a:gd name="T12" fmla="*/ 58 w 156"/>
                    <a:gd name="T13" fmla="*/ 3 h 564"/>
                    <a:gd name="T14" fmla="*/ 29 w 156"/>
                    <a:gd name="T15" fmla="*/ 12 h 564"/>
                    <a:gd name="T16" fmla="*/ 0 w 156"/>
                    <a:gd name="T17" fmla="*/ 28 h 564"/>
                    <a:gd name="T18" fmla="*/ 0 w 156"/>
                    <a:gd name="T19" fmla="*/ 564 h 564"/>
                    <a:gd name="T20" fmla="*/ 4 w 156"/>
                    <a:gd name="T21" fmla="*/ 564 h 564"/>
                    <a:gd name="T22" fmla="*/ 15 w 156"/>
                    <a:gd name="T23" fmla="*/ 563 h 564"/>
                    <a:gd name="T24" fmla="*/ 31 w 156"/>
                    <a:gd name="T25" fmla="*/ 560 h 564"/>
                    <a:gd name="T26" fmla="*/ 52 w 156"/>
                    <a:gd name="T27" fmla="*/ 555 h 564"/>
                    <a:gd name="T28" fmla="*/ 76 w 156"/>
                    <a:gd name="T29" fmla="*/ 548 h 564"/>
                    <a:gd name="T30" fmla="*/ 102 w 156"/>
                    <a:gd name="T31" fmla="*/ 537 h 564"/>
                    <a:gd name="T32" fmla="*/ 128 w 156"/>
                    <a:gd name="T33" fmla="*/ 524 h 564"/>
                    <a:gd name="T34" fmla="*/ 156 w 156"/>
                    <a:gd name="T35" fmla="*/ 505 h 564"/>
                    <a:gd name="T36" fmla="*/ 156 w 156"/>
                    <a:gd name="T37" fmla="*/ 15 h 56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6"/>
                    <a:gd name="T58" fmla="*/ 0 h 564"/>
                    <a:gd name="T59" fmla="*/ 156 w 156"/>
                    <a:gd name="T60" fmla="*/ 564 h 56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6" h="564">
                      <a:moveTo>
                        <a:pt x="156" y="15"/>
                      </a:moveTo>
                      <a:lnTo>
                        <a:pt x="153" y="14"/>
                      </a:lnTo>
                      <a:lnTo>
                        <a:pt x="142" y="9"/>
                      </a:lnTo>
                      <a:lnTo>
                        <a:pt x="127" y="4"/>
                      </a:lnTo>
                      <a:lnTo>
                        <a:pt x="108" y="1"/>
                      </a:lnTo>
                      <a:lnTo>
                        <a:pt x="84" y="0"/>
                      </a:lnTo>
                      <a:lnTo>
                        <a:pt x="58" y="3"/>
                      </a:lnTo>
                      <a:lnTo>
                        <a:pt x="29" y="12"/>
                      </a:lnTo>
                      <a:lnTo>
                        <a:pt x="0" y="28"/>
                      </a:lnTo>
                      <a:lnTo>
                        <a:pt x="0" y="564"/>
                      </a:lnTo>
                      <a:lnTo>
                        <a:pt x="4" y="564"/>
                      </a:lnTo>
                      <a:lnTo>
                        <a:pt x="15" y="563"/>
                      </a:lnTo>
                      <a:lnTo>
                        <a:pt x="31" y="560"/>
                      </a:lnTo>
                      <a:lnTo>
                        <a:pt x="52" y="555"/>
                      </a:lnTo>
                      <a:lnTo>
                        <a:pt x="76" y="548"/>
                      </a:lnTo>
                      <a:lnTo>
                        <a:pt x="102" y="537"/>
                      </a:lnTo>
                      <a:lnTo>
                        <a:pt x="128" y="524"/>
                      </a:lnTo>
                      <a:lnTo>
                        <a:pt x="156" y="505"/>
                      </a:lnTo>
                      <a:lnTo>
                        <a:pt x="156" y="1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8" name="Freeform 1159"/>
                <p:cNvSpPr>
                  <a:spLocks/>
                </p:cNvSpPr>
                <p:nvPr/>
              </p:nvSpPr>
              <p:spPr bwMode="auto">
                <a:xfrm>
                  <a:off x="4803" y="1571"/>
                  <a:ext cx="17" cy="56"/>
                </a:xfrm>
                <a:custGeom>
                  <a:avLst/>
                  <a:gdLst>
                    <a:gd name="T0" fmla="*/ 117 w 117"/>
                    <a:gd name="T1" fmla="*/ 10 h 396"/>
                    <a:gd name="T2" fmla="*/ 115 w 117"/>
                    <a:gd name="T3" fmla="*/ 9 h 396"/>
                    <a:gd name="T4" fmla="*/ 107 w 117"/>
                    <a:gd name="T5" fmla="*/ 6 h 396"/>
                    <a:gd name="T6" fmla="*/ 95 w 117"/>
                    <a:gd name="T7" fmla="*/ 2 h 396"/>
                    <a:gd name="T8" fmla="*/ 80 w 117"/>
                    <a:gd name="T9" fmla="*/ 0 h 396"/>
                    <a:gd name="T10" fmla="*/ 63 w 117"/>
                    <a:gd name="T11" fmla="*/ 0 h 396"/>
                    <a:gd name="T12" fmla="*/ 43 w 117"/>
                    <a:gd name="T13" fmla="*/ 2 h 396"/>
                    <a:gd name="T14" fmla="*/ 22 w 117"/>
                    <a:gd name="T15" fmla="*/ 9 h 396"/>
                    <a:gd name="T16" fmla="*/ 0 w 117"/>
                    <a:gd name="T17" fmla="*/ 22 h 396"/>
                    <a:gd name="T18" fmla="*/ 0 w 117"/>
                    <a:gd name="T19" fmla="*/ 396 h 396"/>
                    <a:gd name="T20" fmla="*/ 3 w 117"/>
                    <a:gd name="T21" fmla="*/ 396 h 396"/>
                    <a:gd name="T22" fmla="*/ 11 w 117"/>
                    <a:gd name="T23" fmla="*/ 395 h 396"/>
                    <a:gd name="T24" fmla="*/ 23 w 117"/>
                    <a:gd name="T25" fmla="*/ 393 h 396"/>
                    <a:gd name="T26" fmla="*/ 39 w 117"/>
                    <a:gd name="T27" fmla="*/ 389 h 396"/>
                    <a:gd name="T28" fmla="*/ 58 w 117"/>
                    <a:gd name="T29" fmla="*/ 385 h 396"/>
                    <a:gd name="T30" fmla="*/ 77 w 117"/>
                    <a:gd name="T31" fmla="*/ 377 h 396"/>
                    <a:gd name="T32" fmla="*/ 96 w 117"/>
                    <a:gd name="T33" fmla="*/ 365 h 396"/>
                    <a:gd name="T34" fmla="*/ 117 w 117"/>
                    <a:gd name="T35" fmla="*/ 351 h 396"/>
                    <a:gd name="T36" fmla="*/ 117 w 117"/>
                    <a:gd name="T37" fmla="*/ 10 h 3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7"/>
                    <a:gd name="T58" fmla="*/ 0 h 396"/>
                    <a:gd name="T59" fmla="*/ 117 w 117"/>
                    <a:gd name="T60" fmla="*/ 396 h 39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7" h="396">
                      <a:moveTo>
                        <a:pt x="117" y="10"/>
                      </a:moveTo>
                      <a:lnTo>
                        <a:pt x="115" y="9"/>
                      </a:lnTo>
                      <a:lnTo>
                        <a:pt x="107" y="6"/>
                      </a:lnTo>
                      <a:lnTo>
                        <a:pt x="95" y="2"/>
                      </a:lnTo>
                      <a:lnTo>
                        <a:pt x="80" y="0"/>
                      </a:lnTo>
                      <a:lnTo>
                        <a:pt x="63" y="0"/>
                      </a:lnTo>
                      <a:lnTo>
                        <a:pt x="43" y="2"/>
                      </a:lnTo>
                      <a:lnTo>
                        <a:pt x="22" y="9"/>
                      </a:lnTo>
                      <a:lnTo>
                        <a:pt x="0" y="22"/>
                      </a:lnTo>
                      <a:lnTo>
                        <a:pt x="0" y="396"/>
                      </a:lnTo>
                      <a:lnTo>
                        <a:pt x="3" y="396"/>
                      </a:lnTo>
                      <a:lnTo>
                        <a:pt x="11" y="395"/>
                      </a:lnTo>
                      <a:lnTo>
                        <a:pt x="23" y="393"/>
                      </a:lnTo>
                      <a:lnTo>
                        <a:pt x="39" y="389"/>
                      </a:lnTo>
                      <a:lnTo>
                        <a:pt x="58" y="385"/>
                      </a:lnTo>
                      <a:lnTo>
                        <a:pt x="77" y="377"/>
                      </a:lnTo>
                      <a:lnTo>
                        <a:pt x="96" y="365"/>
                      </a:lnTo>
                      <a:lnTo>
                        <a:pt x="117" y="351"/>
                      </a:lnTo>
                      <a:lnTo>
                        <a:pt x="117" y="1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99" name="Freeform 1160"/>
                <p:cNvSpPr>
                  <a:spLocks/>
                </p:cNvSpPr>
                <p:nvPr/>
              </p:nvSpPr>
              <p:spPr bwMode="auto">
                <a:xfrm>
                  <a:off x="4804" y="1572"/>
                  <a:ext cx="11" cy="33"/>
                </a:xfrm>
                <a:custGeom>
                  <a:avLst/>
                  <a:gdLst>
                    <a:gd name="T0" fmla="*/ 80 w 80"/>
                    <a:gd name="T1" fmla="*/ 7 h 230"/>
                    <a:gd name="T2" fmla="*/ 78 w 80"/>
                    <a:gd name="T3" fmla="*/ 6 h 230"/>
                    <a:gd name="T4" fmla="*/ 73 w 80"/>
                    <a:gd name="T5" fmla="*/ 5 h 230"/>
                    <a:gd name="T6" fmla="*/ 65 w 80"/>
                    <a:gd name="T7" fmla="*/ 2 h 230"/>
                    <a:gd name="T8" fmla="*/ 55 w 80"/>
                    <a:gd name="T9" fmla="*/ 0 h 230"/>
                    <a:gd name="T10" fmla="*/ 44 w 80"/>
                    <a:gd name="T11" fmla="*/ 0 h 230"/>
                    <a:gd name="T12" fmla="*/ 30 w 80"/>
                    <a:gd name="T13" fmla="*/ 1 h 230"/>
                    <a:gd name="T14" fmla="*/ 15 w 80"/>
                    <a:gd name="T15" fmla="*/ 7 h 230"/>
                    <a:gd name="T16" fmla="*/ 0 w 80"/>
                    <a:gd name="T17" fmla="*/ 15 h 230"/>
                    <a:gd name="T18" fmla="*/ 0 w 80"/>
                    <a:gd name="T19" fmla="*/ 230 h 230"/>
                    <a:gd name="T20" fmla="*/ 3 w 80"/>
                    <a:gd name="T21" fmla="*/ 230 h 230"/>
                    <a:gd name="T22" fmla="*/ 7 w 80"/>
                    <a:gd name="T23" fmla="*/ 229 h 230"/>
                    <a:gd name="T24" fmla="*/ 16 w 80"/>
                    <a:gd name="T25" fmla="*/ 228 h 230"/>
                    <a:gd name="T26" fmla="*/ 27 w 80"/>
                    <a:gd name="T27" fmla="*/ 225 h 230"/>
                    <a:gd name="T28" fmla="*/ 39 w 80"/>
                    <a:gd name="T29" fmla="*/ 222 h 230"/>
                    <a:gd name="T30" fmla="*/ 53 w 80"/>
                    <a:gd name="T31" fmla="*/ 216 h 230"/>
                    <a:gd name="T32" fmla="*/ 67 w 80"/>
                    <a:gd name="T33" fmla="*/ 208 h 230"/>
                    <a:gd name="T34" fmla="*/ 80 w 80"/>
                    <a:gd name="T35" fmla="*/ 199 h 230"/>
                    <a:gd name="T36" fmla="*/ 80 w 80"/>
                    <a:gd name="T37" fmla="*/ 7 h 23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0"/>
                    <a:gd name="T58" fmla="*/ 0 h 230"/>
                    <a:gd name="T59" fmla="*/ 80 w 80"/>
                    <a:gd name="T60" fmla="*/ 230 h 230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0" h="230">
                      <a:moveTo>
                        <a:pt x="80" y="7"/>
                      </a:moveTo>
                      <a:lnTo>
                        <a:pt x="78" y="6"/>
                      </a:lnTo>
                      <a:lnTo>
                        <a:pt x="73" y="5"/>
                      </a:lnTo>
                      <a:lnTo>
                        <a:pt x="65" y="2"/>
                      </a:lnTo>
                      <a:lnTo>
                        <a:pt x="55" y="0"/>
                      </a:lnTo>
                      <a:lnTo>
                        <a:pt x="44" y="0"/>
                      </a:lnTo>
                      <a:lnTo>
                        <a:pt x="30" y="1"/>
                      </a:lnTo>
                      <a:lnTo>
                        <a:pt x="15" y="7"/>
                      </a:lnTo>
                      <a:lnTo>
                        <a:pt x="0" y="15"/>
                      </a:lnTo>
                      <a:lnTo>
                        <a:pt x="0" y="230"/>
                      </a:lnTo>
                      <a:lnTo>
                        <a:pt x="3" y="230"/>
                      </a:lnTo>
                      <a:lnTo>
                        <a:pt x="7" y="229"/>
                      </a:lnTo>
                      <a:lnTo>
                        <a:pt x="16" y="228"/>
                      </a:lnTo>
                      <a:lnTo>
                        <a:pt x="27" y="225"/>
                      </a:lnTo>
                      <a:lnTo>
                        <a:pt x="39" y="222"/>
                      </a:lnTo>
                      <a:lnTo>
                        <a:pt x="53" y="216"/>
                      </a:lnTo>
                      <a:lnTo>
                        <a:pt x="67" y="208"/>
                      </a:lnTo>
                      <a:lnTo>
                        <a:pt x="80" y="199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0" name="Freeform 1161"/>
                <p:cNvSpPr>
                  <a:spLocks/>
                </p:cNvSpPr>
                <p:nvPr/>
              </p:nvSpPr>
              <p:spPr bwMode="auto">
                <a:xfrm>
                  <a:off x="4942" y="1666"/>
                  <a:ext cx="16" cy="17"/>
                </a:xfrm>
                <a:custGeom>
                  <a:avLst/>
                  <a:gdLst>
                    <a:gd name="T0" fmla="*/ 58 w 117"/>
                    <a:gd name="T1" fmla="*/ 117 h 117"/>
                    <a:gd name="T2" fmla="*/ 70 w 117"/>
                    <a:gd name="T3" fmla="*/ 116 h 117"/>
                    <a:gd name="T4" fmla="*/ 81 w 117"/>
                    <a:gd name="T5" fmla="*/ 112 h 117"/>
                    <a:gd name="T6" fmla="*/ 90 w 117"/>
                    <a:gd name="T7" fmla="*/ 106 h 117"/>
                    <a:gd name="T8" fmla="*/ 100 w 117"/>
                    <a:gd name="T9" fmla="*/ 100 h 117"/>
                    <a:gd name="T10" fmla="*/ 106 w 117"/>
                    <a:gd name="T11" fmla="*/ 90 h 117"/>
                    <a:gd name="T12" fmla="*/ 112 w 117"/>
                    <a:gd name="T13" fmla="*/ 81 h 117"/>
                    <a:gd name="T14" fmla="*/ 116 w 117"/>
                    <a:gd name="T15" fmla="*/ 70 h 117"/>
                    <a:gd name="T16" fmla="*/ 117 w 117"/>
                    <a:gd name="T17" fmla="*/ 58 h 117"/>
                    <a:gd name="T18" fmla="*/ 116 w 117"/>
                    <a:gd name="T19" fmla="*/ 46 h 117"/>
                    <a:gd name="T20" fmla="*/ 112 w 117"/>
                    <a:gd name="T21" fmla="*/ 35 h 117"/>
                    <a:gd name="T22" fmla="*/ 106 w 117"/>
                    <a:gd name="T23" fmla="*/ 25 h 117"/>
                    <a:gd name="T24" fmla="*/ 100 w 117"/>
                    <a:gd name="T25" fmla="*/ 17 h 117"/>
                    <a:gd name="T26" fmla="*/ 90 w 117"/>
                    <a:gd name="T27" fmla="*/ 9 h 117"/>
                    <a:gd name="T28" fmla="*/ 81 w 117"/>
                    <a:gd name="T29" fmla="*/ 4 h 117"/>
                    <a:gd name="T30" fmla="*/ 70 w 117"/>
                    <a:gd name="T31" fmla="*/ 1 h 117"/>
                    <a:gd name="T32" fmla="*/ 58 w 117"/>
                    <a:gd name="T33" fmla="*/ 0 h 117"/>
                    <a:gd name="T34" fmla="*/ 47 w 117"/>
                    <a:gd name="T35" fmla="*/ 1 h 117"/>
                    <a:gd name="T36" fmla="*/ 36 w 117"/>
                    <a:gd name="T37" fmla="*/ 4 h 117"/>
                    <a:gd name="T38" fmla="*/ 26 w 117"/>
                    <a:gd name="T39" fmla="*/ 9 h 117"/>
                    <a:gd name="T40" fmla="*/ 17 w 117"/>
                    <a:gd name="T41" fmla="*/ 17 h 117"/>
                    <a:gd name="T42" fmla="*/ 10 w 117"/>
                    <a:gd name="T43" fmla="*/ 25 h 117"/>
                    <a:gd name="T44" fmla="*/ 5 w 117"/>
                    <a:gd name="T45" fmla="*/ 35 h 117"/>
                    <a:gd name="T46" fmla="*/ 1 w 117"/>
                    <a:gd name="T47" fmla="*/ 46 h 117"/>
                    <a:gd name="T48" fmla="*/ 0 w 117"/>
                    <a:gd name="T49" fmla="*/ 58 h 117"/>
                    <a:gd name="T50" fmla="*/ 1 w 117"/>
                    <a:gd name="T51" fmla="*/ 70 h 117"/>
                    <a:gd name="T52" fmla="*/ 5 w 117"/>
                    <a:gd name="T53" fmla="*/ 81 h 117"/>
                    <a:gd name="T54" fmla="*/ 10 w 117"/>
                    <a:gd name="T55" fmla="*/ 90 h 117"/>
                    <a:gd name="T56" fmla="*/ 17 w 117"/>
                    <a:gd name="T57" fmla="*/ 100 h 117"/>
                    <a:gd name="T58" fmla="*/ 26 w 117"/>
                    <a:gd name="T59" fmla="*/ 106 h 117"/>
                    <a:gd name="T60" fmla="*/ 36 w 117"/>
                    <a:gd name="T61" fmla="*/ 112 h 117"/>
                    <a:gd name="T62" fmla="*/ 47 w 117"/>
                    <a:gd name="T63" fmla="*/ 116 h 117"/>
                    <a:gd name="T64" fmla="*/ 58 w 117"/>
                    <a:gd name="T65" fmla="*/ 117 h 1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17"/>
                    <a:gd name="T100" fmla="*/ 0 h 117"/>
                    <a:gd name="T101" fmla="*/ 117 w 117"/>
                    <a:gd name="T102" fmla="*/ 117 h 11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17" h="117">
                      <a:moveTo>
                        <a:pt x="58" y="117"/>
                      </a:moveTo>
                      <a:lnTo>
                        <a:pt x="70" y="116"/>
                      </a:lnTo>
                      <a:lnTo>
                        <a:pt x="81" y="112"/>
                      </a:lnTo>
                      <a:lnTo>
                        <a:pt x="90" y="106"/>
                      </a:lnTo>
                      <a:lnTo>
                        <a:pt x="100" y="100"/>
                      </a:lnTo>
                      <a:lnTo>
                        <a:pt x="106" y="90"/>
                      </a:lnTo>
                      <a:lnTo>
                        <a:pt x="112" y="81"/>
                      </a:lnTo>
                      <a:lnTo>
                        <a:pt x="116" y="70"/>
                      </a:lnTo>
                      <a:lnTo>
                        <a:pt x="117" y="58"/>
                      </a:lnTo>
                      <a:lnTo>
                        <a:pt x="116" y="46"/>
                      </a:lnTo>
                      <a:lnTo>
                        <a:pt x="112" y="35"/>
                      </a:lnTo>
                      <a:lnTo>
                        <a:pt x="106" y="25"/>
                      </a:lnTo>
                      <a:lnTo>
                        <a:pt x="100" y="17"/>
                      </a:lnTo>
                      <a:lnTo>
                        <a:pt x="90" y="9"/>
                      </a:lnTo>
                      <a:lnTo>
                        <a:pt x="81" y="4"/>
                      </a:lnTo>
                      <a:lnTo>
                        <a:pt x="70" y="1"/>
                      </a:lnTo>
                      <a:lnTo>
                        <a:pt x="58" y="0"/>
                      </a:lnTo>
                      <a:lnTo>
                        <a:pt x="47" y="1"/>
                      </a:lnTo>
                      <a:lnTo>
                        <a:pt x="36" y="4"/>
                      </a:lnTo>
                      <a:lnTo>
                        <a:pt x="26" y="9"/>
                      </a:lnTo>
                      <a:lnTo>
                        <a:pt x="17" y="17"/>
                      </a:lnTo>
                      <a:lnTo>
                        <a:pt x="10" y="25"/>
                      </a:lnTo>
                      <a:lnTo>
                        <a:pt x="5" y="35"/>
                      </a:lnTo>
                      <a:lnTo>
                        <a:pt x="1" y="46"/>
                      </a:lnTo>
                      <a:lnTo>
                        <a:pt x="0" y="58"/>
                      </a:lnTo>
                      <a:lnTo>
                        <a:pt x="1" y="70"/>
                      </a:lnTo>
                      <a:lnTo>
                        <a:pt x="5" y="81"/>
                      </a:lnTo>
                      <a:lnTo>
                        <a:pt x="10" y="90"/>
                      </a:lnTo>
                      <a:lnTo>
                        <a:pt x="17" y="100"/>
                      </a:lnTo>
                      <a:lnTo>
                        <a:pt x="26" y="106"/>
                      </a:lnTo>
                      <a:lnTo>
                        <a:pt x="36" y="112"/>
                      </a:lnTo>
                      <a:lnTo>
                        <a:pt x="47" y="116"/>
                      </a:lnTo>
                      <a:lnTo>
                        <a:pt x="58" y="1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1" name="Freeform 1162"/>
                <p:cNvSpPr>
                  <a:spLocks/>
                </p:cNvSpPr>
                <p:nvPr/>
              </p:nvSpPr>
              <p:spPr bwMode="auto">
                <a:xfrm>
                  <a:off x="4890" y="1666"/>
                  <a:ext cx="9" cy="9"/>
                </a:xfrm>
                <a:custGeom>
                  <a:avLst/>
                  <a:gdLst>
                    <a:gd name="T0" fmla="*/ 29 w 58"/>
                    <a:gd name="T1" fmla="*/ 59 h 59"/>
                    <a:gd name="T2" fmla="*/ 40 w 58"/>
                    <a:gd name="T3" fmla="*/ 56 h 59"/>
                    <a:gd name="T4" fmla="*/ 50 w 58"/>
                    <a:gd name="T5" fmla="*/ 49 h 59"/>
                    <a:gd name="T6" fmla="*/ 56 w 58"/>
                    <a:gd name="T7" fmla="*/ 40 h 59"/>
                    <a:gd name="T8" fmla="*/ 58 w 58"/>
                    <a:gd name="T9" fmla="*/ 29 h 59"/>
                    <a:gd name="T10" fmla="*/ 56 w 58"/>
                    <a:gd name="T11" fmla="*/ 17 h 59"/>
                    <a:gd name="T12" fmla="*/ 50 w 58"/>
                    <a:gd name="T13" fmla="*/ 8 h 59"/>
                    <a:gd name="T14" fmla="*/ 40 w 58"/>
                    <a:gd name="T15" fmla="*/ 2 h 59"/>
                    <a:gd name="T16" fmla="*/ 29 w 58"/>
                    <a:gd name="T17" fmla="*/ 0 h 59"/>
                    <a:gd name="T18" fmla="*/ 17 w 58"/>
                    <a:gd name="T19" fmla="*/ 2 h 59"/>
                    <a:gd name="T20" fmla="*/ 8 w 58"/>
                    <a:gd name="T21" fmla="*/ 8 h 59"/>
                    <a:gd name="T22" fmla="*/ 2 w 58"/>
                    <a:gd name="T23" fmla="*/ 17 h 59"/>
                    <a:gd name="T24" fmla="*/ 0 w 58"/>
                    <a:gd name="T25" fmla="*/ 29 h 59"/>
                    <a:gd name="T26" fmla="*/ 2 w 58"/>
                    <a:gd name="T27" fmla="*/ 40 h 59"/>
                    <a:gd name="T28" fmla="*/ 8 w 58"/>
                    <a:gd name="T29" fmla="*/ 49 h 59"/>
                    <a:gd name="T30" fmla="*/ 17 w 58"/>
                    <a:gd name="T31" fmla="*/ 56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0" y="56"/>
                      </a:lnTo>
                      <a:lnTo>
                        <a:pt x="50" y="49"/>
                      </a:lnTo>
                      <a:lnTo>
                        <a:pt x="56" y="40"/>
                      </a:lnTo>
                      <a:lnTo>
                        <a:pt x="58" y="29"/>
                      </a:lnTo>
                      <a:lnTo>
                        <a:pt x="56" y="17"/>
                      </a:lnTo>
                      <a:lnTo>
                        <a:pt x="50" y="8"/>
                      </a:lnTo>
                      <a:lnTo>
                        <a:pt x="40" y="2"/>
                      </a:lnTo>
                      <a:lnTo>
                        <a:pt x="29" y="0"/>
                      </a:lnTo>
                      <a:lnTo>
                        <a:pt x="17" y="2"/>
                      </a:lnTo>
                      <a:lnTo>
                        <a:pt x="8" y="8"/>
                      </a:lnTo>
                      <a:lnTo>
                        <a:pt x="2" y="17"/>
                      </a:lnTo>
                      <a:lnTo>
                        <a:pt x="0" y="29"/>
                      </a:lnTo>
                      <a:lnTo>
                        <a:pt x="2" y="40"/>
                      </a:lnTo>
                      <a:lnTo>
                        <a:pt x="8" y="49"/>
                      </a:lnTo>
                      <a:lnTo>
                        <a:pt x="17" y="56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2" name="Freeform 1163"/>
                <p:cNvSpPr>
                  <a:spLocks/>
                </p:cNvSpPr>
                <p:nvPr/>
              </p:nvSpPr>
              <p:spPr bwMode="auto">
                <a:xfrm>
                  <a:off x="4905" y="1667"/>
                  <a:ext cx="8" cy="8"/>
                </a:xfrm>
                <a:custGeom>
                  <a:avLst/>
                  <a:gdLst>
                    <a:gd name="T0" fmla="*/ 29 w 58"/>
                    <a:gd name="T1" fmla="*/ 59 h 59"/>
                    <a:gd name="T2" fmla="*/ 41 w 58"/>
                    <a:gd name="T3" fmla="*/ 57 h 59"/>
                    <a:gd name="T4" fmla="*/ 50 w 58"/>
                    <a:gd name="T5" fmla="*/ 51 h 59"/>
                    <a:gd name="T6" fmla="*/ 56 w 58"/>
                    <a:gd name="T7" fmla="*/ 42 h 59"/>
                    <a:gd name="T8" fmla="*/ 58 w 58"/>
                    <a:gd name="T9" fmla="*/ 30 h 59"/>
                    <a:gd name="T10" fmla="*/ 56 w 58"/>
                    <a:gd name="T11" fmla="*/ 19 h 59"/>
                    <a:gd name="T12" fmla="*/ 50 w 58"/>
                    <a:gd name="T13" fmla="*/ 9 h 59"/>
                    <a:gd name="T14" fmla="*/ 41 w 58"/>
                    <a:gd name="T15" fmla="*/ 3 h 59"/>
                    <a:gd name="T16" fmla="*/ 29 w 58"/>
                    <a:gd name="T17" fmla="*/ 0 h 59"/>
                    <a:gd name="T18" fmla="*/ 18 w 58"/>
                    <a:gd name="T19" fmla="*/ 3 h 59"/>
                    <a:gd name="T20" fmla="*/ 9 w 58"/>
                    <a:gd name="T21" fmla="*/ 9 h 59"/>
                    <a:gd name="T22" fmla="*/ 2 w 58"/>
                    <a:gd name="T23" fmla="*/ 19 h 59"/>
                    <a:gd name="T24" fmla="*/ 0 w 58"/>
                    <a:gd name="T25" fmla="*/ 30 h 59"/>
                    <a:gd name="T26" fmla="*/ 2 w 58"/>
                    <a:gd name="T27" fmla="*/ 42 h 59"/>
                    <a:gd name="T28" fmla="*/ 9 w 58"/>
                    <a:gd name="T29" fmla="*/ 51 h 59"/>
                    <a:gd name="T30" fmla="*/ 18 w 58"/>
                    <a:gd name="T31" fmla="*/ 57 h 59"/>
                    <a:gd name="T32" fmla="*/ 29 w 58"/>
                    <a:gd name="T33" fmla="*/ 59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8"/>
                    <a:gd name="T52" fmla="*/ 0 h 59"/>
                    <a:gd name="T53" fmla="*/ 58 w 58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8" h="59">
                      <a:moveTo>
                        <a:pt x="29" y="59"/>
                      </a:moveTo>
                      <a:lnTo>
                        <a:pt x="41" y="57"/>
                      </a:lnTo>
                      <a:lnTo>
                        <a:pt x="50" y="51"/>
                      </a:lnTo>
                      <a:lnTo>
                        <a:pt x="56" y="42"/>
                      </a:lnTo>
                      <a:lnTo>
                        <a:pt x="58" y="30"/>
                      </a:lnTo>
                      <a:lnTo>
                        <a:pt x="56" y="19"/>
                      </a:lnTo>
                      <a:lnTo>
                        <a:pt x="50" y="9"/>
                      </a:lnTo>
                      <a:lnTo>
                        <a:pt x="41" y="3"/>
                      </a:lnTo>
                      <a:lnTo>
                        <a:pt x="29" y="0"/>
                      </a:lnTo>
                      <a:lnTo>
                        <a:pt x="18" y="3"/>
                      </a:lnTo>
                      <a:lnTo>
                        <a:pt x="9" y="9"/>
                      </a:lnTo>
                      <a:lnTo>
                        <a:pt x="2" y="19"/>
                      </a:lnTo>
                      <a:lnTo>
                        <a:pt x="0" y="30"/>
                      </a:lnTo>
                      <a:lnTo>
                        <a:pt x="2" y="42"/>
                      </a:lnTo>
                      <a:lnTo>
                        <a:pt x="9" y="51"/>
                      </a:lnTo>
                      <a:lnTo>
                        <a:pt x="18" y="57"/>
                      </a:lnTo>
                      <a:lnTo>
                        <a:pt x="29" y="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3" name="Freeform 1164"/>
                <p:cNvSpPr>
                  <a:spLocks/>
                </p:cNvSpPr>
                <p:nvPr/>
              </p:nvSpPr>
              <p:spPr bwMode="auto">
                <a:xfrm>
                  <a:off x="4849" y="1552"/>
                  <a:ext cx="23" cy="114"/>
                </a:xfrm>
                <a:custGeom>
                  <a:avLst/>
                  <a:gdLst>
                    <a:gd name="T0" fmla="*/ 52 w 166"/>
                    <a:gd name="T1" fmla="*/ 16 h 800"/>
                    <a:gd name="T2" fmla="*/ 47 w 166"/>
                    <a:gd name="T3" fmla="*/ 32 h 800"/>
                    <a:gd name="T4" fmla="*/ 36 w 166"/>
                    <a:gd name="T5" fmla="*/ 77 h 800"/>
                    <a:gd name="T6" fmla="*/ 21 w 166"/>
                    <a:gd name="T7" fmla="*/ 148 h 800"/>
                    <a:gd name="T8" fmla="*/ 8 w 166"/>
                    <a:gd name="T9" fmla="*/ 244 h 800"/>
                    <a:gd name="T10" fmla="*/ 0 w 166"/>
                    <a:gd name="T11" fmla="*/ 359 h 800"/>
                    <a:gd name="T12" fmla="*/ 2 w 166"/>
                    <a:gd name="T13" fmla="*/ 492 h 800"/>
                    <a:gd name="T14" fmla="*/ 15 w 166"/>
                    <a:gd name="T15" fmla="*/ 640 h 800"/>
                    <a:gd name="T16" fmla="*/ 46 w 166"/>
                    <a:gd name="T17" fmla="*/ 800 h 800"/>
                    <a:gd name="T18" fmla="*/ 161 w 166"/>
                    <a:gd name="T19" fmla="*/ 794 h 800"/>
                    <a:gd name="T20" fmla="*/ 156 w 166"/>
                    <a:gd name="T21" fmla="*/ 770 h 800"/>
                    <a:gd name="T22" fmla="*/ 145 w 166"/>
                    <a:gd name="T23" fmla="*/ 706 h 800"/>
                    <a:gd name="T24" fmla="*/ 131 w 166"/>
                    <a:gd name="T25" fmla="*/ 610 h 800"/>
                    <a:gd name="T26" fmla="*/ 118 w 166"/>
                    <a:gd name="T27" fmla="*/ 493 h 800"/>
                    <a:gd name="T28" fmla="*/ 111 w 166"/>
                    <a:gd name="T29" fmla="*/ 364 h 800"/>
                    <a:gd name="T30" fmla="*/ 115 w 166"/>
                    <a:gd name="T31" fmla="*/ 235 h 800"/>
                    <a:gd name="T32" fmla="*/ 132 w 166"/>
                    <a:gd name="T33" fmla="*/ 113 h 800"/>
                    <a:gd name="T34" fmla="*/ 166 w 166"/>
                    <a:gd name="T35" fmla="*/ 9 h 800"/>
                    <a:gd name="T36" fmla="*/ 166 w 166"/>
                    <a:gd name="T37" fmla="*/ 8 h 800"/>
                    <a:gd name="T38" fmla="*/ 166 w 166"/>
                    <a:gd name="T39" fmla="*/ 6 h 800"/>
                    <a:gd name="T40" fmla="*/ 164 w 166"/>
                    <a:gd name="T41" fmla="*/ 4 h 800"/>
                    <a:gd name="T42" fmla="*/ 157 w 166"/>
                    <a:gd name="T43" fmla="*/ 0 h 800"/>
                    <a:gd name="T44" fmla="*/ 143 w 166"/>
                    <a:gd name="T45" fmla="*/ 0 h 800"/>
                    <a:gd name="T46" fmla="*/ 123 w 166"/>
                    <a:gd name="T47" fmla="*/ 1 h 800"/>
                    <a:gd name="T48" fmla="*/ 93 w 166"/>
                    <a:gd name="T49" fmla="*/ 7 h 800"/>
                    <a:gd name="T50" fmla="*/ 52 w 166"/>
                    <a:gd name="T51" fmla="*/ 16 h 80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6"/>
                    <a:gd name="T79" fmla="*/ 0 h 800"/>
                    <a:gd name="T80" fmla="*/ 166 w 166"/>
                    <a:gd name="T81" fmla="*/ 800 h 80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6" h="800">
                      <a:moveTo>
                        <a:pt x="52" y="16"/>
                      </a:moveTo>
                      <a:lnTo>
                        <a:pt x="47" y="32"/>
                      </a:lnTo>
                      <a:lnTo>
                        <a:pt x="36" y="77"/>
                      </a:lnTo>
                      <a:lnTo>
                        <a:pt x="21" y="148"/>
                      </a:lnTo>
                      <a:lnTo>
                        <a:pt x="8" y="244"/>
                      </a:lnTo>
                      <a:lnTo>
                        <a:pt x="0" y="359"/>
                      </a:lnTo>
                      <a:lnTo>
                        <a:pt x="2" y="492"/>
                      </a:lnTo>
                      <a:lnTo>
                        <a:pt x="15" y="640"/>
                      </a:lnTo>
                      <a:lnTo>
                        <a:pt x="46" y="800"/>
                      </a:lnTo>
                      <a:lnTo>
                        <a:pt x="161" y="794"/>
                      </a:lnTo>
                      <a:lnTo>
                        <a:pt x="156" y="770"/>
                      </a:lnTo>
                      <a:lnTo>
                        <a:pt x="145" y="706"/>
                      </a:lnTo>
                      <a:lnTo>
                        <a:pt x="131" y="610"/>
                      </a:lnTo>
                      <a:lnTo>
                        <a:pt x="118" y="493"/>
                      </a:lnTo>
                      <a:lnTo>
                        <a:pt x="111" y="364"/>
                      </a:lnTo>
                      <a:lnTo>
                        <a:pt x="115" y="235"/>
                      </a:lnTo>
                      <a:lnTo>
                        <a:pt x="132" y="113"/>
                      </a:lnTo>
                      <a:lnTo>
                        <a:pt x="166" y="9"/>
                      </a:lnTo>
                      <a:lnTo>
                        <a:pt x="166" y="8"/>
                      </a:lnTo>
                      <a:lnTo>
                        <a:pt x="166" y="6"/>
                      </a:lnTo>
                      <a:lnTo>
                        <a:pt x="164" y="4"/>
                      </a:lnTo>
                      <a:lnTo>
                        <a:pt x="157" y="0"/>
                      </a:lnTo>
                      <a:lnTo>
                        <a:pt x="143" y="0"/>
                      </a:lnTo>
                      <a:lnTo>
                        <a:pt x="123" y="1"/>
                      </a:lnTo>
                      <a:lnTo>
                        <a:pt x="93" y="7"/>
                      </a:lnTo>
                      <a:lnTo>
                        <a:pt x="52" y="1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4" name="Freeform 1165"/>
                <p:cNvSpPr>
                  <a:spLocks/>
                </p:cNvSpPr>
                <p:nvPr/>
              </p:nvSpPr>
              <p:spPr bwMode="auto">
                <a:xfrm>
                  <a:off x="4971" y="1538"/>
                  <a:ext cx="32" cy="128"/>
                </a:xfrm>
                <a:custGeom>
                  <a:avLst/>
                  <a:gdLst>
                    <a:gd name="T0" fmla="*/ 225 w 225"/>
                    <a:gd name="T1" fmla="*/ 6 h 893"/>
                    <a:gd name="T2" fmla="*/ 219 w 225"/>
                    <a:gd name="T3" fmla="*/ 12 h 893"/>
                    <a:gd name="T4" fmla="*/ 204 w 225"/>
                    <a:gd name="T5" fmla="*/ 35 h 893"/>
                    <a:gd name="T6" fmla="*/ 185 w 225"/>
                    <a:gd name="T7" fmla="*/ 82 h 893"/>
                    <a:gd name="T8" fmla="*/ 165 w 225"/>
                    <a:gd name="T9" fmla="*/ 158 h 893"/>
                    <a:gd name="T10" fmla="*/ 149 w 225"/>
                    <a:gd name="T11" fmla="*/ 270 h 893"/>
                    <a:gd name="T12" fmla="*/ 141 w 225"/>
                    <a:gd name="T13" fmla="*/ 427 h 893"/>
                    <a:gd name="T14" fmla="*/ 146 w 225"/>
                    <a:gd name="T15" fmla="*/ 631 h 893"/>
                    <a:gd name="T16" fmla="*/ 168 w 225"/>
                    <a:gd name="T17" fmla="*/ 893 h 893"/>
                    <a:gd name="T18" fmla="*/ 41 w 225"/>
                    <a:gd name="T19" fmla="*/ 893 h 893"/>
                    <a:gd name="T20" fmla="*/ 36 w 225"/>
                    <a:gd name="T21" fmla="*/ 867 h 893"/>
                    <a:gd name="T22" fmla="*/ 26 w 225"/>
                    <a:gd name="T23" fmla="*/ 794 h 893"/>
                    <a:gd name="T24" fmla="*/ 13 w 225"/>
                    <a:gd name="T25" fmla="*/ 686 h 893"/>
                    <a:gd name="T26" fmla="*/ 3 w 225"/>
                    <a:gd name="T27" fmla="*/ 554 h 893"/>
                    <a:gd name="T28" fmla="*/ 0 w 225"/>
                    <a:gd name="T29" fmla="*/ 408 h 893"/>
                    <a:gd name="T30" fmla="*/ 6 w 225"/>
                    <a:gd name="T31" fmla="*/ 260 h 893"/>
                    <a:gd name="T32" fmla="*/ 30 w 225"/>
                    <a:gd name="T33" fmla="*/ 121 h 893"/>
                    <a:gd name="T34" fmla="*/ 73 w 225"/>
                    <a:gd name="T35" fmla="*/ 0 h 893"/>
                    <a:gd name="T36" fmla="*/ 225 w 225"/>
                    <a:gd name="T37" fmla="*/ 6 h 89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25"/>
                    <a:gd name="T58" fmla="*/ 0 h 893"/>
                    <a:gd name="T59" fmla="*/ 225 w 225"/>
                    <a:gd name="T60" fmla="*/ 893 h 89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25" h="893">
                      <a:moveTo>
                        <a:pt x="225" y="6"/>
                      </a:moveTo>
                      <a:lnTo>
                        <a:pt x="219" y="12"/>
                      </a:lnTo>
                      <a:lnTo>
                        <a:pt x="204" y="35"/>
                      </a:lnTo>
                      <a:lnTo>
                        <a:pt x="185" y="82"/>
                      </a:lnTo>
                      <a:lnTo>
                        <a:pt x="165" y="158"/>
                      </a:lnTo>
                      <a:lnTo>
                        <a:pt x="149" y="270"/>
                      </a:lnTo>
                      <a:lnTo>
                        <a:pt x="141" y="427"/>
                      </a:lnTo>
                      <a:lnTo>
                        <a:pt x="146" y="631"/>
                      </a:lnTo>
                      <a:lnTo>
                        <a:pt x="168" y="893"/>
                      </a:lnTo>
                      <a:lnTo>
                        <a:pt x="41" y="893"/>
                      </a:lnTo>
                      <a:lnTo>
                        <a:pt x="36" y="867"/>
                      </a:lnTo>
                      <a:lnTo>
                        <a:pt x="26" y="794"/>
                      </a:lnTo>
                      <a:lnTo>
                        <a:pt x="13" y="686"/>
                      </a:lnTo>
                      <a:lnTo>
                        <a:pt x="3" y="554"/>
                      </a:lnTo>
                      <a:lnTo>
                        <a:pt x="0" y="408"/>
                      </a:lnTo>
                      <a:lnTo>
                        <a:pt x="6" y="260"/>
                      </a:lnTo>
                      <a:lnTo>
                        <a:pt x="30" y="121"/>
                      </a:lnTo>
                      <a:lnTo>
                        <a:pt x="73" y="0"/>
                      </a:lnTo>
                      <a:lnTo>
                        <a:pt x="225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5" name="Freeform 1166"/>
                <p:cNvSpPr>
                  <a:spLocks/>
                </p:cNvSpPr>
                <p:nvPr/>
              </p:nvSpPr>
              <p:spPr bwMode="auto">
                <a:xfrm>
                  <a:off x="4849" y="1559"/>
                  <a:ext cx="21" cy="100"/>
                </a:xfrm>
                <a:custGeom>
                  <a:avLst/>
                  <a:gdLst>
                    <a:gd name="T0" fmla="*/ 46 w 145"/>
                    <a:gd name="T1" fmla="*/ 14 h 699"/>
                    <a:gd name="T2" fmla="*/ 41 w 145"/>
                    <a:gd name="T3" fmla="*/ 28 h 699"/>
                    <a:gd name="T4" fmla="*/ 32 w 145"/>
                    <a:gd name="T5" fmla="*/ 67 h 699"/>
                    <a:gd name="T6" fmla="*/ 20 w 145"/>
                    <a:gd name="T7" fmla="*/ 130 h 699"/>
                    <a:gd name="T8" fmla="*/ 7 w 145"/>
                    <a:gd name="T9" fmla="*/ 213 h 699"/>
                    <a:gd name="T10" fmla="*/ 0 w 145"/>
                    <a:gd name="T11" fmla="*/ 314 h 699"/>
                    <a:gd name="T12" fmla="*/ 1 w 145"/>
                    <a:gd name="T13" fmla="*/ 430 h 699"/>
                    <a:gd name="T14" fmla="*/ 13 w 145"/>
                    <a:gd name="T15" fmla="*/ 559 h 699"/>
                    <a:gd name="T16" fmla="*/ 40 w 145"/>
                    <a:gd name="T17" fmla="*/ 699 h 699"/>
                    <a:gd name="T18" fmla="*/ 140 w 145"/>
                    <a:gd name="T19" fmla="*/ 693 h 699"/>
                    <a:gd name="T20" fmla="*/ 135 w 145"/>
                    <a:gd name="T21" fmla="*/ 672 h 699"/>
                    <a:gd name="T22" fmla="*/ 126 w 145"/>
                    <a:gd name="T23" fmla="*/ 616 h 699"/>
                    <a:gd name="T24" fmla="*/ 113 w 145"/>
                    <a:gd name="T25" fmla="*/ 532 h 699"/>
                    <a:gd name="T26" fmla="*/ 103 w 145"/>
                    <a:gd name="T27" fmla="*/ 430 h 699"/>
                    <a:gd name="T28" fmla="*/ 97 w 145"/>
                    <a:gd name="T29" fmla="*/ 317 h 699"/>
                    <a:gd name="T30" fmla="*/ 100 w 145"/>
                    <a:gd name="T31" fmla="*/ 205 h 699"/>
                    <a:gd name="T32" fmla="*/ 115 w 145"/>
                    <a:gd name="T33" fmla="*/ 98 h 699"/>
                    <a:gd name="T34" fmla="*/ 145 w 145"/>
                    <a:gd name="T35" fmla="*/ 8 h 699"/>
                    <a:gd name="T36" fmla="*/ 145 w 145"/>
                    <a:gd name="T37" fmla="*/ 7 h 699"/>
                    <a:gd name="T38" fmla="*/ 145 w 145"/>
                    <a:gd name="T39" fmla="*/ 5 h 699"/>
                    <a:gd name="T40" fmla="*/ 143 w 145"/>
                    <a:gd name="T41" fmla="*/ 3 h 699"/>
                    <a:gd name="T42" fmla="*/ 137 w 145"/>
                    <a:gd name="T43" fmla="*/ 0 h 699"/>
                    <a:gd name="T44" fmla="*/ 126 w 145"/>
                    <a:gd name="T45" fmla="*/ 0 h 699"/>
                    <a:gd name="T46" fmla="*/ 108 w 145"/>
                    <a:gd name="T47" fmla="*/ 1 h 699"/>
                    <a:gd name="T48" fmla="*/ 81 w 145"/>
                    <a:gd name="T49" fmla="*/ 6 h 699"/>
                    <a:gd name="T50" fmla="*/ 46 w 145"/>
                    <a:gd name="T51" fmla="*/ 14 h 69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699"/>
                    <a:gd name="T80" fmla="*/ 145 w 145"/>
                    <a:gd name="T81" fmla="*/ 699 h 699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699">
                      <a:moveTo>
                        <a:pt x="46" y="14"/>
                      </a:moveTo>
                      <a:lnTo>
                        <a:pt x="41" y="28"/>
                      </a:lnTo>
                      <a:lnTo>
                        <a:pt x="32" y="67"/>
                      </a:lnTo>
                      <a:lnTo>
                        <a:pt x="20" y="130"/>
                      </a:lnTo>
                      <a:lnTo>
                        <a:pt x="7" y="213"/>
                      </a:lnTo>
                      <a:lnTo>
                        <a:pt x="0" y="314"/>
                      </a:lnTo>
                      <a:lnTo>
                        <a:pt x="1" y="430"/>
                      </a:lnTo>
                      <a:lnTo>
                        <a:pt x="13" y="559"/>
                      </a:lnTo>
                      <a:lnTo>
                        <a:pt x="40" y="699"/>
                      </a:lnTo>
                      <a:lnTo>
                        <a:pt x="140" y="693"/>
                      </a:lnTo>
                      <a:lnTo>
                        <a:pt x="135" y="672"/>
                      </a:lnTo>
                      <a:lnTo>
                        <a:pt x="126" y="616"/>
                      </a:lnTo>
                      <a:lnTo>
                        <a:pt x="113" y="532"/>
                      </a:lnTo>
                      <a:lnTo>
                        <a:pt x="103" y="430"/>
                      </a:lnTo>
                      <a:lnTo>
                        <a:pt x="97" y="317"/>
                      </a:lnTo>
                      <a:lnTo>
                        <a:pt x="100" y="205"/>
                      </a:lnTo>
                      <a:lnTo>
                        <a:pt x="115" y="98"/>
                      </a:lnTo>
                      <a:lnTo>
                        <a:pt x="145" y="8"/>
                      </a:lnTo>
                      <a:lnTo>
                        <a:pt x="145" y="7"/>
                      </a:lnTo>
                      <a:lnTo>
                        <a:pt x="145" y="5"/>
                      </a:lnTo>
                      <a:lnTo>
                        <a:pt x="143" y="3"/>
                      </a:lnTo>
                      <a:lnTo>
                        <a:pt x="137" y="0"/>
                      </a:lnTo>
                      <a:lnTo>
                        <a:pt x="126" y="0"/>
                      </a:lnTo>
                      <a:lnTo>
                        <a:pt x="108" y="1"/>
                      </a:lnTo>
                      <a:lnTo>
                        <a:pt x="81" y="6"/>
                      </a:ln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6" name="Freeform 1167"/>
                <p:cNvSpPr>
                  <a:spLocks/>
                </p:cNvSpPr>
                <p:nvPr/>
              </p:nvSpPr>
              <p:spPr bwMode="auto">
                <a:xfrm>
                  <a:off x="4850" y="1566"/>
                  <a:ext cx="18" cy="85"/>
                </a:xfrm>
                <a:custGeom>
                  <a:avLst/>
                  <a:gdLst>
                    <a:gd name="T0" fmla="*/ 39 w 123"/>
                    <a:gd name="T1" fmla="*/ 12 h 597"/>
                    <a:gd name="T2" fmla="*/ 35 w 123"/>
                    <a:gd name="T3" fmla="*/ 23 h 597"/>
                    <a:gd name="T4" fmla="*/ 26 w 123"/>
                    <a:gd name="T5" fmla="*/ 57 h 597"/>
                    <a:gd name="T6" fmla="*/ 16 w 123"/>
                    <a:gd name="T7" fmla="*/ 111 h 597"/>
                    <a:gd name="T8" fmla="*/ 6 w 123"/>
                    <a:gd name="T9" fmla="*/ 181 h 597"/>
                    <a:gd name="T10" fmla="*/ 0 w 123"/>
                    <a:gd name="T11" fmla="*/ 267 h 597"/>
                    <a:gd name="T12" fmla="*/ 1 w 123"/>
                    <a:gd name="T13" fmla="*/ 367 h 597"/>
                    <a:gd name="T14" fmla="*/ 11 w 123"/>
                    <a:gd name="T15" fmla="*/ 477 h 597"/>
                    <a:gd name="T16" fmla="*/ 34 w 123"/>
                    <a:gd name="T17" fmla="*/ 597 h 597"/>
                    <a:gd name="T18" fmla="*/ 119 w 123"/>
                    <a:gd name="T19" fmla="*/ 591 h 597"/>
                    <a:gd name="T20" fmla="*/ 115 w 123"/>
                    <a:gd name="T21" fmla="*/ 574 h 597"/>
                    <a:gd name="T22" fmla="*/ 107 w 123"/>
                    <a:gd name="T23" fmla="*/ 526 h 597"/>
                    <a:gd name="T24" fmla="*/ 97 w 123"/>
                    <a:gd name="T25" fmla="*/ 454 h 597"/>
                    <a:gd name="T26" fmla="*/ 88 w 123"/>
                    <a:gd name="T27" fmla="*/ 367 h 597"/>
                    <a:gd name="T28" fmla="*/ 82 w 123"/>
                    <a:gd name="T29" fmla="*/ 272 h 597"/>
                    <a:gd name="T30" fmla="*/ 84 w 123"/>
                    <a:gd name="T31" fmla="*/ 175 h 597"/>
                    <a:gd name="T32" fmla="*/ 97 w 123"/>
                    <a:gd name="T33" fmla="*/ 84 h 597"/>
                    <a:gd name="T34" fmla="*/ 123 w 123"/>
                    <a:gd name="T35" fmla="*/ 7 h 597"/>
                    <a:gd name="T36" fmla="*/ 123 w 123"/>
                    <a:gd name="T37" fmla="*/ 6 h 597"/>
                    <a:gd name="T38" fmla="*/ 123 w 123"/>
                    <a:gd name="T39" fmla="*/ 5 h 597"/>
                    <a:gd name="T40" fmla="*/ 121 w 123"/>
                    <a:gd name="T41" fmla="*/ 3 h 597"/>
                    <a:gd name="T42" fmla="*/ 117 w 123"/>
                    <a:gd name="T43" fmla="*/ 0 h 597"/>
                    <a:gd name="T44" fmla="*/ 106 w 123"/>
                    <a:gd name="T45" fmla="*/ 0 h 597"/>
                    <a:gd name="T46" fmla="*/ 91 w 123"/>
                    <a:gd name="T47" fmla="*/ 2 h 597"/>
                    <a:gd name="T48" fmla="*/ 70 w 123"/>
                    <a:gd name="T49" fmla="*/ 5 h 597"/>
                    <a:gd name="T50" fmla="*/ 39 w 123"/>
                    <a:gd name="T51" fmla="*/ 12 h 59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23"/>
                    <a:gd name="T79" fmla="*/ 0 h 597"/>
                    <a:gd name="T80" fmla="*/ 123 w 123"/>
                    <a:gd name="T81" fmla="*/ 597 h 597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23" h="597">
                      <a:moveTo>
                        <a:pt x="39" y="12"/>
                      </a:moveTo>
                      <a:lnTo>
                        <a:pt x="35" y="23"/>
                      </a:lnTo>
                      <a:lnTo>
                        <a:pt x="26" y="57"/>
                      </a:lnTo>
                      <a:lnTo>
                        <a:pt x="16" y="111"/>
                      </a:lnTo>
                      <a:lnTo>
                        <a:pt x="6" y="181"/>
                      </a:lnTo>
                      <a:lnTo>
                        <a:pt x="0" y="267"/>
                      </a:lnTo>
                      <a:lnTo>
                        <a:pt x="1" y="367"/>
                      </a:lnTo>
                      <a:lnTo>
                        <a:pt x="11" y="477"/>
                      </a:lnTo>
                      <a:lnTo>
                        <a:pt x="34" y="597"/>
                      </a:lnTo>
                      <a:lnTo>
                        <a:pt x="119" y="591"/>
                      </a:lnTo>
                      <a:lnTo>
                        <a:pt x="115" y="574"/>
                      </a:lnTo>
                      <a:lnTo>
                        <a:pt x="107" y="526"/>
                      </a:lnTo>
                      <a:lnTo>
                        <a:pt x="97" y="454"/>
                      </a:lnTo>
                      <a:lnTo>
                        <a:pt x="88" y="367"/>
                      </a:lnTo>
                      <a:lnTo>
                        <a:pt x="82" y="272"/>
                      </a:lnTo>
                      <a:lnTo>
                        <a:pt x="84" y="175"/>
                      </a:lnTo>
                      <a:lnTo>
                        <a:pt x="97" y="84"/>
                      </a:lnTo>
                      <a:lnTo>
                        <a:pt x="123" y="7"/>
                      </a:lnTo>
                      <a:lnTo>
                        <a:pt x="123" y="6"/>
                      </a:lnTo>
                      <a:lnTo>
                        <a:pt x="123" y="5"/>
                      </a:lnTo>
                      <a:lnTo>
                        <a:pt x="121" y="3"/>
                      </a:lnTo>
                      <a:lnTo>
                        <a:pt x="117" y="0"/>
                      </a:lnTo>
                      <a:lnTo>
                        <a:pt x="106" y="0"/>
                      </a:lnTo>
                      <a:lnTo>
                        <a:pt x="91" y="2"/>
                      </a:lnTo>
                      <a:lnTo>
                        <a:pt x="70" y="5"/>
                      </a:lnTo>
                      <a:lnTo>
                        <a:pt x="39" y="1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7" name="Freeform 1168"/>
                <p:cNvSpPr>
                  <a:spLocks/>
                </p:cNvSpPr>
                <p:nvPr/>
              </p:nvSpPr>
              <p:spPr bwMode="auto">
                <a:xfrm>
                  <a:off x="4851" y="1572"/>
                  <a:ext cx="15" cy="71"/>
                </a:xfrm>
                <a:custGeom>
                  <a:avLst/>
                  <a:gdLst>
                    <a:gd name="T0" fmla="*/ 32 w 103"/>
                    <a:gd name="T1" fmla="*/ 9 h 492"/>
                    <a:gd name="T2" fmla="*/ 28 w 103"/>
                    <a:gd name="T3" fmla="*/ 18 h 492"/>
                    <a:gd name="T4" fmla="*/ 21 w 103"/>
                    <a:gd name="T5" fmla="*/ 47 h 492"/>
                    <a:gd name="T6" fmla="*/ 12 w 103"/>
                    <a:gd name="T7" fmla="*/ 90 h 492"/>
                    <a:gd name="T8" fmla="*/ 4 w 103"/>
                    <a:gd name="T9" fmla="*/ 149 h 492"/>
                    <a:gd name="T10" fmla="*/ 0 w 103"/>
                    <a:gd name="T11" fmla="*/ 220 h 492"/>
                    <a:gd name="T12" fmla="*/ 0 w 103"/>
                    <a:gd name="T13" fmla="*/ 303 h 492"/>
                    <a:gd name="T14" fmla="*/ 9 w 103"/>
                    <a:gd name="T15" fmla="*/ 394 h 492"/>
                    <a:gd name="T16" fmla="*/ 27 w 103"/>
                    <a:gd name="T17" fmla="*/ 492 h 492"/>
                    <a:gd name="T18" fmla="*/ 98 w 103"/>
                    <a:gd name="T19" fmla="*/ 489 h 492"/>
                    <a:gd name="T20" fmla="*/ 95 w 103"/>
                    <a:gd name="T21" fmla="*/ 474 h 492"/>
                    <a:gd name="T22" fmla="*/ 88 w 103"/>
                    <a:gd name="T23" fmla="*/ 434 h 492"/>
                    <a:gd name="T24" fmla="*/ 80 w 103"/>
                    <a:gd name="T25" fmla="*/ 375 h 492"/>
                    <a:gd name="T26" fmla="*/ 72 w 103"/>
                    <a:gd name="T27" fmla="*/ 303 h 492"/>
                    <a:gd name="T28" fmla="*/ 68 w 103"/>
                    <a:gd name="T29" fmla="*/ 224 h 492"/>
                    <a:gd name="T30" fmla="*/ 70 w 103"/>
                    <a:gd name="T31" fmla="*/ 144 h 492"/>
                    <a:gd name="T32" fmla="*/ 81 w 103"/>
                    <a:gd name="T33" fmla="*/ 68 h 492"/>
                    <a:gd name="T34" fmla="*/ 103 w 103"/>
                    <a:gd name="T35" fmla="*/ 5 h 492"/>
                    <a:gd name="T36" fmla="*/ 103 w 103"/>
                    <a:gd name="T37" fmla="*/ 4 h 492"/>
                    <a:gd name="T38" fmla="*/ 103 w 103"/>
                    <a:gd name="T39" fmla="*/ 3 h 492"/>
                    <a:gd name="T40" fmla="*/ 100 w 103"/>
                    <a:gd name="T41" fmla="*/ 1 h 492"/>
                    <a:gd name="T42" fmla="*/ 97 w 103"/>
                    <a:gd name="T43" fmla="*/ 0 h 492"/>
                    <a:gd name="T44" fmla="*/ 89 w 103"/>
                    <a:gd name="T45" fmla="*/ 0 h 492"/>
                    <a:gd name="T46" fmla="*/ 75 w 103"/>
                    <a:gd name="T47" fmla="*/ 0 h 492"/>
                    <a:gd name="T48" fmla="*/ 57 w 103"/>
                    <a:gd name="T49" fmla="*/ 3 h 492"/>
                    <a:gd name="T50" fmla="*/ 32 w 103"/>
                    <a:gd name="T51" fmla="*/ 9 h 49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03"/>
                    <a:gd name="T79" fmla="*/ 0 h 492"/>
                    <a:gd name="T80" fmla="*/ 103 w 103"/>
                    <a:gd name="T81" fmla="*/ 492 h 49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03" h="492">
                      <a:moveTo>
                        <a:pt x="32" y="9"/>
                      </a:moveTo>
                      <a:lnTo>
                        <a:pt x="28" y="18"/>
                      </a:lnTo>
                      <a:lnTo>
                        <a:pt x="21" y="47"/>
                      </a:lnTo>
                      <a:lnTo>
                        <a:pt x="12" y="90"/>
                      </a:lnTo>
                      <a:lnTo>
                        <a:pt x="4" y="149"/>
                      </a:lnTo>
                      <a:lnTo>
                        <a:pt x="0" y="220"/>
                      </a:lnTo>
                      <a:lnTo>
                        <a:pt x="0" y="303"/>
                      </a:lnTo>
                      <a:lnTo>
                        <a:pt x="9" y="394"/>
                      </a:lnTo>
                      <a:lnTo>
                        <a:pt x="27" y="492"/>
                      </a:lnTo>
                      <a:lnTo>
                        <a:pt x="98" y="489"/>
                      </a:lnTo>
                      <a:lnTo>
                        <a:pt x="95" y="474"/>
                      </a:lnTo>
                      <a:lnTo>
                        <a:pt x="88" y="434"/>
                      </a:lnTo>
                      <a:lnTo>
                        <a:pt x="80" y="375"/>
                      </a:lnTo>
                      <a:lnTo>
                        <a:pt x="72" y="303"/>
                      </a:lnTo>
                      <a:lnTo>
                        <a:pt x="68" y="224"/>
                      </a:lnTo>
                      <a:lnTo>
                        <a:pt x="70" y="144"/>
                      </a:lnTo>
                      <a:lnTo>
                        <a:pt x="81" y="68"/>
                      </a:lnTo>
                      <a:lnTo>
                        <a:pt x="103" y="5"/>
                      </a:lnTo>
                      <a:lnTo>
                        <a:pt x="103" y="4"/>
                      </a:lnTo>
                      <a:lnTo>
                        <a:pt x="103" y="3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89" y="0"/>
                      </a:lnTo>
                      <a:lnTo>
                        <a:pt x="75" y="0"/>
                      </a:lnTo>
                      <a:lnTo>
                        <a:pt x="57" y="3"/>
                      </a:lnTo>
                      <a:lnTo>
                        <a:pt x="32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8" name="Freeform 1169"/>
                <p:cNvSpPr>
                  <a:spLocks/>
                </p:cNvSpPr>
                <p:nvPr/>
              </p:nvSpPr>
              <p:spPr bwMode="auto">
                <a:xfrm>
                  <a:off x="4852" y="1579"/>
                  <a:ext cx="12" cy="56"/>
                </a:xfrm>
                <a:custGeom>
                  <a:avLst/>
                  <a:gdLst>
                    <a:gd name="T0" fmla="*/ 25 w 82"/>
                    <a:gd name="T1" fmla="*/ 8 h 390"/>
                    <a:gd name="T2" fmla="*/ 23 w 82"/>
                    <a:gd name="T3" fmla="*/ 16 h 390"/>
                    <a:gd name="T4" fmla="*/ 17 w 82"/>
                    <a:gd name="T5" fmla="*/ 38 h 390"/>
                    <a:gd name="T6" fmla="*/ 11 w 82"/>
                    <a:gd name="T7" fmla="*/ 72 h 390"/>
                    <a:gd name="T8" fmla="*/ 4 w 82"/>
                    <a:gd name="T9" fmla="*/ 118 h 390"/>
                    <a:gd name="T10" fmla="*/ 0 w 82"/>
                    <a:gd name="T11" fmla="*/ 174 h 390"/>
                    <a:gd name="T12" fmla="*/ 0 w 82"/>
                    <a:gd name="T13" fmla="*/ 240 h 390"/>
                    <a:gd name="T14" fmla="*/ 7 w 82"/>
                    <a:gd name="T15" fmla="*/ 312 h 390"/>
                    <a:gd name="T16" fmla="*/ 22 w 82"/>
                    <a:gd name="T17" fmla="*/ 390 h 390"/>
                    <a:gd name="T18" fmla="*/ 78 w 82"/>
                    <a:gd name="T19" fmla="*/ 387 h 390"/>
                    <a:gd name="T20" fmla="*/ 76 w 82"/>
                    <a:gd name="T21" fmla="*/ 375 h 390"/>
                    <a:gd name="T22" fmla="*/ 70 w 82"/>
                    <a:gd name="T23" fmla="*/ 343 h 390"/>
                    <a:gd name="T24" fmla="*/ 63 w 82"/>
                    <a:gd name="T25" fmla="*/ 297 h 390"/>
                    <a:gd name="T26" fmla="*/ 57 w 82"/>
                    <a:gd name="T27" fmla="*/ 240 h 390"/>
                    <a:gd name="T28" fmla="*/ 54 w 82"/>
                    <a:gd name="T29" fmla="*/ 178 h 390"/>
                    <a:gd name="T30" fmla="*/ 56 w 82"/>
                    <a:gd name="T31" fmla="*/ 113 h 390"/>
                    <a:gd name="T32" fmla="*/ 64 w 82"/>
                    <a:gd name="T33" fmla="*/ 55 h 390"/>
                    <a:gd name="T34" fmla="*/ 82 w 82"/>
                    <a:gd name="T35" fmla="*/ 4 h 390"/>
                    <a:gd name="T36" fmla="*/ 82 w 82"/>
                    <a:gd name="T37" fmla="*/ 4 h 390"/>
                    <a:gd name="T38" fmla="*/ 82 w 82"/>
                    <a:gd name="T39" fmla="*/ 2 h 390"/>
                    <a:gd name="T40" fmla="*/ 80 w 82"/>
                    <a:gd name="T41" fmla="*/ 1 h 390"/>
                    <a:gd name="T42" fmla="*/ 77 w 82"/>
                    <a:gd name="T43" fmla="*/ 0 h 390"/>
                    <a:gd name="T44" fmla="*/ 70 w 82"/>
                    <a:gd name="T45" fmla="*/ 0 h 390"/>
                    <a:gd name="T46" fmla="*/ 60 w 82"/>
                    <a:gd name="T47" fmla="*/ 1 h 390"/>
                    <a:gd name="T48" fmla="*/ 46 w 82"/>
                    <a:gd name="T49" fmla="*/ 3 h 390"/>
                    <a:gd name="T50" fmla="*/ 25 w 82"/>
                    <a:gd name="T51" fmla="*/ 8 h 39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2"/>
                    <a:gd name="T79" fmla="*/ 0 h 390"/>
                    <a:gd name="T80" fmla="*/ 82 w 82"/>
                    <a:gd name="T81" fmla="*/ 390 h 39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2" h="390">
                      <a:moveTo>
                        <a:pt x="25" y="8"/>
                      </a:moveTo>
                      <a:lnTo>
                        <a:pt x="23" y="16"/>
                      </a:lnTo>
                      <a:lnTo>
                        <a:pt x="17" y="38"/>
                      </a:lnTo>
                      <a:lnTo>
                        <a:pt x="11" y="72"/>
                      </a:lnTo>
                      <a:lnTo>
                        <a:pt x="4" y="118"/>
                      </a:lnTo>
                      <a:lnTo>
                        <a:pt x="0" y="174"/>
                      </a:lnTo>
                      <a:lnTo>
                        <a:pt x="0" y="240"/>
                      </a:lnTo>
                      <a:lnTo>
                        <a:pt x="7" y="312"/>
                      </a:lnTo>
                      <a:lnTo>
                        <a:pt x="22" y="390"/>
                      </a:lnTo>
                      <a:lnTo>
                        <a:pt x="78" y="387"/>
                      </a:lnTo>
                      <a:lnTo>
                        <a:pt x="76" y="375"/>
                      </a:lnTo>
                      <a:lnTo>
                        <a:pt x="70" y="343"/>
                      </a:lnTo>
                      <a:lnTo>
                        <a:pt x="63" y="297"/>
                      </a:lnTo>
                      <a:lnTo>
                        <a:pt x="57" y="240"/>
                      </a:lnTo>
                      <a:lnTo>
                        <a:pt x="54" y="178"/>
                      </a:lnTo>
                      <a:lnTo>
                        <a:pt x="56" y="113"/>
                      </a:lnTo>
                      <a:lnTo>
                        <a:pt x="64" y="55"/>
                      </a:lnTo>
                      <a:lnTo>
                        <a:pt x="82" y="4"/>
                      </a:lnTo>
                      <a:lnTo>
                        <a:pt x="82" y="2"/>
                      </a:lnTo>
                      <a:lnTo>
                        <a:pt x="80" y="1"/>
                      </a:lnTo>
                      <a:lnTo>
                        <a:pt x="77" y="0"/>
                      </a:lnTo>
                      <a:lnTo>
                        <a:pt x="70" y="0"/>
                      </a:lnTo>
                      <a:lnTo>
                        <a:pt x="60" y="1"/>
                      </a:lnTo>
                      <a:lnTo>
                        <a:pt x="46" y="3"/>
                      </a:lnTo>
                      <a:lnTo>
                        <a:pt x="25" y="8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09" name="Freeform 1170"/>
                <p:cNvSpPr>
                  <a:spLocks/>
                </p:cNvSpPr>
                <p:nvPr/>
              </p:nvSpPr>
              <p:spPr bwMode="auto">
                <a:xfrm>
                  <a:off x="4853" y="1586"/>
                  <a:ext cx="8" cy="41"/>
                </a:xfrm>
                <a:custGeom>
                  <a:avLst/>
                  <a:gdLst>
                    <a:gd name="T0" fmla="*/ 18 w 59"/>
                    <a:gd name="T1" fmla="*/ 6 h 288"/>
                    <a:gd name="T2" fmla="*/ 17 w 59"/>
                    <a:gd name="T3" fmla="*/ 11 h 288"/>
                    <a:gd name="T4" fmla="*/ 13 w 59"/>
                    <a:gd name="T5" fmla="*/ 27 h 288"/>
                    <a:gd name="T6" fmla="*/ 7 w 59"/>
                    <a:gd name="T7" fmla="*/ 53 h 288"/>
                    <a:gd name="T8" fmla="*/ 2 w 59"/>
                    <a:gd name="T9" fmla="*/ 87 h 288"/>
                    <a:gd name="T10" fmla="*/ 0 w 59"/>
                    <a:gd name="T11" fmla="*/ 130 h 288"/>
                    <a:gd name="T12" fmla="*/ 0 w 59"/>
                    <a:gd name="T13" fmla="*/ 177 h 288"/>
                    <a:gd name="T14" fmla="*/ 5 w 59"/>
                    <a:gd name="T15" fmla="*/ 231 h 288"/>
                    <a:gd name="T16" fmla="*/ 16 w 59"/>
                    <a:gd name="T17" fmla="*/ 288 h 288"/>
                    <a:gd name="T18" fmla="*/ 57 w 59"/>
                    <a:gd name="T19" fmla="*/ 286 h 288"/>
                    <a:gd name="T20" fmla="*/ 56 w 59"/>
                    <a:gd name="T21" fmla="*/ 278 h 288"/>
                    <a:gd name="T22" fmla="*/ 51 w 59"/>
                    <a:gd name="T23" fmla="*/ 254 h 288"/>
                    <a:gd name="T24" fmla="*/ 47 w 59"/>
                    <a:gd name="T25" fmla="*/ 219 h 288"/>
                    <a:gd name="T26" fmla="*/ 42 w 59"/>
                    <a:gd name="T27" fmla="*/ 177 h 288"/>
                    <a:gd name="T28" fmla="*/ 40 w 59"/>
                    <a:gd name="T29" fmla="*/ 131 h 288"/>
                    <a:gd name="T30" fmla="*/ 41 w 59"/>
                    <a:gd name="T31" fmla="*/ 84 h 288"/>
                    <a:gd name="T32" fmla="*/ 47 w 59"/>
                    <a:gd name="T33" fmla="*/ 40 h 288"/>
                    <a:gd name="T34" fmla="*/ 59 w 59"/>
                    <a:gd name="T35" fmla="*/ 3 h 288"/>
                    <a:gd name="T36" fmla="*/ 59 w 59"/>
                    <a:gd name="T37" fmla="*/ 3 h 288"/>
                    <a:gd name="T38" fmla="*/ 59 w 59"/>
                    <a:gd name="T39" fmla="*/ 2 h 288"/>
                    <a:gd name="T40" fmla="*/ 58 w 59"/>
                    <a:gd name="T41" fmla="*/ 1 h 288"/>
                    <a:gd name="T42" fmla="*/ 56 w 59"/>
                    <a:gd name="T43" fmla="*/ 0 h 288"/>
                    <a:gd name="T44" fmla="*/ 51 w 59"/>
                    <a:gd name="T45" fmla="*/ 0 h 288"/>
                    <a:gd name="T46" fmla="*/ 45 w 59"/>
                    <a:gd name="T47" fmla="*/ 0 h 288"/>
                    <a:gd name="T48" fmla="*/ 33 w 59"/>
                    <a:gd name="T49" fmla="*/ 2 h 288"/>
                    <a:gd name="T50" fmla="*/ 18 w 59"/>
                    <a:gd name="T51" fmla="*/ 6 h 28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59"/>
                    <a:gd name="T79" fmla="*/ 0 h 288"/>
                    <a:gd name="T80" fmla="*/ 59 w 59"/>
                    <a:gd name="T81" fmla="*/ 288 h 28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59" h="288">
                      <a:moveTo>
                        <a:pt x="18" y="6"/>
                      </a:moveTo>
                      <a:lnTo>
                        <a:pt x="17" y="11"/>
                      </a:lnTo>
                      <a:lnTo>
                        <a:pt x="13" y="27"/>
                      </a:lnTo>
                      <a:lnTo>
                        <a:pt x="7" y="53"/>
                      </a:lnTo>
                      <a:lnTo>
                        <a:pt x="2" y="87"/>
                      </a:lnTo>
                      <a:lnTo>
                        <a:pt x="0" y="130"/>
                      </a:lnTo>
                      <a:lnTo>
                        <a:pt x="0" y="177"/>
                      </a:lnTo>
                      <a:lnTo>
                        <a:pt x="5" y="231"/>
                      </a:lnTo>
                      <a:lnTo>
                        <a:pt x="16" y="288"/>
                      </a:lnTo>
                      <a:lnTo>
                        <a:pt x="57" y="286"/>
                      </a:lnTo>
                      <a:lnTo>
                        <a:pt x="56" y="278"/>
                      </a:lnTo>
                      <a:lnTo>
                        <a:pt x="51" y="254"/>
                      </a:lnTo>
                      <a:lnTo>
                        <a:pt x="47" y="219"/>
                      </a:lnTo>
                      <a:lnTo>
                        <a:pt x="42" y="177"/>
                      </a:lnTo>
                      <a:lnTo>
                        <a:pt x="40" y="131"/>
                      </a:lnTo>
                      <a:lnTo>
                        <a:pt x="41" y="84"/>
                      </a:lnTo>
                      <a:lnTo>
                        <a:pt x="47" y="40"/>
                      </a:lnTo>
                      <a:lnTo>
                        <a:pt x="59" y="3"/>
                      </a:lnTo>
                      <a:lnTo>
                        <a:pt x="59" y="2"/>
                      </a:lnTo>
                      <a:lnTo>
                        <a:pt x="58" y="1"/>
                      </a:lnTo>
                      <a:lnTo>
                        <a:pt x="56" y="0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33" y="2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0" name="Freeform 1171"/>
                <p:cNvSpPr>
                  <a:spLocks/>
                </p:cNvSpPr>
                <p:nvPr/>
              </p:nvSpPr>
              <p:spPr bwMode="auto">
                <a:xfrm>
                  <a:off x="4972" y="1546"/>
                  <a:ext cx="28" cy="111"/>
                </a:xfrm>
                <a:custGeom>
                  <a:avLst/>
                  <a:gdLst>
                    <a:gd name="T0" fmla="*/ 198 w 198"/>
                    <a:gd name="T1" fmla="*/ 6 h 779"/>
                    <a:gd name="T2" fmla="*/ 194 w 198"/>
                    <a:gd name="T3" fmla="*/ 12 h 779"/>
                    <a:gd name="T4" fmla="*/ 180 w 198"/>
                    <a:gd name="T5" fmla="*/ 31 h 779"/>
                    <a:gd name="T6" fmla="*/ 163 w 198"/>
                    <a:gd name="T7" fmla="*/ 72 h 779"/>
                    <a:gd name="T8" fmla="*/ 146 w 198"/>
                    <a:gd name="T9" fmla="*/ 138 h 779"/>
                    <a:gd name="T10" fmla="*/ 132 w 198"/>
                    <a:gd name="T11" fmla="*/ 236 h 779"/>
                    <a:gd name="T12" fmla="*/ 125 w 198"/>
                    <a:gd name="T13" fmla="*/ 373 h 779"/>
                    <a:gd name="T14" fmla="*/ 130 w 198"/>
                    <a:gd name="T15" fmla="*/ 551 h 779"/>
                    <a:gd name="T16" fmla="*/ 148 w 198"/>
                    <a:gd name="T17" fmla="*/ 779 h 779"/>
                    <a:gd name="T18" fmla="*/ 37 w 198"/>
                    <a:gd name="T19" fmla="*/ 779 h 779"/>
                    <a:gd name="T20" fmla="*/ 34 w 198"/>
                    <a:gd name="T21" fmla="*/ 756 h 779"/>
                    <a:gd name="T22" fmla="*/ 23 w 198"/>
                    <a:gd name="T23" fmla="*/ 693 h 779"/>
                    <a:gd name="T24" fmla="*/ 13 w 198"/>
                    <a:gd name="T25" fmla="*/ 599 h 779"/>
                    <a:gd name="T26" fmla="*/ 4 w 198"/>
                    <a:gd name="T27" fmla="*/ 483 h 779"/>
                    <a:gd name="T28" fmla="*/ 0 w 198"/>
                    <a:gd name="T29" fmla="*/ 357 h 779"/>
                    <a:gd name="T30" fmla="*/ 7 w 198"/>
                    <a:gd name="T31" fmla="*/ 227 h 779"/>
                    <a:gd name="T32" fmla="*/ 27 w 198"/>
                    <a:gd name="T33" fmla="*/ 105 h 779"/>
                    <a:gd name="T34" fmla="*/ 65 w 198"/>
                    <a:gd name="T35" fmla="*/ 0 h 779"/>
                    <a:gd name="T36" fmla="*/ 198 w 198"/>
                    <a:gd name="T37" fmla="*/ 6 h 7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98"/>
                    <a:gd name="T58" fmla="*/ 0 h 779"/>
                    <a:gd name="T59" fmla="*/ 198 w 198"/>
                    <a:gd name="T60" fmla="*/ 779 h 77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98" h="779">
                      <a:moveTo>
                        <a:pt x="198" y="6"/>
                      </a:moveTo>
                      <a:lnTo>
                        <a:pt x="194" y="12"/>
                      </a:lnTo>
                      <a:lnTo>
                        <a:pt x="180" y="31"/>
                      </a:lnTo>
                      <a:lnTo>
                        <a:pt x="163" y="72"/>
                      </a:lnTo>
                      <a:lnTo>
                        <a:pt x="146" y="138"/>
                      </a:lnTo>
                      <a:lnTo>
                        <a:pt x="132" y="236"/>
                      </a:lnTo>
                      <a:lnTo>
                        <a:pt x="125" y="373"/>
                      </a:lnTo>
                      <a:lnTo>
                        <a:pt x="130" y="551"/>
                      </a:lnTo>
                      <a:lnTo>
                        <a:pt x="148" y="779"/>
                      </a:lnTo>
                      <a:lnTo>
                        <a:pt x="37" y="779"/>
                      </a:lnTo>
                      <a:lnTo>
                        <a:pt x="34" y="756"/>
                      </a:lnTo>
                      <a:lnTo>
                        <a:pt x="23" y="693"/>
                      </a:lnTo>
                      <a:lnTo>
                        <a:pt x="13" y="599"/>
                      </a:lnTo>
                      <a:lnTo>
                        <a:pt x="4" y="483"/>
                      </a:lnTo>
                      <a:lnTo>
                        <a:pt x="0" y="357"/>
                      </a:lnTo>
                      <a:lnTo>
                        <a:pt x="7" y="227"/>
                      </a:lnTo>
                      <a:lnTo>
                        <a:pt x="27" y="105"/>
                      </a:lnTo>
                      <a:lnTo>
                        <a:pt x="65" y="0"/>
                      </a:lnTo>
                      <a:lnTo>
                        <a:pt x="198" y="6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1" name="Freeform 1172"/>
                <p:cNvSpPr>
                  <a:spLocks/>
                </p:cNvSpPr>
                <p:nvPr/>
              </p:nvSpPr>
              <p:spPr bwMode="auto">
                <a:xfrm>
                  <a:off x="4973" y="1553"/>
                  <a:ext cx="24" cy="96"/>
                </a:xfrm>
                <a:custGeom>
                  <a:avLst/>
                  <a:gdLst>
                    <a:gd name="T0" fmla="*/ 169 w 169"/>
                    <a:gd name="T1" fmla="*/ 5 h 666"/>
                    <a:gd name="T2" fmla="*/ 164 w 169"/>
                    <a:gd name="T3" fmla="*/ 10 h 666"/>
                    <a:gd name="T4" fmla="*/ 154 w 169"/>
                    <a:gd name="T5" fmla="*/ 27 h 666"/>
                    <a:gd name="T6" fmla="*/ 139 w 169"/>
                    <a:gd name="T7" fmla="*/ 61 h 666"/>
                    <a:gd name="T8" fmla="*/ 124 w 169"/>
                    <a:gd name="T9" fmla="*/ 118 h 666"/>
                    <a:gd name="T10" fmla="*/ 113 w 169"/>
                    <a:gd name="T11" fmla="*/ 201 h 666"/>
                    <a:gd name="T12" fmla="*/ 107 w 169"/>
                    <a:gd name="T13" fmla="*/ 318 h 666"/>
                    <a:gd name="T14" fmla="*/ 110 w 169"/>
                    <a:gd name="T15" fmla="*/ 470 h 666"/>
                    <a:gd name="T16" fmla="*/ 126 w 169"/>
                    <a:gd name="T17" fmla="*/ 666 h 666"/>
                    <a:gd name="T18" fmla="*/ 31 w 169"/>
                    <a:gd name="T19" fmla="*/ 666 h 666"/>
                    <a:gd name="T20" fmla="*/ 28 w 169"/>
                    <a:gd name="T21" fmla="*/ 646 h 666"/>
                    <a:gd name="T22" fmla="*/ 20 w 169"/>
                    <a:gd name="T23" fmla="*/ 592 h 666"/>
                    <a:gd name="T24" fmla="*/ 11 w 169"/>
                    <a:gd name="T25" fmla="*/ 512 h 666"/>
                    <a:gd name="T26" fmla="*/ 3 w 169"/>
                    <a:gd name="T27" fmla="*/ 413 h 666"/>
                    <a:gd name="T28" fmla="*/ 0 w 169"/>
                    <a:gd name="T29" fmla="*/ 305 h 666"/>
                    <a:gd name="T30" fmla="*/ 6 w 169"/>
                    <a:gd name="T31" fmla="*/ 195 h 666"/>
                    <a:gd name="T32" fmla="*/ 23 w 169"/>
                    <a:gd name="T33" fmla="*/ 90 h 666"/>
                    <a:gd name="T34" fmla="*/ 55 w 169"/>
                    <a:gd name="T35" fmla="*/ 0 h 666"/>
                    <a:gd name="T36" fmla="*/ 169 w 169"/>
                    <a:gd name="T37" fmla="*/ 5 h 66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69"/>
                    <a:gd name="T58" fmla="*/ 0 h 666"/>
                    <a:gd name="T59" fmla="*/ 169 w 169"/>
                    <a:gd name="T60" fmla="*/ 666 h 66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69" h="666">
                      <a:moveTo>
                        <a:pt x="169" y="5"/>
                      </a:moveTo>
                      <a:lnTo>
                        <a:pt x="164" y="10"/>
                      </a:lnTo>
                      <a:lnTo>
                        <a:pt x="154" y="27"/>
                      </a:lnTo>
                      <a:lnTo>
                        <a:pt x="139" y="61"/>
                      </a:lnTo>
                      <a:lnTo>
                        <a:pt x="124" y="118"/>
                      </a:lnTo>
                      <a:lnTo>
                        <a:pt x="113" y="201"/>
                      </a:lnTo>
                      <a:lnTo>
                        <a:pt x="107" y="318"/>
                      </a:lnTo>
                      <a:lnTo>
                        <a:pt x="110" y="470"/>
                      </a:lnTo>
                      <a:lnTo>
                        <a:pt x="126" y="666"/>
                      </a:lnTo>
                      <a:lnTo>
                        <a:pt x="31" y="666"/>
                      </a:lnTo>
                      <a:lnTo>
                        <a:pt x="28" y="646"/>
                      </a:lnTo>
                      <a:lnTo>
                        <a:pt x="20" y="592"/>
                      </a:lnTo>
                      <a:lnTo>
                        <a:pt x="11" y="512"/>
                      </a:lnTo>
                      <a:lnTo>
                        <a:pt x="3" y="413"/>
                      </a:lnTo>
                      <a:lnTo>
                        <a:pt x="0" y="305"/>
                      </a:lnTo>
                      <a:lnTo>
                        <a:pt x="6" y="195"/>
                      </a:lnTo>
                      <a:lnTo>
                        <a:pt x="23" y="90"/>
                      </a:lnTo>
                      <a:lnTo>
                        <a:pt x="55" y="0"/>
                      </a:lnTo>
                      <a:lnTo>
                        <a:pt x="169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2" name="Freeform 1173"/>
                <p:cNvSpPr>
                  <a:spLocks/>
                </p:cNvSpPr>
                <p:nvPr/>
              </p:nvSpPr>
              <p:spPr bwMode="auto">
                <a:xfrm>
                  <a:off x="4974" y="1561"/>
                  <a:ext cx="20" cy="79"/>
                </a:xfrm>
                <a:custGeom>
                  <a:avLst/>
                  <a:gdLst>
                    <a:gd name="T0" fmla="*/ 140 w 140"/>
                    <a:gd name="T1" fmla="*/ 5 h 551"/>
                    <a:gd name="T2" fmla="*/ 136 w 140"/>
                    <a:gd name="T3" fmla="*/ 8 h 551"/>
                    <a:gd name="T4" fmla="*/ 127 w 140"/>
                    <a:gd name="T5" fmla="*/ 23 h 551"/>
                    <a:gd name="T6" fmla="*/ 116 w 140"/>
                    <a:gd name="T7" fmla="*/ 51 h 551"/>
                    <a:gd name="T8" fmla="*/ 103 w 140"/>
                    <a:gd name="T9" fmla="*/ 98 h 551"/>
                    <a:gd name="T10" fmla="*/ 94 w 140"/>
                    <a:gd name="T11" fmla="*/ 167 h 551"/>
                    <a:gd name="T12" fmla="*/ 90 w 140"/>
                    <a:gd name="T13" fmla="*/ 264 h 551"/>
                    <a:gd name="T14" fmla="*/ 92 w 140"/>
                    <a:gd name="T15" fmla="*/ 390 h 551"/>
                    <a:gd name="T16" fmla="*/ 106 w 140"/>
                    <a:gd name="T17" fmla="*/ 551 h 551"/>
                    <a:gd name="T18" fmla="*/ 27 w 140"/>
                    <a:gd name="T19" fmla="*/ 551 h 551"/>
                    <a:gd name="T20" fmla="*/ 24 w 140"/>
                    <a:gd name="T21" fmla="*/ 535 h 551"/>
                    <a:gd name="T22" fmla="*/ 17 w 140"/>
                    <a:gd name="T23" fmla="*/ 490 h 551"/>
                    <a:gd name="T24" fmla="*/ 9 w 140"/>
                    <a:gd name="T25" fmla="*/ 423 h 551"/>
                    <a:gd name="T26" fmla="*/ 3 w 140"/>
                    <a:gd name="T27" fmla="*/ 342 h 551"/>
                    <a:gd name="T28" fmla="*/ 0 w 140"/>
                    <a:gd name="T29" fmla="*/ 252 h 551"/>
                    <a:gd name="T30" fmla="*/ 5 w 140"/>
                    <a:gd name="T31" fmla="*/ 161 h 551"/>
                    <a:gd name="T32" fmla="*/ 20 w 140"/>
                    <a:gd name="T33" fmla="*/ 75 h 551"/>
                    <a:gd name="T34" fmla="*/ 46 w 140"/>
                    <a:gd name="T35" fmla="*/ 0 h 551"/>
                    <a:gd name="T36" fmla="*/ 140 w 140"/>
                    <a:gd name="T37" fmla="*/ 5 h 55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40"/>
                    <a:gd name="T58" fmla="*/ 0 h 551"/>
                    <a:gd name="T59" fmla="*/ 140 w 140"/>
                    <a:gd name="T60" fmla="*/ 551 h 55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40" h="551">
                      <a:moveTo>
                        <a:pt x="140" y="5"/>
                      </a:moveTo>
                      <a:lnTo>
                        <a:pt x="136" y="8"/>
                      </a:lnTo>
                      <a:lnTo>
                        <a:pt x="127" y="23"/>
                      </a:lnTo>
                      <a:lnTo>
                        <a:pt x="116" y="51"/>
                      </a:lnTo>
                      <a:lnTo>
                        <a:pt x="103" y="98"/>
                      </a:lnTo>
                      <a:lnTo>
                        <a:pt x="94" y="167"/>
                      </a:lnTo>
                      <a:lnTo>
                        <a:pt x="90" y="264"/>
                      </a:lnTo>
                      <a:lnTo>
                        <a:pt x="92" y="390"/>
                      </a:lnTo>
                      <a:lnTo>
                        <a:pt x="106" y="551"/>
                      </a:lnTo>
                      <a:lnTo>
                        <a:pt x="27" y="551"/>
                      </a:lnTo>
                      <a:lnTo>
                        <a:pt x="24" y="535"/>
                      </a:lnTo>
                      <a:lnTo>
                        <a:pt x="17" y="490"/>
                      </a:lnTo>
                      <a:lnTo>
                        <a:pt x="9" y="423"/>
                      </a:lnTo>
                      <a:lnTo>
                        <a:pt x="3" y="342"/>
                      </a:lnTo>
                      <a:lnTo>
                        <a:pt x="0" y="252"/>
                      </a:lnTo>
                      <a:lnTo>
                        <a:pt x="5" y="161"/>
                      </a:lnTo>
                      <a:lnTo>
                        <a:pt x="20" y="75"/>
                      </a:lnTo>
                      <a:lnTo>
                        <a:pt x="46" y="0"/>
                      </a:lnTo>
                      <a:lnTo>
                        <a:pt x="140" y="5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3" name="Freeform 1174"/>
                <p:cNvSpPr>
                  <a:spLocks/>
                </p:cNvSpPr>
                <p:nvPr/>
              </p:nvSpPr>
              <p:spPr bwMode="auto">
                <a:xfrm>
                  <a:off x="4975" y="1569"/>
                  <a:ext cx="16" cy="62"/>
                </a:xfrm>
                <a:custGeom>
                  <a:avLst/>
                  <a:gdLst>
                    <a:gd name="T0" fmla="*/ 111 w 111"/>
                    <a:gd name="T1" fmla="*/ 4 h 437"/>
                    <a:gd name="T2" fmla="*/ 108 w 111"/>
                    <a:gd name="T3" fmla="*/ 7 h 437"/>
                    <a:gd name="T4" fmla="*/ 101 w 111"/>
                    <a:gd name="T5" fmla="*/ 18 h 437"/>
                    <a:gd name="T6" fmla="*/ 92 w 111"/>
                    <a:gd name="T7" fmla="*/ 41 h 437"/>
                    <a:gd name="T8" fmla="*/ 82 w 111"/>
                    <a:gd name="T9" fmla="*/ 77 h 437"/>
                    <a:gd name="T10" fmla="*/ 75 w 111"/>
                    <a:gd name="T11" fmla="*/ 133 h 437"/>
                    <a:gd name="T12" fmla="*/ 70 w 111"/>
                    <a:gd name="T13" fmla="*/ 208 h 437"/>
                    <a:gd name="T14" fmla="*/ 72 w 111"/>
                    <a:gd name="T15" fmla="*/ 309 h 437"/>
                    <a:gd name="T16" fmla="*/ 83 w 111"/>
                    <a:gd name="T17" fmla="*/ 437 h 437"/>
                    <a:gd name="T18" fmla="*/ 21 w 111"/>
                    <a:gd name="T19" fmla="*/ 437 h 437"/>
                    <a:gd name="T20" fmla="*/ 19 w 111"/>
                    <a:gd name="T21" fmla="*/ 424 h 437"/>
                    <a:gd name="T22" fmla="*/ 13 w 111"/>
                    <a:gd name="T23" fmla="*/ 389 h 437"/>
                    <a:gd name="T24" fmla="*/ 7 w 111"/>
                    <a:gd name="T25" fmla="*/ 336 h 437"/>
                    <a:gd name="T26" fmla="*/ 3 w 111"/>
                    <a:gd name="T27" fmla="*/ 272 h 437"/>
                    <a:gd name="T28" fmla="*/ 0 w 111"/>
                    <a:gd name="T29" fmla="*/ 200 h 437"/>
                    <a:gd name="T30" fmla="*/ 5 w 111"/>
                    <a:gd name="T31" fmla="*/ 128 h 437"/>
                    <a:gd name="T32" fmla="*/ 16 w 111"/>
                    <a:gd name="T33" fmla="*/ 59 h 437"/>
                    <a:gd name="T34" fmla="*/ 37 w 111"/>
                    <a:gd name="T35" fmla="*/ 0 h 437"/>
                    <a:gd name="T36" fmla="*/ 111 w 111"/>
                    <a:gd name="T37" fmla="*/ 4 h 4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1"/>
                    <a:gd name="T58" fmla="*/ 0 h 437"/>
                    <a:gd name="T59" fmla="*/ 111 w 111"/>
                    <a:gd name="T60" fmla="*/ 437 h 437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1" h="437">
                      <a:moveTo>
                        <a:pt x="111" y="4"/>
                      </a:moveTo>
                      <a:lnTo>
                        <a:pt x="108" y="7"/>
                      </a:lnTo>
                      <a:lnTo>
                        <a:pt x="101" y="18"/>
                      </a:lnTo>
                      <a:lnTo>
                        <a:pt x="92" y="41"/>
                      </a:lnTo>
                      <a:lnTo>
                        <a:pt x="82" y="77"/>
                      </a:lnTo>
                      <a:lnTo>
                        <a:pt x="75" y="133"/>
                      </a:lnTo>
                      <a:lnTo>
                        <a:pt x="70" y="208"/>
                      </a:lnTo>
                      <a:lnTo>
                        <a:pt x="72" y="309"/>
                      </a:lnTo>
                      <a:lnTo>
                        <a:pt x="83" y="437"/>
                      </a:lnTo>
                      <a:lnTo>
                        <a:pt x="21" y="437"/>
                      </a:lnTo>
                      <a:lnTo>
                        <a:pt x="19" y="424"/>
                      </a:lnTo>
                      <a:lnTo>
                        <a:pt x="13" y="389"/>
                      </a:lnTo>
                      <a:lnTo>
                        <a:pt x="7" y="336"/>
                      </a:lnTo>
                      <a:lnTo>
                        <a:pt x="3" y="272"/>
                      </a:lnTo>
                      <a:lnTo>
                        <a:pt x="0" y="200"/>
                      </a:lnTo>
                      <a:lnTo>
                        <a:pt x="5" y="128"/>
                      </a:lnTo>
                      <a:lnTo>
                        <a:pt x="16" y="59"/>
                      </a:lnTo>
                      <a:lnTo>
                        <a:pt x="37" y="0"/>
                      </a:lnTo>
                      <a:lnTo>
                        <a:pt x="111" y="4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4" name="Freeform 1175"/>
                <p:cNvSpPr>
                  <a:spLocks/>
                </p:cNvSpPr>
                <p:nvPr/>
              </p:nvSpPr>
              <p:spPr bwMode="auto">
                <a:xfrm>
                  <a:off x="4976" y="1577"/>
                  <a:ext cx="12" cy="46"/>
                </a:xfrm>
                <a:custGeom>
                  <a:avLst/>
                  <a:gdLst>
                    <a:gd name="T0" fmla="*/ 82 w 82"/>
                    <a:gd name="T1" fmla="*/ 3 h 322"/>
                    <a:gd name="T2" fmla="*/ 79 w 82"/>
                    <a:gd name="T3" fmla="*/ 5 h 322"/>
                    <a:gd name="T4" fmla="*/ 75 w 82"/>
                    <a:gd name="T5" fmla="*/ 13 h 322"/>
                    <a:gd name="T6" fmla="*/ 67 w 82"/>
                    <a:gd name="T7" fmla="*/ 30 h 322"/>
                    <a:gd name="T8" fmla="*/ 60 w 82"/>
                    <a:gd name="T9" fmla="*/ 57 h 322"/>
                    <a:gd name="T10" fmla="*/ 54 w 82"/>
                    <a:gd name="T11" fmla="*/ 98 h 322"/>
                    <a:gd name="T12" fmla="*/ 52 w 82"/>
                    <a:gd name="T13" fmla="*/ 154 h 322"/>
                    <a:gd name="T14" fmla="*/ 53 w 82"/>
                    <a:gd name="T15" fmla="*/ 228 h 322"/>
                    <a:gd name="T16" fmla="*/ 61 w 82"/>
                    <a:gd name="T17" fmla="*/ 322 h 322"/>
                    <a:gd name="T18" fmla="*/ 15 w 82"/>
                    <a:gd name="T19" fmla="*/ 322 h 322"/>
                    <a:gd name="T20" fmla="*/ 14 w 82"/>
                    <a:gd name="T21" fmla="*/ 313 h 322"/>
                    <a:gd name="T22" fmla="*/ 9 w 82"/>
                    <a:gd name="T23" fmla="*/ 287 h 322"/>
                    <a:gd name="T24" fmla="*/ 5 w 82"/>
                    <a:gd name="T25" fmla="*/ 247 h 322"/>
                    <a:gd name="T26" fmla="*/ 1 w 82"/>
                    <a:gd name="T27" fmla="*/ 200 h 322"/>
                    <a:gd name="T28" fmla="*/ 0 w 82"/>
                    <a:gd name="T29" fmla="*/ 147 h 322"/>
                    <a:gd name="T30" fmla="*/ 3 w 82"/>
                    <a:gd name="T31" fmla="*/ 95 h 322"/>
                    <a:gd name="T32" fmla="*/ 11 w 82"/>
                    <a:gd name="T33" fmla="*/ 44 h 322"/>
                    <a:gd name="T34" fmla="*/ 27 w 82"/>
                    <a:gd name="T35" fmla="*/ 0 h 322"/>
                    <a:gd name="T36" fmla="*/ 82 w 82"/>
                    <a:gd name="T37" fmla="*/ 3 h 3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82"/>
                    <a:gd name="T58" fmla="*/ 0 h 322"/>
                    <a:gd name="T59" fmla="*/ 82 w 82"/>
                    <a:gd name="T60" fmla="*/ 322 h 32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82" h="322">
                      <a:moveTo>
                        <a:pt x="82" y="3"/>
                      </a:moveTo>
                      <a:lnTo>
                        <a:pt x="79" y="5"/>
                      </a:lnTo>
                      <a:lnTo>
                        <a:pt x="75" y="13"/>
                      </a:lnTo>
                      <a:lnTo>
                        <a:pt x="67" y="30"/>
                      </a:lnTo>
                      <a:lnTo>
                        <a:pt x="60" y="57"/>
                      </a:lnTo>
                      <a:lnTo>
                        <a:pt x="54" y="98"/>
                      </a:lnTo>
                      <a:lnTo>
                        <a:pt x="52" y="154"/>
                      </a:lnTo>
                      <a:lnTo>
                        <a:pt x="53" y="228"/>
                      </a:lnTo>
                      <a:lnTo>
                        <a:pt x="61" y="322"/>
                      </a:lnTo>
                      <a:lnTo>
                        <a:pt x="15" y="322"/>
                      </a:lnTo>
                      <a:lnTo>
                        <a:pt x="14" y="313"/>
                      </a:lnTo>
                      <a:lnTo>
                        <a:pt x="9" y="287"/>
                      </a:lnTo>
                      <a:lnTo>
                        <a:pt x="5" y="247"/>
                      </a:lnTo>
                      <a:lnTo>
                        <a:pt x="1" y="200"/>
                      </a:lnTo>
                      <a:lnTo>
                        <a:pt x="0" y="147"/>
                      </a:lnTo>
                      <a:lnTo>
                        <a:pt x="3" y="95"/>
                      </a:lnTo>
                      <a:lnTo>
                        <a:pt x="11" y="44"/>
                      </a:lnTo>
                      <a:lnTo>
                        <a:pt x="27" y="0"/>
                      </a:lnTo>
                      <a:lnTo>
                        <a:pt x="82" y="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5" name="Rectangle 1176"/>
                <p:cNvSpPr>
                  <a:spLocks noChangeArrowheads="1"/>
                </p:cNvSpPr>
                <p:nvPr/>
              </p:nvSpPr>
              <p:spPr bwMode="auto">
                <a:xfrm>
                  <a:off x="4824" y="1565"/>
                  <a:ext cx="4" cy="14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6" name="Freeform 1177"/>
                <p:cNvSpPr>
                  <a:spLocks/>
                </p:cNvSpPr>
                <p:nvPr/>
              </p:nvSpPr>
              <p:spPr bwMode="auto">
                <a:xfrm>
                  <a:off x="4876" y="1563"/>
                  <a:ext cx="57" cy="67"/>
                </a:xfrm>
                <a:custGeom>
                  <a:avLst/>
                  <a:gdLst>
                    <a:gd name="T0" fmla="*/ 37 w 398"/>
                    <a:gd name="T1" fmla="*/ 44 h 469"/>
                    <a:gd name="T2" fmla="*/ 33 w 398"/>
                    <a:gd name="T3" fmla="*/ 53 h 469"/>
                    <a:gd name="T4" fmla="*/ 27 w 398"/>
                    <a:gd name="T5" fmla="*/ 79 h 469"/>
                    <a:gd name="T6" fmla="*/ 17 w 398"/>
                    <a:gd name="T7" fmla="*/ 120 h 469"/>
                    <a:gd name="T8" fmla="*/ 8 w 398"/>
                    <a:gd name="T9" fmla="*/ 174 h 469"/>
                    <a:gd name="T10" fmla="*/ 1 w 398"/>
                    <a:gd name="T11" fmla="*/ 238 h 469"/>
                    <a:gd name="T12" fmla="*/ 0 w 398"/>
                    <a:gd name="T13" fmla="*/ 309 h 469"/>
                    <a:gd name="T14" fmla="*/ 7 w 398"/>
                    <a:gd name="T15" fmla="*/ 387 h 469"/>
                    <a:gd name="T16" fmla="*/ 24 w 398"/>
                    <a:gd name="T17" fmla="*/ 469 h 469"/>
                    <a:gd name="T18" fmla="*/ 24 w 398"/>
                    <a:gd name="T19" fmla="*/ 466 h 469"/>
                    <a:gd name="T20" fmla="*/ 24 w 398"/>
                    <a:gd name="T21" fmla="*/ 455 h 469"/>
                    <a:gd name="T22" fmla="*/ 24 w 398"/>
                    <a:gd name="T23" fmla="*/ 438 h 469"/>
                    <a:gd name="T24" fmla="*/ 24 w 398"/>
                    <a:gd name="T25" fmla="*/ 417 h 469"/>
                    <a:gd name="T26" fmla="*/ 27 w 398"/>
                    <a:gd name="T27" fmla="*/ 391 h 469"/>
                    <a:gd name="T28" fmla="*/ 30 w 398"/>
                    <a:gd name="T29" fmla="*/ 363 h 469"/>
                    <a:gd name="T30" fmla="*/ 35 w 398"/>
                    <a:gd name="T31" fmla="*/ 332 h 469"/>
                    <a:gd name="T32" fmla="*/ 41 w 398"/>
                    <a:gd name="T33" fmla="*/ 300 h 469"/>
                    <a:gd name="T34" fmla="*/ 52 w 398"/>
                    <a:gd name="T35" fmla="*/ 268 h 469"/>
                    <a:gd name="T36" fmla="*/ 64 w 398"/>
                    <a:gd name="T37" fmla="*/ 237 h 469"/>
                    <a:gd name="T38" fmla="*/ 79 w 398"/>
                    <a:gd name="T39" fmla="*/ 207 h 469"/>
                    <a:gd name="T40" fmla="*/ 99 w 398"/>
                    <a:gd name="T41" fmla="*/ 179 h 469"/>
                    <a:gd name="T42" fmla="*/ 123 w 398"/>
                    <a:gd name="T43" fmla="*/ 155 h 469"/>
                    <a:gd name="T44" fmla="*/ 150 w 398"/>
                    <a:gd name="T45" fmla="*/ 136 h 469"/>
                    <a:gd name="T46" fmla="*/ 183 w 398"/>
                    <a:gd name="T47" fmla="*/ 122 h 469"/>
                    <a:gd name="T48" fmla="*/ 221 w 398"/>
                    <a:gd name="T49" fmla="*/ 114 h 469"/>
                    <a:gd name="T50" fmla="*/ 223 w 398"/>
                    <a:gd name="T51" fmla="*/ 112 h 469"/>
                    <a:gd name="T52" fmla="*/ 230 w 398"/>
                    <a:gd name="T53" fmla="*/ 107 h 469"/>
                    <a:gd name="T54" fmla="*/ 242 w 398"/>
                    <a:gd name="T55" fmla="*/ 99 h 469"/>
                    <a:gd name="T56" fmla="*/ 260 w 398"/>
                    <a:gd name="T57" fmla="*/ 88 h 469"/>
                    <a:gd name="T58" fmla="*/ 284 w 398"/>
                    <a:gd name="T59" fmla="*/ 74 h 469"/>
                    <a:gd name="T60" fmla="*/ 315 w 398"/>
                    <a:gd name="T61" fmla="*/ 58 h 469"/>
                    <a:gd name="T62" fmla="*/ 352 w 398"/>
                    <a:gd name="T63" fmla="*/ 39 h 469"/>
                    <a:gd name="T64" fmla="*/ 398 w 398"/>
                    <a:gd name="T65" fmla="*/ 19 h 469"/>
                    <a:gd name="T66" fmla="*/ 396 w 398"/>
                    <a:gd name="T67" fmla="*/ 17 h 469"/>
                    <a:gd name="T68" fmla="*/ 389 w 398"/>
                    <a:gd name="T69" fmla="*/ 16 h 469"/>
                    <a:gd name="T70" fmla="*/ 379 w 398"/>
                    <a:gd name="T71" fmla="*/ 14 h 469"/>
                    <a:gd name="T72" fmla="*/ 364 w 398"/>
                    <a:gd name="T73" fmla="*/ 12 h 469"/>
                    <a:gd name="T74" fmla="*/ 347 w 398"/>
                    <a:gd name="T75" fmla="*/ 8 h 469"/>
                    <a:gd name="T76" fmla="*/ 326 w 398"/>
                    <a:gd name="T77" fmla="*/ 6 h 469"/>
                    <a:gd name="T78" fmla="*/ 302 w 398"/>
                    <a:gd name="T79" fmla="*/ 4 h 469"/>
                    <a:gd name="T80" fmla="*/ 277 w 398"/>
                    <a:gd name="T81" fmla="*/ 1 h 469"/>
                    <a:gd name="T82" fmla="*/ 250 w 398"/>
                    <a:gd name="T83" fmla="*/ 0 h 469"/>
                    <a:gd name="T84" fmla="*/ 221 w 398"/>
                    <a:gd name="T85" fmla="*/ 1 h 469"/>
                    <a:gd name="T86" fmla="*/ 191 w 398"/>
                    <a:gd name="T87" fmla="*/ 3 h 469"/>
                    <a:gd name="T88" fmla="*/ 160 w 398"/>
                    <a:gd name="T89" fmla="*/ 6 h 469"/>
                    <a:gd name="T90" fmla="*/ 129 w 398"/>
                    <a:gd name="T91" fmla="*/ 12 h 469"/>
                    <a:gd name="T92" fmla="*/ 97 w 398"/>
                    <a:gd name="T93" fmla="*/ 20 h 469"/>
                    <a:gd name="T94" fmla="*/ 67 w 398"/>
                    <a:gd name="T95" fmla="*/ 30 h 469"/>
                    <a:gd name="T96" fmla="*/ 37 w 398"/>
                    <a:gd name="T97" fmla="*/ 44 h 46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98"/>
                    <a:gd name="T148" fmla="*/ 0 h 469"/>
                    <a:gd name="T149" fmla="*/ 398 w 398"/>
                    <a:gd name="T150" fmla="*/ 469 h 46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98" h="469">
                      <a:moveTo>
                        <a:pt x="37" y="44"/>
                      </a:moveTo>
                      <a:lnTo>
                        <a:pt x="33" y="53"/>
                      </a:lnTo>
                      <a:lnTo>
                        <a:pt x="27" y="79"/>
                      </a:lnTo>
                      <a:lnTo>
                        <a:pt x="17" y="120"/>
                      </a:lnTo>
                      <a:lnTo>
                        <a:pt x="8" y="174"/>
                      </a:lnTo>
                      <a:lnTo>
                        <a:pt x="1" y="238"/>
                      </a:lnTo>
                      <a:lnTo>
                        <a:pt x="0" y="309"/>
                      </a:lnTo>
                      <a:lnTo>
                        <a:pt x="7" y="387"/>
                      </a:lnTo>
                      <a:lnTo>
                        <a:pt x="24" y="469"/>
                      </a:lnTo>
                      <a:lnTo>
                        <a:pt x="24" y="466"/>
                      </a:lnTo>
                      <a:lnTo>
                        <a:pt x="24" y="455"/>
                      </a:lnTo>
                      <a:lnTo>
                        <a:pt x="24" y="438"/>
                      </a:lnTo>
                      <a:lnTo>
                        <a:pt x="24" y="417"/>
                      </a:lnTo>
                      <a:lnTo>
                        <a:pt x="27" y="391"/>
                      </a:lnTo>
                      <a:lnTo>
                        <a:pt x="30" y="363"/>
                      </a:lnTo>
                      <a:lnTo>
                        <a:pt x="35" y="332"/>
                      </a:lnTo>
                      <a:lnTo>
                        <a:pt x="41" y="300"/>
                      </a:lnTo>
                      <a:lnTo>
                        <a:pt x="52" y="268"/>
                      </a:lnTo>
                      <a:lnTo>
                        <a:pt x="64" y="237"/>
                      </a:lnTo>
                      <a:lnTo>
                        <a:pt x="79" y="207"/>
                      </a:lnTo>
                      <a:lnTo>
                        <a:pt x="99" y="179"/>
                      </a:lnTo>
                      <a:lnTo>
                        <a:pt x="123" y="155"/>
                      </a:lnTo>
                      <a:lnTo>
                        <a:pt x="150" y="136"/>
                      </a:lnTo>
                      <a:lnTo>
                        <a:pt x="183" y="122"/>
                      </a:lnTo>
                      <a:lnTo>
                        <a:pt x="221" y="114"/>
                      </a:lnTo>
                      <a:lnTo>
                        <a:pt x="223" y="112"/>
                      </a:lnTo>
                      <a:lnTo>
                        <a:pt x="230" y="107"/>
                      </a:lnTo>
                      <a:lnTo>
                        <a:pt x="242" y="99"/>
                      </a:lnTo>
                      <a:lnTo>
                        <a:pt x="260" y="88"/>
                      </a:lnTo>
                      <a:lnTo>
                        <a:pt x="284" y="74"/>
                      </a:lnTo>
                      <a:lnTo>
                        <a:pt x="315" y="58"/>
                      </a:lnTo>
                      <a:lnTo>
                        <a:pt x="352" y="39"/>
                      </a:lnTo>
                      <a:lnTo>
                        <a:pt x="398" y="19"/>
                      </a:lnTo>
                      <a:lnTo>
                        <a:pt x="396" y="17"/>
                      </a:lnTo>
                      <a:lnTo>
                        <a:pt x="389" y="16"/>
                      </a:lnTo>
                      <a:lnTo>
                        <a:pt x="379" y="14"/>
                      </a:lnTo>
                      <a:lnTo>
                        <a:pt x="364" y="12"/>
                      </a:lnTo>
                      <a:lnTo>
                        <a:pt x="347" y="8"/>
                      </a:lnTo>
                      <a:lnTo>
                        <a:pt x="326" y="6"/>
                      </a:lnTo>
                      <a:lnTo>
                        <a:pt x="302" y="4"/>
                      </a:lnTo>
                      <a:lnTo>
                        <a:pt x="277" y="1"/>
                      </a:lnTo>
                      <a:lnTo>
                        <a:pt x="250" y="0"/>
                      </a:lnTo>
                      <a:lnTo>
                        <a:pt x="221" y="1"/>
                      </a:lnTo>
                      <a:lnTo>
                        <a:pt x="191" y="3"/>
                      </a:lnTo>
                      <a:lnTo>
                        <a:pt x="160" y="6"/>
                      </a:lnTo>
                      <a:lnTo>
                        <a:pt x="129" y="12"/>
                      </a:lnTo>
                      <a:lnTo>
                        <a:pt x="97" y="20"/>
                      </a:lnTo>
                      <a:lnTo>
                        <a:pt x="67" y="30"/>
                      </a:lnTo>
                      <a:lnTo>
                        <a:pt x="37" y="44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7" name="Freeform 1178"/>
                <p:cNvSpPr>
                  <a:spLocks/>
                </p:cNvSpPr>
                <p:nvPr/>
              </p:nvSpPr>
              <p:spPr bwMode="auto">
                <a:xfrm>
                  <a:off x="4797" y="1613"/>
                  <a:ext cx="46" cy="13"/>
                </a:xfrm>
                <a:custGeom>
                  <a:avLst/>
                  <a:gdLst>
                    <a:gd name="T0" fmla="*/ 0 w 325"/>
                    <a:gd name="T1" fmla="*/ 57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1 h 89"/>
                    <a:gd name="T10" fmla="*/ 20 w 325"/>
                    <a:gd name="T11" fmla="*/ 34 h 89"/>
                    <a:gd name="T12" fmla="*/ 29 w 325"/>
                    <a:gd name="T13" fmla="*/ 27 h 89"/>
                    <a:gd name="T14" fmla="*/ 41 w 325"/>
                    <a:gd name="T15" fmla="*/ 20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3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3 h 89"/>
                    <a:gd name="T28" fmla="*/ 230 w 325"/>
                    <a:gd name="T29" fmla="*/ 8 h 89"/>
                    <a:gd name="T30" fmla="*/ 275 w 325"/>
                    <a:gd name="T31" fmla="*/ 18 h 89"/>
                    <a:gd name="T32" fmla="*/ 325 w 325"/>
                    <a:gd name="T33" fmla="*/ 31 h 89"/>
                    <a:gd name="T34" fmla="*/ 318 w 325"/>
                    <a:gd name="T35" fmla="*/ 51 h 89"/>
                    <a:gd name="T36" fmla="*/ 316 w 325"/>
                    <a:gd name="T37" fmla="*/ 50 h 89"/>
                    <a:gd name="T38" fmla="*/ 308 w 325"/>
                    <a:gd name="T39" fmla="*/ 47 h 89"/>
                    <a:gd name="T40" fmla="*/ 295 w 325"/>
                    <a:gd name="T41" fmla="*/ 44 h 89"/>
                    <a:gd name="T42" fmla="*/ 279 w 325"/>
                    <a:gd name="T43" fmla="*/ 39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4 h 89"/>
                    <a:gd name="T52" fmla="*/ 161 w 325"/>
                    <a:gd name="T53" fmla="*/ 23 h 89"/>
                    <a:gd name="T54" fmla="*/ 134 w 325"/>
                    <a:gd name="T55" fmla="*/ 23 h 89"/>
                    <a:gd name="T56" fmla="*/ 108 w 325"/>
                    <a:gd name="T57" fmla="*/ 26 h 89"/>
                    <a:gd name="T58" fmla="*/ 82 w 325"/>
                    <a:gd name="T59" fmla="*/ 31 h 89"/>
                    <a:gd name="T60" fmla="*/ 58 w 325"/>
                    <a:gd name="T61" fmla="*/ 41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7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7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1"/>
                      </a:lnTo>
                      <a:lnTo>
                        <a:pt x="20" y="34"/>
                      </a:lnTo>
                      <a:lnTo>
                        <a:pt x="29" y="27"/>
                      </a:lnTo>
                      <a:lnTo>
                        <a:pt x="41" y="20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3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3"/>
                      </a:lnTo>
                      <a:lnTo>
                        <a:pt x="230" y="8"/>
                      </a:lnTo>
                      <a:lnTo>
                        <a:pt x="275" y="18"/>
                      </a:lnTo>
                      <a:lnTo>
                        <a:pt x="325" y="31"/>
                      </a:lnTo>
                      <a:lnTo>
                        <a:pt x="318" y="51"/>
                      </a:lnTo>
                      <a:lnTo>
                        <a:pt x="316" y="50"/>
                      </a:lnTo>
                      <a:lnTo>
                        <a:pt x="308" y="47"/>
                      </a:lnTo>
                      <a:lnTo>
                        <a:pt x="295" y="44"/>
                      </a:lnTo>
                      <a:lnTo>
                        <a:pt x="279" y="39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4"/>
                      </a:lnTo>
                      <a:lnTo>
                        <a:pt x="161" y="23"/>
                      </a:lnTo>
                      <a:lnTo>
                        <a:pt x="134" y="23"/>
                      </a:lnTo>
                      <a:lnTo>
                        <a:pt x="108" y="26"/>
                      </a:lnTo>
                      <a:lnTo>
                        <a:pt x="82" y="31"/>
                      </a:lnTo>
                      <a:lnTo>
                        <a:pt x="58" y="41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8" name="Freeform 1179"/>
                <p:cNvSpPr>
                  <a:spLocks/>
                </p:cNvSpPr>
                <p:nvPr/>
              </p:nvSpPr>
              <p:spPr bwMode="auto">
                <a:xfrm>
                  <a:off x="4797" y="1583"/>
                  <a:ext cx="46" cy="13"/>
                </a:xfrm>
                <a:custGeom>
                  <a:avLst/>
                  <a:gdLst>
                    <a:gd name="T0" fmla="*/ 0 w 325"/>
                    <a:gd name="T1" fmla="*/ 56 h 89"/>
                    <a:gd name="T2" fmla="*/ 0 w 325"/>
                    <a:gd name="T3" fmla="*/ 55 h 89"/>
                    <a:gd name="T4" fmla="*/ 2 w 325"/>
                    <a:gd name="T5" fmla="*/ 52 h 89"/>
                    <a:gd name="T6" fmla="*/ 6 w 325"/>
                    <a:gd name="T7" fmla="*/ 47 h 89"/>
                    <a:gd name="T8" fmla="*/ 12 w 325"/>
                    <a:gd name="T9" fmla="*/ 40 h 89"/>
                    <a:gd name="T10" fmla="*/ 20 w 325"/>
                    <a:gd name="T11" fmla="*/ 33 h 89"/>
                    <a:gd name="T12" fmla="*/ 29 w 325"/>
                    <a:gd name="T13" fmla="*/ 27 h 89"/>
                    <a:gd name="T14" fmla="*/ 41 w 325"/>
                    <a:gd name="T15" fmla="*/ 18 h 89"/>
                    <a:gd name="T16" fmla="*/ 57 w 325"/>
                    <a:gd name="T17" fmla="*/ 13 h 89"/>
                    <a:gd name="T18" fmla="*/ 77 w 325"/>
                    <a:gd name="T19" fmla="*/ 7 h 89"/>
                    <a:gd name="T20" fmla="*/ 98 w 325"/>
                    <a:gd name="T21" fmla="*/ 2 h 89"/>
                    <a:gd name="T22" fmla="*/ 126 w 325"/>
                    <a:gd name="T23" fmla="*/ 0 h 89"/>
                    <a:gd name="T24" fmla="*/ 156 w 325"/>
                    <a:gd name="T25" fmla="*/ 0 h 89"/>
                    <a:gd name="T26" fmla="*/ 191 w 325"/>
                    <a:gd name="T27" fmla="*/ 2 h 89"/>
                    <a:gd name="T28" fmla="*/ 230 w 325"/>
                    <a:gd name="T29" fmla="*/ 8 h 89"/>
                    <a:gd name="T30" fmla="*/ 275 w 325"/>
                    <a:gd name="T31" fmla="*/ 17 h 89"/>
                    <a:gd name="T32" fmla="*/ 325 w 325"/>
                    <a:gd name="T33" fmla="*/ 31 h 89"/>
                    <a:gd name="T34" fmla="*/ 318 w 325"/>
                    <a:gd name="T35" fmla="*/ 49 h 89"/>
                    <a:gd name="T36" fmla="*/ 316 w 325"/>
                    <a:gd name="T37" fmla="*/ 48 h 89"/>
                    <a:gd name="T38" fmla="*/ 308 w 325"/>
                    <a:gd name="T39" fmla="*/ 46 h 89"/>
                    <a:gd name="T40" fmla="*/ 295 w 325"/>
                    <a:gd name="T41" fmla="*/ 43 h 89"/>
                    <a:gd name="T42" fmla="*/ 279 w 325"/>
                    <a:gd name="T43" fmla="*/ 38 h 89"/>
                    <a:gd name="T44" fmla="*/ 260 w 325"/>
                    <a:gd name="T45" fmla="*/ 35 h 89"/>
                    <a:gd name="T46" fmla="*/ 238 w 325"/>
                    <a:gd name="T47" fmla="*/ 30 h 89"/>
                    <a:gd name="T48" fmla="*/ 214 w 325"/>
                    <a:gd name="T49" fmla="*/ 27 h 89"/>
                    <a:gd name="T50" fmla="*/ 188 w 325"/>
                    <a:gd name="T51" fmla="*/ 23 h 89"/>
                    <a:gd name="T52" fmla="*/ 161 w 325"/>
                    <a:gd name="T53" fmla="*/ 22 h 89"/>
                    <a:gd name="T54" fmla="*/ 134 w 325"/>
                    <a:gd name="T55" fmla="*/ 23 h 89"/>
                    <a:gd name="T56" fmla="*/ 108 w 325"/>
                    <a:gd name="T57" fmla="*/ 25 h 89"/>
                    <a:gd name="T58" fmla="*/ 82 w 325"/>
                    <a:gd name="T59" fmla="*/ 31 h 89"/>
                    <a:gd name="T60" fmla="*/ 58 w 325"/>
                    <a:gd name="T61" fmla="*/ 40 h 89"/>
                    <a:gd name="T62" fmla="*/ 36 w 325"/>
                    <a:gd name="T63" fmla="*/ 52 h 89"/>
                    <a:gd name="T64" fmla="*/ 16 w 325"/>
                    <a:gd name="T65" fmla="*/ 68 h 89"/>
                    <a:gd name="T66" fmla="*/ 0 w 325"/>
                    <a:gd name="T67" fmla="*/ 89 h 89"/>
                    <a:gd name="T68" fmla="*/ 0 w 325"/>
                    <a:gd name="T69" fmla="*/ 56 h 8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325"/>
                    <a:gd name="T106" fmla="*/ 0 h 89"/>
                    <a:gd name="T107" fmla="*/ 325 w 325"/>
                    <a:gd name="T108" fmla="*/ 89 h 89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325" h="89">
                      <a:moveTo>
                        <a:pt x="0" y="56"/>
                      </a:moveTo>
                      <a:lnTo>
                        <a:pt x="0" y="55"/>
                      </a:lnTo>
                      <a:lnTo>
                        <a:pt x="2" y="52"/>
                      </a:lnTo>
                      <a:lnTo>
                        <a:pt x="6" y="47"/>
                      </a:lnTo>
                      <a:lnTo>
                        <a:pt x="12" y="40"/>
                      </a:lnTo>
                      <a:lnTo>
                        <a:pt x="20" y="33"/>
                      </a:lnTo>
                      <a:lnTo>
                        <a:pt x="29" y="27"/>
                      </a:lnTo>
                      <a:lnTo>
                        <a:pt x="41" y="18"/>
                      </a:lnTo>
                      <a:lnTo>
                        <a:pt x="57" y="13"/>
                      </a:lnTo>
                      <a:lnTo>
                        <a:pt x="77" y="7"/>
                      </a:lnTo>
                      <a:lnTo>
                        <a:pt x="98" y="2"/>
                      </a:lnTo>
                      <a:lnTo>
                        <a:pt x="126" y="0"/>
                      </a:lnTo>
                      <a:lnTo>
                        <a:pt x="156" y="0"/>
                      </a:lnTo>
                      <a:lnTo>
                        <a:pt x="191" y="2"/>
                      </a:lnTo>
                      <a:lnTo>
                        <a:pt x="230" y="8"/>
                      </a:lnTo>
                      <a:lnTo>
                        <a:pt x="275" y="17"/>
                      </a:lnTo>
                      <a:lnTo>
                        <a:pt x="325" y="31"/>
                      </a:lnTo>
                      <a:lnTo>
                        <a:pt x="318" y="49"/>
                      </a:lnTo>
                      <a:lnTo>
                        <a:pt x="316" y="48"/>
                      </a:lnTo>
                      <a:lnTo>
                        <a:pt x="308" y="46"/>
                      </a:lnTo>
                      <a:lnTo>
                        <a:pt x="295" y="43"/>
                      </a:lnTo>
                      <a:lnTo>
                        <a:pt x="279" y="38"/>
                      </a:lnTo>
                      <a:lnTo>
                        <a:pt x="260" y="35"/>
                      </a:lnTo>
                      <a:lnTo>
                        <a:pt x="238" y="30"/>
                      </a:lnTo>
                      <a:lnTo>
                        <a:pt x="214" y="27"/>
                      </a:lnTo>
                      <a:lnTo>
                        <a:pt x="188" y="23"/>
                      </a:lnTo>
                      <a:lnTo>
                        <a:pt x="161" y="22"/>
                      </a:lnTo>
                      <a:lnTo>
                        <a:pt x="134" y="23"/>
                      </a:lnTo>
                      <a:lnTo>
                        <a:pt x="108" y="25"/>
                      </a:lnTo>
                      <a:lnTo>
                        <a:pt x="82" y="31"/>
                      </a:lnTo>
                      <a:lnTo>
                        <a:pt x="58" y="40"/>
                      </a:lnTo>
                      <a:lnTo>
                        <a:pt x="36" y="52"/>
                      </a:lnTo>
                      <a:lnTo>
                        <a:pt x="16" y="68"/>
                      </a:lnTo>
                      <a:lnTo>
                        <a:pt x="0" y="89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19" name="Freeform 1180"/>
                <p:cNvSpPr>
                  <a:spLocks/>
                </p:cNvSpPr>
                <p:nvPr/>
              </p:nvSpPr>
              <p:spPr bwMode="auto">
                <a:xfrm>
                  <a:off x="4841" y="1568"/>
                  <a:ext cx="75" cy="139"/>
                </a:xfrm>
                <a:custGeom>
                  <a:avLst/>
                  <a:gdLst>
                    <a:gd name="T0" fmla="*/ 0 w 528"/>
                    <a:gd name="T1" fmla="*/ 0 h 975"/>
                    <a:gd name="T2" fmla="*/ 0 w 528"/>
                    <a:gd name="T3" fmla="*/ 943 h 975"/>
                    <a:gd name="T4" fmla="*/ 159 w 528"/>
                    <a:gd name="T5" fmla="*/ 975 h 975"/>
                    <a:gd name="T6" fmla="*/ 152 w 528"/>
                    <a:gd name="T7" fmla="*/ 848 h 975"/>
                    <a:gd name="T8" fmla="*/ 528 w 528"/>
                    <a:gd name="T9" fmla="*/ 905 h 975"/>
                    <a:gd name="T10" fmla="*/ 521 w 528"/>
                    <a:gd name="T11" fmla="*/ 855 h 975"/>
                    <a:gd name="T12" fmla="*/ 261 w 528"/>
                    <a:gd name="T13" fmla="*/ 822 h 975"/>
                    <a:gd name="T14" fmla="*/ 254 w 528"/>
                    <a:gd name="T15" fmla="*/ 713 h 975"/>
                    <a:gd name="T16" fmla="*/ 77 w 528"/>
                    <a:gd name="T17" fmla="*/ 713 h 975"/>
                    <a:gd name="T18" fmla="*/ 72 w 528"/>
                    <a:gd name="T19" fmla="*/ 699 h 975"/>
                    <a:gd name="T20" fmla="*/ 60 w 528"/>
                    <a:gd name="T21" fmla="*/ 659 h 975"/>
                    <a:gd name="T22" fmla="*/ 44 w 528"/>
                    <a:gd name="T23" fmla="*/ 595 h 975"/>
                    <a:gd name="T24" fmla="*/ 28 w 528"/>
                    <a:gd name="T25" fmla="*/ 511 h 975"/>
                    <a:gd name="T26" fmla="*/ 16 w 528"/>
                    <a:gd name="T27" fmla="*/ 410 h 975"/>
                    <a:gd name="T28" fmla="*/ 12 w 528"/>
                    <a:gd name="T29" fmla="*/ 294 h 975"/>
                    <a:gd name="T30" fmla="*/ 21 w 528"/>
                    <a:gd name="T31" fmla="*/ 167 h 975"/>
                    <a:gd name="T32" fmla="*/ 45 w 528"/>
                    <a:gd name="T33" fmla="*/ 32 h 975"/>
                    <a:gd name="T34" fmla="*/ 0 w 528"/>
                    <a:gd name="T35" fmla="*/ 0 h 97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28"/>
                    <a:gd name="T55" fmla="*/ 0 h 975"/>
                    <a:gd name="T56" fmla="*/ 528 w 528"/>
                    <a:gd name="T57" fmla="*/ 975 h 975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28" h="975">
                      <a:moveTo>
                        <a:pt x="0" y="0"/>
                      </a:moveTo>
                      <a:lnTo>
                        <a:pt x="0" y="943"/>
                      </a:lnTo>
                      <a:lnTo>
                        <a:pt x="159" y="975"/>
                      </a:lnTo>
                      <a:lnTo>
                        <a:pt x="152" y="848"/>
                      </a:lnTo>
                      <a:lnTo>
                        <a:pt x="528" y="905"/>
                      </a:lnTo>
                      <a:lnTo>
                        <a:pt x="521" y="855"/>
                      </a:lnTo>
                      <a:lnTo>
                        <a:pt x="261" y="822"/>
                      </a:lnTo>
                      <a:lnTo>
                        <a:pt x="254" y="713"/>
                      </a:lnTo>
                      <a:lnTo>
                        <a:pt x="77" y="713"/>
                      </a:lnTo>
                      <a:lnTo>
                        <a:pt x="72" y="699"/>
                      </a:lnTo>
                      <a:lnTo>
                        <a:pt x="60" y="659"/>
                      </a:lnTo>
                      <a:lnTo>
                        <a:pt x="44" y="595"/>
                      </a:lnTo>
                      <a:lnTo>
                        <a:pt x="28" y="511"/>
                      </a:lnTo>
                      <a:lnTo>
                        <a:pt x="16" y="410"/>
                      </a:lnTo>
                      <a:lnTo>
                        <a:pt x="12" y="294"/>
                      </a:lnTo>
                      <a:lnTo>
                        <a:pt x="21" y="167"/>
                      </a:lnTo>
                      <a:lnTo>
                        <a:pt x="45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0" name="Freeform 1181"/>
                <p:cNvSpPr>
                  <a:spLocks/>
                </p:cNvSpPr>
                <p:nvPr/>
              </p:nvSpPr>
              <p:spPr bwMode="auto">
                <a:xfrm>
                  <a:off x="4878" y="1536"/>
                  <a:ext cx="97" cy="19"/>
                </a:xfrm>
                <a:custGeom>
                  <a:avLst/>
                  <a:gdLst>
                    <a:gd name="T0" fmla="*/ 0 w 678"/>
                    <a:gd name="T1" fmla="*/ 133 h 133"/>
                    <a:gd name="T2" fmla="*/ 4 w 678"/>
                    <a:gd name="T3" fmla="*/ 132 h 133"/>
                    <a:gd name="T4" fmla="*/ 15 w 678"/>
                    <a:gd name="T5" fmla="*/ 127 h 133"/>
                    <a:gd name="T6" fmla="*/ 32 w 678"/>
                    <a:gd name="T7" fmla="*/ 122 h 133"/>
                    <a:gd name="T8" fmla="*/ 56 w 678"/>
                    <a:gd name="T9" fmla="*/ 114 h 133"/>
                    <a:gd name="T10" fmla="*/ 86 w 678"/>
                    <a:gd name="T11" fmla="*/ 104 h 133"/>
                    <a:gd name="T12" fmla="*/ 120 w 678"/>
                    <a:gd name="T13" fmla="*/ 95 h 133"/>
                    <a:gd name="T14" fmla="*/ 160 w 678"/>
                    <a:gd name="T15" fmla="*/ 86 h 133"/>
                    <a:gd name="T16" fmla="*/ 204 w 678"/>
                    <a:gd name="T17" fmla="*/ 78 h 133"/>
                    <a:gd name="T18" fmla="*/ 252 w 678"/>
                    <a:gd name="T19" fmla="*/ 70 h 133"/>
                    <a:gd name="T20" fmla="*/ 303 w 678"/>
                    <a:gd name="T21" fmla="*/ 64 h 133"/>
                    <a:gd name="T22" fmla="*/ 358 w 678"/>
                    <a:gd name="T23" fmla="*/ 60 h 133"/>
                    <a:gd name="T24" fmla="*/ 414 w 678"/>
                    <a:gd name="T25" fmla="*/ 58 h 133"/>
                    <a:gd name="T26" fmla="*/ 474 w 678"/>
                    <a:gd name="T27" fmla="*/ 60 h 133"/>
                    <a:gd name="T28" fmla="*/ 534 w 678"/>
                    <a:gd name="T29" fmla="*/ 65 h 133"/>
                    <a:gd name="T30" fmla="*/ 596 w 678"/>
                    <a:gd name="T31" fmla="*/ 74 h 133"/>
                    <a:gd name="T32" fmla="*/ 659 w 678"/>
                    <a:gd name="T33" fmla="*/ 88 h 133"/>
                    <a:gd name="T34" fmla="*/ 678 w 678"/>
                    <a:gd name="T35" fmla="*/ 0 h 133"/>
                    <a:gd name="T36" fmla="*/ 674 w 678"/>
                    <a:gd name="T37" fmla="*/ 0 h 133"/>
                    <a:gd name="T38" fmla="*/ 659 w 678"/>
                    <a:gd name="T39" fmla="*/ 0 h 133"/>
                    <a:gd name="T40" fmla="*/ 636 w 678"/>
                    <a:gd name="T41" fmla="*/ 0 h 133"/>
                    <a:gd name="T42" fmla="*/ 606 w 678"/>
                    <a:gd name="T43" fmla="*/ 1 h 133"/>
                    <a:gd name="T44" fmla="*/ 570 w 678"/>
                    <a:gd name="T45" fmla="*/ 2 h 133"/>
                    <a:gd name="T46" fmla="*/ 527 w 678"/>
                    <a:gd name="T47" fmla="*/ 3 h 133"/>
                    <a:gd name="T48" fmla="*/ 480 w 678"/>
                    <a:gd name="T49" fmla="*/ 7 h 133"/>
                    <a:gd name="T50" fmla="*/ 430 w 678"/>
                    <a:gd name="T51" fmla="*/ 9 h 133"/>
                    <a:gd name="T52" fmla="*/ 376 w 678"/>
                    <a:gd name="T53" fmla="*/ 14 h 133"/>
                    <a:gd name="T54" fmla="*/ 320 w 678"/>
                    <a:gd name="T55" fmla="*/ 18 h 133"/>
                    <a:gd name="T56" fmla="*/ 264 w 678"/>
                    <a:gd name="T57" fmla="*/ 24 h 133"/>
                    <a:gd name="T58" fmla="*/ 208 w 678"/>
                    <a:gd name="T59" fmla="*/ 32 h 133"/>
                    <a:gd name="T60" fmla="*/ 152 w 678"/>
                    <a:gd name="T61" fmla="*/ 40 h 133"/>
                    <a:gd name="T62" fmla="*/ 98 w 678"/>
                    <a:gd name="T63" fmla="*/ 50 h 133"/>
                    <a:gd name="T64" fmla="*/ 47 w 678"/>
                    <a:gd name="T65" fmla="*/ 62 h 133"/>
                    <a:gd name="T66" fmla="*/ 0 w 678"/>
                    <a:gd name="T67" fmla="*/ 76 h 133"/>
                    <a:gd name="T68" fmla="*/ 0 w 678"/>
                    <a:gd name="T69" fmla="*/ 133 h 133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78"/>
                    <a:gd name="T106" fmla="*/ 0 h 133"/>
                    <a:gd name="T107" fmla="*/ 678 w 678"/>
                    <a:gd name="T108" fmla="*/ 133 h 133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78" h="133">
                      <a:moveTo>
                        <a:pt x="0" y="133"/>
                      </a:moveTo>
                      <a:lnTo>
                        <a:pt x="4" y="132"/>
                      </a:lnTo>
                      <a:lnTo>
                        <a:pt x="15" y="127"/>
                      </a:lnTo>
                      <a:lnTo>
                        <a:pt x="32" y="122"/>
                      </a:lnTo>
                      <a:lnTo>
                        <a:pt x="56" y="114"/>
                      </a:lnTo>
                      <a:lnTo>
                        <a:pt x="86" y="104"/>
                      </a:lnTo>
                      <a:lnTo>
                        <a:pt x="120" y="95"/>
                      </a:lnTo>
                      <a:lnTo>
                        <a:pt x="160" y="86"/>
                      </a:lnTo>
                      <a:lnTo>
                        <a:pt x="204" y="78"/>
                      </a:lnTo>
                      <a:lnTo>
                        <a:pt x="252" y="70"/>
                      </a:lnTo>
                      <a:lnTo>
                        <a:pt x="303" y="64"/>
                      </a:lnTo>
                      <a:lnTo>
                        <a:pt x="358" y="60"/>
                      </a:lnTo>
                      <a:lnTo>
                        <a:pt x="414" y="58"/>
                      </a:lnTo>
                      <a:lnTo>
                        <a:pt x="474" y="60"/>
                      </a:lnTo>
                      <a:lnTo>
                        <a:pt x="534" y="65"/>
                      </a:lnTo>
                      <a:lnTo>
                        <a:pt x="596" y="74"/>
                      </a:lnTo>
                      <a:lnTo>
                        <a:pt x="659" y="88"/>
                      </a:lnTo>
                      <a:lnTo>
                        <a:pt x="678" y="0"/>
                      </a:lnTo>
                      <a:lnTo>
                        <a:pt x="674" y="0"/>
                      </a:lnTo>
                      <a:lnTo>
                        <a:pt x="659" y="0"/>
                      </a:lnTo>
                      <a:lnTo>
                        <a:pt x="636" y="0"/>
                      </a:lnTo>
                      <a:lnTo>
                        <a:pt x="606" y="1"/>
                      </a:lnTo>
                      <a:lnTo>
                        <a:pt x="570" y="2"/>
                      </a:lnTo>
                      <a:lnTo>
                        <a:pt x="527" y="3"/>
                      </a:lnTo>
                      <a:lnTo>
                        <a:pt x="480" y="7"/>
                      </a:lnTo>
                      <a:lnTo>
                        <a:pt x="430" y="9"/>
                      </a:lnTo>
                      <a:lnTo>
                        <a:pt x="376" y="14"/>
                      </a:lnTo>
                      <a:lnTo>
                        <a:pt x="320" y="18"/>
                      </a:lnTo>
                      <a:lnTo>
                        <a:pt x="264" y="24"/>
                      </a:lnTo>
                      <a:lnTo>
                        <a:pt x="208" y="32"/>
                      </a:lnTo>
                      <a:lnTo>
                        <a:pt x="152" y="40"/>
                      </a:lnTo>
                      <a:lnTo>
                        <a:pt x="98" y="50"/>
                      </a:lnTo>
                      <a:lnTo>
                        <a:pt x="47" y="62"/>
                      </a:lnTo>
                      <a:lnTo>
                        <a:pt x="0" y="76"/>
                      </a:lnTo>
                      <a:lnTo>
                        <a:pt x="0" y="13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1" name="Freeform 1182"/>
                <p:cNvSpPr>
                  <a:spLocks/>
                </p:cNvSpPr>
                <p:nvPr/>
              </p:nvSpPr>
              <p:spPr bwMode="auto">
                <a:xfrm>
                  <a:off x="4821" y="1711"/>
                  <a:ext cx="163" cy="54"/>
                </a:xfrm>
                <a:custGeom>
                  <a:avLst/>
                  <a:gdLst>
                    <a:gd name="T0" fmla="*/ 482 w 1142"/>
                    <a:gd name="T1" fmla="*/ 367 h 379"/>
                    <a:gd name="T2" fmla="*/ 485 w 1142"/>
                    <a:gd name="T3" fmla="*/ 366 h 379"/>
                    <a:gd name="T4" fmla="*/ 492 w 1142"/>
                    <a:gd name="T5" fmla="*/ 363 h 379"/>
                    <a:gd name="T6" fmla="*/ 502 w 1142"/>
                    <a:gd name="T7" fmla="*/ 359 h 379"/>
                    <a:gd name="T8" fmla="*/ 516 w 1142"/>
                    <a:gd name="T9" fmla="*/ 353 h 379"/>
                    <a:gd name="T10" fmla="*/ 533 w 1142"/>
                    <a:gd name="T11" fmla="*/ 346 h 379"/>
                    <a:gd name="T12" fmla="*/ 551 w 1142"/>
                    <a:gd name="T13" fmla="*/ 338 h 379"/>
                    <a:gd name="T14" fmla="*/ 572 w 1142"/>
                    <a:gd name="T15" fmla="*/ 328 h 379"/>
                    <a:gd name="T16" fmla="*/ 593 w 1142"/>
                    <a:gd name="T17" fmla="*/ 317 h 379"/>
                    <a:gd name="T18" fmla="*/ 616 w 1142"/>
                    <a:gd name="T19" fmla="*/ 306 h 379"/>
                    <a:gd name="T20" fmla="*/ 638 w 1142"/>
                    <a:gd name="T21" fmla="*/ 292 h 379"/>
                    <a:gd name="T22" fmla="*/ 660 w 1142"/>
                    <a:gd name="T23" fmla="*/ 279 h 379"/>
                    <a:gd name="T24" fmla="*/ 680 w 1142"/>
                    <a:gd name="T25" fmla="*/ 264 h 379"/>
                    <a:gd name="T26" fmla="*/ 700 w 1142"/>
                    <a:gd name="T27" fmla="*/ 249 h 379"/>
                    <a:gd name="T28" fmla="*/ 717 w 1142"/>
                    <a:gd name="T29" fmla="*/ 233 h 379"/>
                    <a:gd name="T30" fmla="*/ 732 w 1142"/>
                    <a:gd name="T31" fmla="*/ 217 h 379"/>
                    <a:gd name="T32" fmla="*/ 743 w 1142"/>
                    <a:gd name="T33" fmla="*/ 201 h 379"/>
                    <a:gd name="T34" fmla="*/ 0 w 1142"/>
                    <a:gd name="T35" fmla="*/ 20 h 379"/>
                    <a:gd name="T36" fmla="*/ 57 w 1142"/>
                    <a:gd name="T37" fmla="*/ 0 h 379"/>
                    <a:gd name="T38" fmla="*/ 1142 w 1142"/>
                    <a:gd name="T39" fmla="*/ 267 h 379"/>
                    <a:gd name="T40" fmla="*/ 1098 w 1142"/>
                    <a:gd name="T41" fmla="*/ 292 h 379"/>
                    <a:gd name="T42" fmla="*/ 784 w 1142"/>
                    <a:gd name="T43" fmla="*/ 212 h 379"/>
                    <a:gd name="T44" fmla="*/ 783 w 1142"/>
                    <a:gd name="T45" fmla="*/ 213 h 379"/>
                    <a:gd name="T46" fmla="*/ 781 w 1142"/>
                    <a:gd name="T47" fmla="*/ 216 h 379"/>
                    <a:gd name="T48" fmla="*/ 776 w 1142"/>
                    <a:gd name="T49" fmla="*/ 221 h 379"/>
                    <a:gd name="T50" fmla="*/ 769 w 1142"/>
                    <a:gd name="T51" fmla="*/ 228 h 379"/>
                    <a:gd name="T52" fmla="*/ 761 w 1142"/>
                    <a:gd name="T53" fmla="*/ 237 h 379"/>
                    <a:gd name="T54" fmla="*/ 750 w 1142"/>
                    <a:gd name="T55" fmla="*/ 246 h 379"/>
                    <a:gd name="T56" fmla="*/ 737 w 1142"/>
                    <a:gd name="T57" fmla="*/ 258 h 379"/>
                    <a:gd name="T58" fmla="*/ 721 w 1142"/>
                    <a:gd name="T59" fmla="*/ 269 h 379"/>
                    <a:gd name="T60" fmla="*/ 703 w 1142"/>
                    <a:gd name="T61" fmla="*/ 282 h 379"/>
                    <a:gd name="T62" fmla="*/ 684 w 1142"/>
                    <a:gd name="T63" fmla="*/ 295 h 379"/>
                    <a:gd name="T64" fmla="*/ 660 w 1142"/>
                    <a:gd name="T65" fmla="*/ 309 h 379"/>
                    <a:gd name="T66" fmla="*/ 635 w 1142"/>
                    <a:gd name="T67" fmla="*/ 323 h 379"/>
                    <a:gd name="T68" fmla="*/ 606 w 1142"/>
                    <a:gd name="T69" fmla="*/ 338 h 379"/>
                    <a:gd name="T70" fmla="*/ 574 w 1142"/>
                    <a:gd name="T71" fmla="*/ 352 h 379"/>
                    <a:gd name="T72" fmla="*/ 540 w 1142"/>
                    <a:gd name="T73" fmla="*/ 366 h 379"/>
                    <a:gd name="T74" fmla="*/ 502 w 1142"/>
                    <a:gd name="T75" fmla="*/ 379 h 379"/>
                    <a:gd name="T76" fmla="*/ 482 w 1142"/>
                    <a:gd name="T77" fmla="*/ 367 h 37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142"/>
                    <a:gd name="T118" fmla="*/ 0 h 379"/>
                    <a:gd name="T119" fmla="*/ 1142 w 1142"/>
                    <a:gd name="T120" fmla="*/ 379 h 37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142" h="379">
                      <a:moveTo>
                        <a:pt x="482" y="367"/>
                      </a:moveTo>
                      <a:lnTo>
                        <a:pt x="485" y="366"/>
                      </a:lnTo>
                      <a:lnTo>
                        <a:pt x="492" y="363"/>
                      </a:lnTo>
                      <a:lnTo>
                        <a:pt x="502" y="359"/>
                      </a:lnTo>
                      <a:lnTo>
                        <a:pt x="516" y="353"/>
                      </a:lnTo>
                      <a:lnTo>
                        <a:pt x="533" y="346"/>
                      </a:lnTo>
                      <a:lnTo>
                        <a:pt x="551" y="338"/>
                      </a:lnTo>
                      <a:lnTo>
                        <a:pt x="572" y="328"/>
                      </a:lnTo>
                      <a:lnTo>
                        <a:pt x="593" y="317"/>
                      </a:lnTo>
                      <a:lnTo>
                        <a:pt x="616" y="306"/>
                      </a:lnTo>
                      <a:lnTo>
                        <a:pt x="638" y="292"/>
                      </a:lnTo>
                      <a:lnTo>
                        <a:pt x="660" y="279"/>
                      </a:lnTo>
                      <a:lnTo>
                        <a:pt x="680" y="264"/>
                      </a:lnTo>
                      <a:lnTo>
                        <a:pt x="700" y="249"/>
                      </a:lnTo>
                      <a:lnTo>
                        <a:pt x="717" y="233"/>
                      </a:lnTo>
                      <a:lnTo>
                        <a:pt x="732" y="217"/>
                      </a:lnTo>
                      <a:lnTo>
                        <a:pt x="743" y="201"/>
                      </a:lnTo>
                      <a:lnTo>
                        <a:pt x="0" y="20"/>
                      </a:lnTo>
                      <a:lnTo>
                        <a:pt x="57" y="0"/>
                      </a:lnTo>
                      <a:lnTo>
                        <a:pt x="1142" y="267"/>
                      </a:lnTo>
                      <a:lnTo>
                        <a:pt x="1098" y="292"/>
                      </a:lnTo>
                      <a:lnTo>
                        <a:pt x="784" y="212"/>
                      </a:lnTo>
                      <a:lnTo>
                        <a:pt x="783" y="213"/>
                      </a:lnTo>
                      <a:lnTo>
                        <a:pt x="781" y="216"/>
                      </a:lnTo>
                      <a:lnTo>
                        <a:pt x="776" y="221"/>
                      </a:lnTo>
                      <a:lnTo>
                        <a:pt x="769" y="228"/>
                      </a:lnTo>
                      <a:lnTo>
                        <a:pt x="761" y="237"/>
                      </a:lnTo>
                      <a:lnTo>
                        <a:pt x="750" y="246"/>
                      </a:lnTo>
                      <a:lnTo>
                        <a:pt x="737" y="258"/>
                      </a:lnTo>
                      <a:lnTo>
                        <a:pt x="721" y="269"/>
                      </a:lnTo>
                      <a:lnTo>
                        <a:pt x="703" y="282"/>
                      </a:lnTo>
                      <a:lnTo>
                        <a:pt x="684" y="295"/>
                      </a:lnTo>
                      <a:lnTo>
                        <a:pt x="660" y="309"/>
                      </a:lnTo>
                      <a:lnTo>
                        <a:pt x="635" y="323"/>
                      </a:lnTo>
                      <a:lnTo>
                        <a:pt x="606" y="338"/>
                      </a:lnTo>
                      <a:lnTo>
                        <a:pt x="574" y="352"/>
                      </a:lnTo>
                      <a:lnTo>
                        <a:pt x="540" y="366"/>
                      </a:lnTo>
                      <a:lnTo>
                        <a:pt x="502" y="379"/>
                      </a:lnTo>
                      <a:lnTo>
                        <a:pt x="482" y="3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2" name="Freeform 1183"/>
                <p:cNvSpPr>
                  <a:spLocks/>
                </p:cNvSpPr>
                <p:nvPr/>
              </p:nvSpPr>
              <p:spPr bwMode="auto">
                <a:xfrm>
                  <a:off x="4787" y="1725"/>
                  <a:ext cx="167" cy="48"/>
                </a:xfrm>
                <a:custGeom>
                  <a:avLst/>
                  <a:gdLst>
                    <a:gd name="T0" fmla="*/ 0 w 1163"/>
                    <a:gd name="T1" fmla="*/ 0 h 340"/>
                    <a:gd name="T2" fmla="*/ 1137 w 1163"/>
                    <a:gd name="T3" fmla="*/ 340 h 340"/>
                    <a:gd name="T4" fmla="*/ 1163 w 1163"/>
                    <a:gd name="T5" fmla="*/ 340 h 340"/>
                    <a:gd name="T6" fmla="*/ 34 w 1163"/>
                    <a:gd name="T7" fmla="*/ 0 h 340"/>
                    <a:gd name="T8" fmla="*/ 0 w 1163"/>
                    <a:gd name="T9" fmla="*/ 0 h 3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63"/>
                    <a:gd name="T16" fmla="*/ 0 h 340"/>
                    <a:gd name="T17" fmla="*/ 1163 w 1163"/>
                    <a:gd name="T18" fmla="*/ 340 h 3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63" h="340">
                      <a:moveTo>
                        <a:pt x="0" y="0"/>
                      </a:moveTo>
                      <a:lnTo>
                        <a:pt x="1137" y="340"/>
                      </a:lnTo>
                      <a:lnTo>
                        <a:pt x="1163" y="340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3" name="Freeform 1184"/>
                <p:cNvSpPr>
                  <a:spLocks/>
                </p:cNvSpPr>
                <p:nvPr/>
              </p:nvSpPr>
              <p:spPr bwMode="auto">
                <a:xfrm>
                  <a:off x="4815" y="1718"/>
                  <a:ext cx="164" cy="44"/>
                </a:xfrm>
                <a:custGeom>
                  <a:avLst/>
                  <a:gdLst>
                    <a:gd name="T0" fmla="*/ 0 w 1149"/>
                    <a:gd name="T1" fmla="*/ 1 h 303"/>
                    <a:gd name="T2" fmla="*/ 1124 w 1149"/>
                    <a:gd name="T3" fmla="*/ 303 h 303"/>
                    <a:gd name="T4" fmla="*/ 1149 w 1149"/>
                    <a:gd name="T5" fmla="*/ 302 h 303"/>
                    <a:gd name="T6" fmla="*/ 34 w 1149"/>
                    <a:gd name="T7" fmla="*/ 0 h 303"/>
                    <a:gd name="T8" fmla="*/ 0 w 1149"/>
                    <a:gd name="T9" fmla="*/ 1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49"/>
                    <a:gd name="T16" fmla="*/ 0 h 303"/>
                    <a:gd name="T17" fmla="*/ 1149 w 1149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49" h="303">
                      <a:moveTo>
                        <a:pt x="0" y="1"/>
                      </a:moveTo>
                      <a:lnTo>
                        <a:pt x="1124" y="303"/>
                      </a:lnTo>
                      <a:lnTo>
                        <a:pt x="1149" y="302"/>
                      </a:lnTo>
                      <a:lnTo>
                        <a:pt x="34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724" name="Freeform 1185"/>
                <p:cNvSpPr>
                  <a:spLocks/>
                </p:cNvSpPr>
                <p:nvPr/>
              </p:nvSpPr>
              <p:spPr bwMode="auto">
                <a:xfrm>
                  <a:off x="4802" y="1721"/>
                  <a:ext cx="165" cy="48"/>
                </a:xfrm>
                <a:custGeom>
                  <a:avLst/>
                  <a:gdLst>
                    <a:gd name="T0" fmla="*/ 0 w 1155"/>
                    <a:gd name="T1" fmla="*/ 0 h 336"/>
                    <a:gd name="T2" fmla="*/ 1134 w 1155"/>
                    <a:gd name="T3" fmla="*/ 336 h 336"/>
                    <a:gd name="T4" fmla="*/ 1155 w 1155"/>
                    <a:gd name="T5" fmla="*/ 328 h 336"/>
                    <a:gd name="T6" fmla="*/ 34 w 1155"/>
                    <a:gd name="T7" fmla="*/ 0 h 336"/>
                    <a:gd name="T8" fmla="*/ 0 w 1155"/>
                    <a:gd name="T9" fmla="*/ 0 h 3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55"/>
                    <a:gd name="T16" fmla="*/ 0 h 336"/>
                    <a:gd name="T17" fmla="*/ 1155 w 1155"/>
                    <a:gd name="T18" fmla="*/ 336 h 3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55" h="336">
                      <a:moveTo>
                        <a:pt x="0" y="0"/>
                      </a:moveTo>
                      <a:lnTo>
                        <a:pt x="1134" y="336"/>
                      </a:lnTo>
                      <a:lnTo>
                        <a:pt x="1155" y="328"/>
                      </a:lnTo>
                      <a:lnTo>
                        <a:pt x="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hangingPunct="0"/>
                  <a:endParaRPr lang="en-US" altLang="zh-CN"/>
                </a:p>
              </p:txBody>
            </p:sp>
          </p:grpSp>
          <p:grpSp>
            <p:nvGrpSpPr>
              <p:cNvPr id="666669" name="Group 1186"/>
              <p:cNvGrpSpPr>
                <a:grpSpLocks/>
              </p:cNvGrpSpPr>
              <p:nvPr/>
            </p:nvGrpSpPr>
            <p:grpSpPr bwMode="auto">
              <a:xfrm rot="10800000">
                <a:off x="1234" y="3229"/>
                <a:ext cx="391" cy="88"/>
                <a:chOff x="1450" y="3513"/>
                <a:chExt cx="391" cy="88"/>
              </a:xfrm>
            </p:grpSpPr>
            <p:sp>
              <p:nvSpPr>
                <p:cNvPr id="666684" name="Freeform 1187"/>
                <p:cNvSpPr>
                  <a:spLocks/>
                </p:cNvSpPr>
                <p:nvPr/>
              </p:nvSpPr>
              <p:spPr bwMode="auto">
                <a:xfrm flipV="1">
                  <a:off x="1450" y="3574"/>
                  <a:ext cx="391" cy="27"/>
                </a:xfrm>
                <a:custGeom>
                  <a:avLst/>
                  <a:gdLst>
                    <a:gd name="T0" fmla="*/ 0 w 720"/>
                    <a:gd name="T1" fmla="*/ 0 h 56"/>
                    <a:gd name="T2" fmla="*/ 0 w 720"/>
                    <a:gd name="T3" fmla="*/ 56 h 56"/>
                    <a:gd name="T4" fmla="*/ 720 w 720"/>
                    <a:gd name="T5" fmla="*/ 56 h 56"/>
                    <a:gd name="T6" fmla="*/ 720 w 720"/>
                    <a:gd name="T7" fmla="*/ 8 h 5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0"/>
                    <a:gd name="T13" fmla="*/ 0 h 56"/>
                    <a:gd name="T14" fmla="*/ 720 w 720"/>
                    <a:gd name="T15" fmla="*/ 56 h 5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0" h="56">
                      <a:moveTo>
                        <a:pt x="0" y="0"/>
                      </a:moveTo>
                      <a:lnTo>
                        <a:pt x="0" y="56"/>
                      </a:lnTo>
                      <a:lnTo>
                        <a:pt x="720" y="56"/>
                      </a:lnTo>
                      <a:lnTo>
                        <a:pt x="720" y="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85" name="Line 1188"/>
                <p:cNvSpPr>
                  <a:spLocks noChangeShapeType="1"/>
                </p:cNvSpPr>
                <p:nvPr/>
              </p:nvSpPr>
              <p:spPr bwMode="auto">
                <a:xfrm>
                  <a:off x="1642" y="3513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6670" name="Group 1189"/>
              <p:cNvGrpSpPr>
                <a:grpSpLocks/>
              </p:cNvGrpSpPr>
              <p:nvPr/>
            </p:nvGrpSpPr>
            <p:grpSpPr bwMode="auto">
              <a:xfrm>
                <a:off x="1305" y="3286"/>
                <a:ext cx="275" cy="118"/>
                <a:chOff x="3600" y="219"/>
                <a:chExt cx="360" cy="175"/>
              </a:xfrm>
            </p:grpSpPr>
            <p:sp>
              <p:nvSpPr>
                <p:cNvPr id="666671" name="Oval 1190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sp>
              <p:nvSpPr>
                <p:cNvPr id="666672" name="Line 1191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673" name="Line 1192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6674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altLang="zh-CN" sz="2400">
                    <a:latin typeface="Times New Roman" pitchFamily="18" charset="0"/>
                  </a:endParaRPr>
                </a:p>
              </p:txBody>
            </p:sp>
            <p:sp>
              <p:nvSpPr>
                <p:cNvPr id="666675" name="Oval 1194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 altLang="zh-CN"/>
                </a:p>
              </p:txBody>
            </p:sp>
            <p:grpSp>
              <p:nvGrpSpPr>
                <p:cNvPr id="666676" name="Group 1195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666681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2" name="Line 119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3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66677" name="Group 1199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666678" name="Line 12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79" name="Line 120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6680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66658" name="Text Box 1203"/>
            <p:cNvSpPr txBox="1">
              <a:spLocks noChangeArrowheads="1"/>
            </p:cNvSpPr>
            <p:nvPr/>
          </p:nvSpPr>
          <p:spPr bwMode="auto">
            <a:xfrm>
              <a:off x="3036" y="2982"/>
              <a:ext cx="84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dirty="0"/>
                <a:t>基于源的树</a:t>
              </a:r>
              <a:endParaRPr lang="en-US" altLang="zh-CN" dirty="0"/>
            </a:p>
          </p:txBody>
        </p:sp>
        <p:sp>
          <p:nvSpPr>
            <p:cNvPr id="666659" name="Line 1204"/>
            <p:cNvSpPr>
              <a:spLocks noChangeShapeType="1"/>
            </p:cNvSpPr>
            <p:nvPr/>
          </p:nvSpPr>
          <p:spPr bwMode="auto">
            <a:xfrm>
              <a:off x="3552" y="1728"/>
              <a:ext cx="484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0" name="Line 1205"/>
            <p:cNvSpPr>
              <a:spLocks noChangeShapeType="1"/>
            </p:cNvSpPr>
            <p:nvPr/>
          </p:nvSpPr>
          <p:spPr bwMode="auto">
            <a:xfrm>
              <a:off x="3380" y="2176"/>
              <a:ext cx="292" cy="37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1" name="Line 1206"/>
            <p:cNvSpPr>
              <a:spLocks noChangeShapeType="1"/>
            </p:cNvSpPr>
            <p:nvPr/>
          </p:nvSpPr>
          <p:spPr bwMode="auto">
            <a:xfrm flipH="1">
              <a:off x="3484" y="1996"/>
              <a:ext cx="584" cy="15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2" name="Line 1207"/>
            <p:cNvSpPr>
              <a:spLocks noChangeShapeType="1"/>
            </p:cNvSpPr>
            <p:nvPr/>
          </p:nvSpPr>
          <p:spPr bwMode="auto">
            <a:xfrm flipH="1">
              <a:off x="3336" y="2144"/>
              <a:ext cx="15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3" name="Line 1208"/>
            <p:cNvSpPr>
              <a:spLocks noChangeShapeType="1"/>
            </p:cNvSpPr>
            <p:nvPr/>
          </p:nvSpPr>
          <p:spPr bwMode="auto">
            <a:xfrm>
              <a:off x="3484" y="2144"/>
              <a:ext cx="232" cy="28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4" name="Line 1209"/>
            <p:cNvSpPr>
              <a:spLocks noChangeShapeType="1"/>
            </p:cNvSpPr>
            <p:nvPr/>
          </p:nvSpPr>
          <p:spPr bwMode="auto">
            <a:xfrm flipV="1">
              <a:off x="3488" y="1868"/>
              <a:ext cx="112" cy="27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6665" name="Oval 1210"/>
            <p:cNvSpPr>
              <a:spLocks noChangeArrowheads="1"/>
            </p:cNvSpPr>
            <p:nvPr/>
          </p:nvSpPr>
          <p:spPr bwMode="auto">
            <a:xfrm>
              <a:off x="3994" y="1972"/>
              <a:ext cx="78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66666" name="Oval 1211"/>
            <p:cNvSpPr>
              <a:spLocks noChangeArrowheads="1"/>
            </p:cNvSpPr>
            <p:nvPr/>
          </p:nvSpPr>
          <p:spPr bwMode="auto">
            <a:xfrm>
              <a:off x="3526" y="1702"/>
              <a:ext cx="78" cy="6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1212" name="Footer Placeholder 5">
            <a:extLst>
              <a:ext uri="{FF2B5EF4-FFF2-40B4-BE49-F238E27FC236}">
                <a16:creationId xmlns:a16="http://schemas.microsoft.com/office/drawing/2014/main" id="{873A5313-30A0-453E-8F2F-2225CD77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213" name="Slide Number Placeholder 5">
            <a:extLst>
              <a:ext uri="{FF2B5EF4-FFF2-40B4-BE49-F238E27FC236}">
                <a16:creationId xmlns:a16="http://schemas.microsoft.com/office/drawing/2014/main" id="{8A915768-6BBD-43D4-BD2E-B1DC722D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174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创建多播树的方法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30480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zh-CN" altLang="en-US" dirty="0">
                <a:ea typeface="宋体" charset="-122"/>
              </a:rPr>
              <a:t>方法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基于源的树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每个源一个树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最短路径树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反向路径转发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组共享树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组成员使用一棵树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最小生成树</a:t>
            </a:r>
            <a:r>
              <a:rPr lang="en-US" altLang="zh-CN" dirty="0">
                <a:ea typeface="宋体" charset="-122"/>
              </a:rPr>
              <a:t>(Steiner) 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kern="12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基于中心方法的树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68675" name="Rectangle 4"/>
          <p:cNvSpPr>
            <a:spLocks noChangeArrowheads="1"/>
          </p:cNvSpPr>
          <p:nvPr/>
        </p:nvSpPr>
        <p:spPr bwMode="auto">
          <a:xfrm>
            <a:off x="533400" y="5178425"/>
            <a:ext cx="83058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dirty="0"/>
              <a:t>…</a:t>
            </a:r>
            <a:r>
              <a:rPr lang="zh-CN" altLang="en-US" sz="2400" dirty="0"/>
              <a:t>我们首先介绍基本方法，然后介绍采用这些方法的具体的协议</a:t>
            </a:r>
            <a:endParaRPr lang="en-US" altLang="zh-CN" sz="240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2000716-629E-40B6-9934-83A27DFA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24F09-6693-428D-9CAA-6FD30AB1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175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1" name="Line 2"/>
          <p:cNvSpPr>
            <a:spLocks noChangeShapeType="1"/>
          </p:cNvSpPr>
          <p:nvPr/>
        </p:nvSpPr>
        <p:spPr bwMode="auto">
          <a:xfrm>
            <a:off x="3963988" y="5087938"/>
            <a:ext cx="401637" cy="6905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2" name="Rectangle 3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最短路径树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7924800" cy="14478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   多播转发树</a:t>
            </a:r>
            <a:r>
              <a:rPr lang="en-US" altLang="zh-CN" dirty="0">
                <a:ea typeface="宋体" charset="-122"/>
              </a:rPr>
              <a:t>:</a:t>
            </a:r>
            <a:r>
              <a:rPr lang="zh-CN" altLang="en-US" dirty="0">
                <a:ea typeface="宋体" charset="-122"/>
              </a:rPr>
              <a:t>源节点到所有接收点的最短路径树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lvl="1"/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    Dijkstra’s algorithm</a:t>
            </a:r>
          </a:p>
        </p:txBody>
      </p:sp>
      <p:sp>
        <p:nvSpPr>
          <p:cNvPr id="670724" name="Line 5"/>
          <p:cNvSpPr>
            <a:spLocks noChangeShapeType="1"/>
          </p:cNvSpPr>
          <p:nvPr/>
        </p:nvSpPr>
        <p:spPr bwMode="auto">
          <a:xfrm flipV="1">
            <a:off x="2562225" y="4232275"/>
            <a:ext cx="1365250" cy="347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5" name="Line 6"/>
          <p:cNvSpPr>
            <a:spLocks noChangeShapeType="1"/>
          </p:cNvSpPr>
          <p:nvPr/>
        </p:nvSpPr>
        <p:spPr bwMode="auto">
          <a:xfrm>
            <a:off x="2297113" y="4549775"/>
            <a:ext cx="852487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6" name="Line 7"/>
          <p:cNvSpPr>
            <a:spLocks noChangeShapeType="1"/>
          </p:cNvSpPr>
          <p:nvPr/>
        </p:nvSpPr>
        <p:spPr bwMode="auto">
          <a:xfrm>
            <a:off x="2884488" y="3794125"/>
            <a:ext cx="993775" cy="4460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7" name="Line 8"/>
          <p:cNvSpPr>
            <a:spLocks noChangeShapeType="1"/>
          </p:cNvSpPr>
          <p:nvPr/>
        </p:nvSpPr>
        <p:spPr bwMode="auto">
          <a:xfrm flipV="1">
            <a:off x="3414713" y="5116513"/>
            <a:ext cx="538162" cy="468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8" name="Line 9"/>
          <p:cNvSpPr>
            <a:spLocks noChangeShapeType="1"/>
          </p:cNvSpPr>
          <p:nvPr/>
        </p:nvSpPr>
        <p:spPr bwMode="auto">
          <a:xfrm>
            <a:off x="3937000" y="4338638"/>
            <a:ext cx="0" cy="7175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29" name="Line 10"/>
          <p:cNvSpPr>
            <a:spLocks noChangeShapeType="1"/>
          </p:cNvSpPr>
          <p:nvPr/>
        </p:nvSpPr>
        <p:spPr bwMode="auto">
          <a:xfrm>
            <a:off x="1974850" y="5578475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30" name="Line 11"/>
          <p:cNvSpPr>
            <a:spLocks noChangeShapeType="1"/>
          </p:cNvSpPr>
          <p:nvPr/>
        </p:nvSpPr>
        <p:spPr bwMode="auto">
          <a:xfrm flipH="1">
            <a:off x="1841500" y="4656138"/>
            <a:ext cx="373063" cy="8461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0731" name="Line 12"/>
          <p:cNvSpPr>
            <a:spLocks noChangeShapeType="1"/>
          </p:cNvSpPr>
          <p:nvPr/>
        </p:nvSpPr>
        <p:spPr bwMode="auto">
          <a:xfrm flipH="1">
            <a:off x="2289175" y="3808413"/>
            <a:ext cx="347663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0732" name="Group 13"/>
          <p:cNvGrpSpPr>
            <a:grpSpLocks/>
          </p:cNvGrpSpPr>
          <p:nvPr/>
        </p:nvGrpSpPr>
        <p:grpSpPr bwMode="auto">
          <a:xfrm>
            <a:off x="2862263" y="5453063"/>
            <a:ext cx="568325" cy="222250"/>
            <a:chOff x="3600" y="219"/>
            <a:chExt cx="360" cy="175"/>
          </a:xfrm>
        </p:grpSpPr>
        <p:sp>
          <p:nvSpPr>
            <p:cNvPr id="670964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65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66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67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68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69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7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70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71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2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73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3" name="Group 27"/>
          <p:cNvGrpSpPr>
            <a:grpSpLocks/>
          </p:cNvGrpSpPr>
          <p:nvPr/>
        </p:nvGrpSpPr>
        <p:grpSpPr bwMode="auto">
          <a:xfrm>
            <a:off x="3648075" y="4146550"/>
            <a:ext cx="569913" cy="222250"/>
            <a:chOff x="3600" y="219"/>
            <a:chExt cx="360" cy="175"/>
          </a:xfrm>
        </p:grpSpPr>
        <p:sp>
          <p:nvSpPr>
            <p:cNvPr id="670951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52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53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54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55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56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61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2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3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57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58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59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60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4" name="Group 41"/>
          <p:cNvGrpSpPr>
            <a:grpSpLocks/>
          </p:cNvGrpSpPr>
          <p:nvPr/>
        </p:nvGrpSpPr>
        <p:grpSpPr bwMode="auto">
          <a:xfrm>
            <a:off x="1512888" y="5445125"/>
            <a:ext cx="568325" cy="222250"/>
            <a:chOff x="3600" y="219"/>
            <a:chExt cx="360" cy="175"/>
          </a:xfrm>
        </p:grpSpPr>
        <p:sp>
          <p:nvSpPr>
            <p:cNvPr id="670938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39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40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41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42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43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48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9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50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44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45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6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47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5" name="Group 55"/>
          <p:cNvGrpSpPr>
            <a:grpSpLocks/>
          </p:cNvGrpSpPr>
          <p:nvPr/>
        </p:nvGrpSpPr>
        <p:grpSpPr bwMode="auto">
          <a:xfrm>
            <a:off x="3671888" y="4981575"/>
            <a:ext cx="547687" cy="233363"/>
            <a:chOff x="3600" y="219"/>
            <a:chExt cx="360" cy="175"/>
          </a:xfrm>
        </p:grpSpPr>
        <p:sp>
          <p:nvSpPr>
            <p:cNvPr id="670925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26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27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28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29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30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35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6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7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31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32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3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34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6" name="Group 69"/>
          <p:cNvGrpSpPr>
            <a:grpSpLocks/>
          </p:cNvGrpSpPr>
          <p:nvPr/>
        </p:nvGrpSpPr>
        <p:grpSpPr bwMode="auto">
          <a:xfrm>
            <a:off x="2016125" y="4467225"/>
            <a:ext cx="547688" cy="233363"/>
            <a:chOff x="3600" y="219"/>
            <a:chExt cx="360" cy="175"/>
          </a:xfrm>
        </p:grpSpPr>
        <p:sp>
          <p:nvSpPr>
            <p:cNvPr id="670912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913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14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915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916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917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922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3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4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918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919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0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921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37" name="Group 83"/>
          <p:cNvGrpSpPr>
            <a:grpSpLocks/>
          </p:cNvGrpSpPr>
          <p:nvPr/>
        </p:nvGrpSpPr>
        <p:grpSpPr bwMode="auto">
          <a:xfrm>
            <a:off x="2093913" y="3278188"/>
            <a:ext cx="1157287" cy="584200"/>
            <a:chOff x="1170" y="3095"/>
            <a:chExt cx="559" cy="309"/>
          </a:xfrm>
        </p:grpSpPr>
        <p:grpSp>
          <p:nvGrpSpPr>
            <p:cNvPr id="670814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0872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873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4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5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6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7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8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9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0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1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2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3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4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5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6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7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8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89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0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1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2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3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4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5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6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7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8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99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0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1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2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3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4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5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6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7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8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09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10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911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0815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0833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834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5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6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7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8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9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0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1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2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3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4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5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6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7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8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49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0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1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2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3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4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5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6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7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8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59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0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1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2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3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4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5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6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7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8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69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0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71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0816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0831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32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0817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0818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0819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20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21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0822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0823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0828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9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30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0824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0825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6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0827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0738" name="Text Box 182"/>
          <p:cNvSpPr txBox="1">
            <a:spLocks noChangeArrowheads="1"/>
          </p:cNvSpPr>
          <p:nvPr/>
        </p:nvSpPr>
        <p:spPr bwMode="auto">
          <a:xfrm>
            <a:off x="1993900" y="3597275"/>
            <a:ext cx="430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0739" name="Group 183"/>
          <p:cNvGrpSpPr>
            <a:grpSpLocks/>
          </p:cNvGrpSpPr>
          <p:nvPr/>
        </p:nvGrpSpPr>
        <p:grpSpPr bwMode="auto">
          <a:xfrm>
            <a:off x="4114800" y="5688013"/>
            <a:ext cx="547688" cy="233362"/>
            <a:chOff x="3600" y="219"/>
            <a:chExt cx="360" cy="175"/>
          </a:xfrm>
        </p:grpSpPr>
        <p:sp>
          <p:nvSpPr>
            <p:cNvPr id="670801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802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803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804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805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806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811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2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3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807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808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09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810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0740" name="Text Box 197"/>
          <p:cNvSpPr txBox="1">
            <a:spLocks noChangeArrowheads="1"/>
          </p:cNvSpPr>
          <p:nvPr/>
        </p:nvSpPr>
        <p:spPr bwMode="auto">
          <a:xfrm>
            <a:off x="1604963" y="438626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0741" name="Text Box 198"/>
          <p:cNvSpPr txBox="1">
            <a:spLocks noChangeArrowheads="1"/>
          </p:cNvSpPr>
          <p:nvPr/>
        </p:nvSpPr>
        <p:spPr bwMode="auto">
          <a:xfrm>
            <a:off x="1092200" y="53832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0742" name="Text Box 199"/>
          <p:cNvSpPr txBox="1">
            <a:spLocks noChangeArrowheads="1"/>
          </p:cNvSpPr>
          <p:nvPr/>
        </p:nvSpPr>
        <p:spPr bwMode="auto">
          <a:xfrm>
            <a:off x="3738563" y="38036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0743" name="Text Box 200"/>
          <p:cNvSpPr txBox="1">
            <a:spLocks noChangeArrowheads="1"/>
          </p:cNvSpPr>
          <p:nvPr/>
        </p:nvSpPr>
        <p:spPr bwMode="auto">
          <a:xfrm>
            <a:off x="4181475" y="494188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0744" name="Text Box 201"/>
          <p:cNvSpPr txBox="1">
            <a:spLocks noChangeArrowheads="1"/>
          </p:cNvSpPr>
          <p:nvPr/>
        </p:nvSpPr>
        <p:spPr bwMode="auto">
          <a:xfrm>
            <a:off x="2946400" y="56753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0745" name="Text Box 202"/>
          <p:cNvSpPr txBox="1">
            <a:spLocks noChangeArrowheads="1"/>
          </p:cNvSpPr>
          <p:nvPr/>
        </p:nvSpPr>
        <p:spPr bwMode="auto">
          <a:xfrm>
            <a:off x="3667125" y="56324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0746" name="Group 203"/>
          <p:cNvGrpSpPr>
            <a:grpSpLocks/>
          </p:cNvGrpSpPr>
          <p:nvPr/>
        </p:nvGrpSpPr>
        <p:grpSpPr bwMode="auto">
          <a:xfrm>
            <a:off x="3279775" y="3638550"/>
            <a:ext cx="339725" cy="366713"/>
            <a:chOff x="2619" y="2443"/>
            <a:chExt cx="214" cy="231"/>
          </a:xfrm>
        </p:grpSpPr>
        <p:sp>
          <p:nvSpPr>
            <p:cNvPr id="670799" name="Text Box 204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70800" name="Oval 205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7" name="Group 206"/>
          <p:cNvGrpSpPr>
            <a:grpSpLocks/>
          </p:cNvGrpSpPr>
          <p:nvPr/>
        </p:nvGrpSpPr>
        <p:grpSpPr bwMode="auto">
          <a:xfrm>
            <a:off x="2128838" y="3914775"/>
            <a:ext cx="317500" cy="366713"/>
            <a:chOff x="2619" y="2443"/>
            <a:chExt cx="200" cy="231"/>
          </a:xfrm>
        </p:grpSpPr>
        <p:sp>
          <p:nvSpPr>
            <p:cNvPr id="670797" name="Text Box 207"/>
            <p:cNvSpPr txBox="1">
              <a:spLocks noChangeArrowheads="1"/>
            </p:cNvSpPr>
            <p:nvPr/>
          </p:nvSpPr>
          <p:spPr bwMode="auto">
            <a:xfrm>
              <a:off x="2629" y="2443"/>
              <a:ext cx="1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70798" name="Oval 208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8" name="Group 209"/>
          <p:cNvGrpSpPr>
            <a:grpSpLocks/>
          </p:cNvGrpSpPr>
          <p:nvPr/>
        </p:nvGrpSpPr>
        <p:grpSpPr bwMode="auto">
          <a:xfrm>
            <a:off x="3795713" y="5300663"/>
            <a:ext cx="339725" cy="366712"/>
            <a:chOff x="2619" y="2443"/>
            <a:chExt cx="206" cy="231"/>
          </a:xfrm>
        </p:grpSpPr>
        <p:sp>
          <p:nvSpPr>
            <p:cNvPr id="670795" name="Text Box 210"/>
            <p:cNvSpPr txBox="1">
              <a:spLocks noChangeArrowheads="1"/>
            </p:cNvSpPr>
            <p:nvPr/>
          </p:nvSpPr>
          <p:spPr bwMode="auto">
            <a:xfrm>
              <a:off x="2629" y="244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670796" name="Oval 211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49" name="Group 212"/>
          <p:cNvGrpSpPr>
            <a:grpSpLocks/>
          </p:cNvGrpSpPr>
          <p:nvPr/>
        </p:nvGrpSpPr>
        <p:grpSpPr bwMode="auto">
          <a:xfrm>
            <a:off x="1714500" y="4791075"/>
            <a:ext cx="339725" cy="366713"/>
            <a:chOff x="2619" y="2443"/>
            <a:chExt cx="214" cy="231"/>
          </a:xfrm>
        </p:grpSpPr>
        <p:sp>
          <p:nvSpPr>
            <p:cNvPr id="670793" name="Text Box 213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70794" name="Oval 214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0" name="Group 215"/>
          <p:cNvGrpSpPr>
            <a:grpSpLocks/>
          </p:cNvGrpSpPr>
          <p:nvPr/>
        </p:nvGrpSpPr>
        <p:grpSpPr bwMode="auto">
          <a:xfrm>
            <a:off x="2836863" y="4816475"/>
            <a:ext cx="339725" cy="366713"/>
            <a:chOff x="2619" y="2443"/>
            <a:chExt cx="214" cy="231"/>
          </a:xfrm>
        </p:grpSpPr>
        <p:sp>
          <p:nvSpPr>
            <p:cNvPr id="670791" name="Text Box 216"/>
            <p:cNvSpPr txBox="1">
              <a:spLocks noChangeArrowheads="1"/>
            </p:cNvSpPr>
            <p:nvPr/>
          </p:nvSpPr>
          <p:spPr bwMode="auto">
            <a:xfrm>
              <a:off x="2629" y="2443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70792" name="Oval 217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1" name="Group 218"/>
          <p:cNvGrpSpPr>
            <a:grpSpLocks/>
          </p:cNvGrpSpPr>
          <p:nvPr/>
        </p:nvGrpSpPr>
        <p:grpSpPr bwMode="auto">
          <a:xfrm>
            <a:off x="3971925" y="4457700"/>
            <a:ext cx="339725" cy="366713"/>
            <a:chOff x="2619" y="2443"/>
            <a:chExt cx="206" cy="231"/>
          </a:xfrm>
        </p:grpSpPr>
        <p:sp>
          <p:nvSpPr>
            <p:cNvPr id="670789" name="Text Box 219"/>
            <p:cNvSpPr txBox="1">
              <a:spLocks noChangeArrowheads="1"/>
            </p:cNvSpPr>
            <p:nvPr/>
          </p:nvSpPr>
          <p:spPr bwMode="auto">
            <a:xfrm>
              <a:off x="2629" y="244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70790" name="Oval 220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670752" name="Group 221"/>
          <p:cNvGrpSpPr>
            <a:grpSpLocks/>
          </p:cNvGrpSpPr>
          <p:nvPr/>
        </p:nvGrpSpPr>
        <p:grpSpPr bwMode="auto">
          <a:xfrm>
            <a:off x="5067300" y="4046538"/>
            <a:ext cx="569913" cy="222250"/>
            <a:chOff x="3600" y="219"/>
            <a:chExt cx="360" cy="175"/>
          </a:xfrm>
        </p:grpSpPr>
        <p:sp>
          <p:nvSpPr>
            <p:cNvPr id="670776" name="Oval 22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777" name="Line 22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78" name="Line 22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79" name="Rectangle 22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780" name="Oval 22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781" name="Group 22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786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7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8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782" name="Group 23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783" name="Line 2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4" name="Line 2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85" name="Line 2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0753" name="Group 235"/>
          <p:cNvGrpSpPr>
            <a:grpSpLocks/>
          </p:cNvGrpSpPr>
          <p:nvPr/>
        </p:nvGrpSpPr>
        <p:grpSpPr bwMode="auto">
          <a:xfrm>
            <a:off x="5076825" y="4840288"/>
            <a:ext cx="547688" cy="233362"/>
            <a:chOff x="3600" y="219"/>
            <a:chExt cx="360" cy="175"/>
          </a:xfrm>
        </p:grpSpPr>
        <p:sp>
          <p:nvSpPr>
            <p:cNvPr id="670763" name="Oval 23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0764" name="Line 23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65" name="Line 23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0766" name="Rectangle 23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0767" name="Oval 24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0768" name="Group 24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0773" name="Line 24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4" name="Line 24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5" name="Line 24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0769" name="Group 24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0770" name="Line 24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1" name="Line 24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0772" name="Line 24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0754" name="Line 249"/>
          <p:cNvSpPr>
            <a:spLocks noChangeShapeType="1"/>
          </p:cNvSpPr>
          <p:nvPr/>
        </p:nvSpPr>
        <p:spPr bwMode="auto">
          <a:xfrm>
            <a:off x="5018088" y="5783263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0755" name="Group 250"/>
          <p:cNvGrpSpPr>
            <a:grpSpLocks/>
          </p:cNvGrpSpPr>
          <p:nvPr/>
        </p:nvGrpSpPr>
        <p:grpSpPr bwMode="auto">
          <a:xfrm>
            <a:off x="5184775" y="5411788"/>
            <a:ext cx="317500" cy="366712"/>
            <a:chOff x="2619" y="2443"/>
            <a:chExt cx="200" cy="231"/>
          </a:xfrm>
        </p:grpSpPr>
        <p:sp>
          <p:nvSpPr>
            <p:cNvPr id="670761" name="Text Box 251"/>
            <p:cNvSpPr txBox="1">
              <a:spLocks noChangeArrowheads="1"/>
            </p:cNvSpPr>
            <p:nvPr/>
          </p:nvSpPr>
          <p:spPr bwMode="auto">
            <a:xfrm>
              <a:off x="2629" y="2443"/>
              <a:ext cx="1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670762" name="Oval 252"/>
            <p:cNvSpPr>
              <a:spLocks noChangeArrowheads="1"/>
            </p:cNvSpPr>
            <p:nvPr/>
          </p:nvSpPr>
          <p:spPr bwMode="auto">
            <a:xfrm>
              <a:off x="2619" y="2461"/>
              <a:ext cx="200" cy="2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670756" name="Text Box 253"/>
          <p:cNvSpPr txBox="1">
            <a:spLocks noChangeArrowheads="1"/>
          </p:cNvSpPr>
          <p:nvPr/>
        </p:nvSpPr>
        <p:spPr bwMode="auto">
          <a:xfrm>
            <a:off x="5668963" y="3814763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0757" name="Text Box 254"/>
          <p:cNvSpPr txBox="1">
            <a:spLocks noChangeArrowheads="1"/>
          </p:cNvSpPr>
          <p:nvPr/>
        </p:nvSpPr>
        <p:spPr bwMode="auto">
          <a:xfrm>
            <a:off x="5656263" y="4659313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0758" name="Text Box 255"/>
          <p:cNvSpPr txBox="1">
            <a:spLocks noChangeArrowheads="1"/>
          </p:cNvSpPr>
          <p:nvPr/>
        </p:nvSpPr>
        <p:spPr bwMode="auto">
          <a:xfrm>
            <a:off x="5630863" y="5322888"/>
            <a:ext cx="30187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转发使用的链路</a:t>
            </a:r>
            <a:r>
              <a:rPr lang="en-US" altLang="zh-CN" dirty="0"/>
              <a:t>,</a:t>
            </a:r>
          </a:p>
          <a:p>
            <a:pPr eaLnBrk="0" hangingPunct="0"/>
            <a:r>
              <a:rPr lang="en-US" altLang="zh-CN" dirty="0" err="1"/>
              <a:t>i</a:t>
            </a:r>
            <a:r>
              <a:rPr lang="zh-CN" altLang="en-US" dirty="0"/>
              <a:t>表示算法按顺序增加的链路</a:t>
            </a:r>
            <a:endParaRPr lang="en-US" altLang="zh-CN" dirty="0"/>
          </a:p>
        </p:txBody>
      </p:sp>
      <p:sp>
        <p:nvSpPr>
          <p:cNvPr id="670759" name="Text Box 256"/>
          <p:cNvSpPr txBox="1">
            <a:spLocks noChangeArrowheads="1"/>
          </p:cNvSpPr>
          <p:nvPr/>
        </p:nvSpPr>
        <p:spPr bwMode="auto">
          <a:xfrm>
            <a:off x="4964113" y="3300413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0760" name="Text Box 257"/>
          <p:cNvSpPr txBox="1">
            <a:spLocks noChangeArrowheads="1"/>
          </p:cNvSpPr>
          <p:nvPr/>
        </p:nvSpPr>
        <p:spPr bwMode="auto">
          <a:xfrm>
            <a:off x="893763" y="3235325"/>
            <a:ext cx="1182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258" name="Footer Placeholder 5">
            <a:extLst>
              <a:ext uri="{FF2B5EF4-FFF2-40B4-BE49-F238E27FC236}">
                <a16:creationId xmlns:a16="http://schemas.microsoft.com/office/drawing/2014/main" id="{6156D573-7533-49AE-8B7B-B75801EF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59" name="Slide Number Placeholder 5">
            <a:extLst>
              <a:ext uri="{FF2B5EF4-FFF2-40B4-BE49-F238E27FC236}">
                <a16:creationId xmlns:a16="http://schemas.microsoft.com/office/drawing/2014/main" id="{D244CFA7-0F3E-4910-ABEC-7A1855F4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176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6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605347"/>
            <a:ext cx="6683375" cy="17526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en-US" altLang="zh-CN" sz="2400" b="1" i="1" dirty="0">
                <a:ea typeface="宋体" charset="-122"/>
              </a:rPr>
              <a:t>if </a:t>
            </a:r>
            <a:r>
              <a:rPr lang="en-US" altLang="zh-CN" sz="2400" dirty="0">
                <a:ea typeface="宋体" charset="-122"/>
              </a:rPr>
              <a:t>(</a:t>
            </a:r>
            <a:r>
              <a:rPr lang="zh-CN" altLang="en-US" sz="2400" dirty="0">
                <a:ea typeface="宋体" charset="-122"/>
              </a:rPr>
              <a:t>当该数据报到达的链路正好是位于它自己到其源的最短单播路径上</a:t>
            </a:r>
            <a:r>
              <a:rPr lang="en-US" altLang="zh-CN" sz="2400" dirty="0">
                <a:ea typeface="宋体" charset="-122"/>
              </a:rPr>
              <a:t>)</a:t>
            </a:r>
          </a:p>
          <a:p>
            <a:pPr>
              <a:buFont typeface="ZapfDingbats"/>
              <a:buNone/>
            </a:pPr>
            <a:r>
              <a:rPr lang="en-US" altLang="zh-CN" sz="2400" b="1" i="1" dirty="0">
                <a:ea typeface="宋体" charset="-122"/>
              </a:rPr>
              <a:t>   then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向其所有出链路传输数据</a:t>
            </a:r>
            <a:endParaRPr lang="en-US" altLang="zh-CN" sz="2400" dirty="0">
              <a:ea typeface="宋体" charset="-122"/>
            </a:endParaRPr>
          </a:p>
          <a:p>
            <a:pPr>
              <a:buFont typeface="ZapfDingbats"/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en-US" altLang="zh-CN" sz="2400" b="1" i="1" dirty="0">
                <a:ea typeface="宋体" charset="-122"/>
              </a:rPr>
              <a:t>else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路由器只是丢弃入分组而不向任何它的出链路转发分组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672771" name="Rectangle 4"/>
          <p:cNvSpPr>
            <a:spLocks noChangeArrowheads="1"/>
          </p:cNvSpPr>
          <p:nvPr/>
        </p:nvSpPr>
        <p:spPr bwMode="auto">
          <a:xfrm>
            <a:off x="762000" y="1828800"/>
            <a:ext cx="792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/>
              <a:t>依据发送者到接收者单播最短路径的知识</a:t>
            </a:r>
            <a:endParaRPr lang="en-US" altLang="zh-CN" sz="28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/>
              <a:t>每个路由器都有简单的转发行为：</a:t>
            </a:r>
            <a:endParaRPr lang="en-US" altLang="zh-CN" sz="2800" dirty="0"/>
          </a:p>
        </p:txBody>
      </p:sp>
      <p:sp>
        <p:nvSpPr>
          <p:cNvPr id="672772" name="Rectangle 5"/>
          <p:cNvSpPr>
            <a:spLocks noChangeArrowheads="1"/>
          </p:cNvSpPr>
          <p:nvPr/>
        </p:nvSpPr>
        <p:spPr bwMode="auto">
          <a:xfrm>
            <a:off x="1168400" y="3556000"/>
            <a:ext cx="6858000" cy="203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26077-DA6B-48CE-A8FE-DDA33FA9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B80028-A472-4608-A1B3-3C72A75A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177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反向路径转发：实例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4818" name="Rectangle 3"/>
          <p:cNvSpPr>
            <a:spLocks noChangeArrowheads="1"/>
          </p:cNvSpPr>
          <p:nvPr/>
        </p:nvSpPr>
        <p:spPr bwMode="auto">
          <a:xfrm>
            <a:off x="636588" y="4889500"/>
            <a:ext cx="800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/>
              <a:t>生成一个特定源的反向</a:t>
            </a:r>
            <a:r>
              <a:rPr lang="en-US" altLang="zh-CN" sz="2400" dirty="0"/>
              <a:t>SPT</a:t>
            </a:r>
            <a:r>
              <a:rPr lang="zh-CN" altLang="en-US" sz="2400" dirty="0"/>
              <a:t>（最短路径树）</a:t>
            </a:r>
            <a:endParaRPr lang="en-US" altLang="zh-CN" sz="2400" dirty="0"/>
          </a:p>
          <a:p>
            <a:pPr lvl="1"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400" dirty="0"/>
              <a:t>可能不适合非对称链路</a:t>
            </a:r>
            <a:endParaRPr lang="en-US" altLang="zh-CN" sz="2400" dirty="0"/>
          </a:p>
        </p:txBody>
      </p:sp>
      <p:sp>
        <p:nvSpPr>
          <p:cNvPr id="674819" name="Line 4"/>
          <p:cNvSpPr>
            <a:spLocks noChangeShapeType="1"/>
          </p:cNvSpPr>
          <p:nvPr/>
        </p:nvSpPr>
        <p:spPr bwMode="auto">
          <a:xfrm>
            <a:off x="3613150" y="3302000"/>
            <a:ext cx="401638" cy="6905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0" name="Line 5"/>
          <p:cNvSpPr>
            <a:spLocks noChangeShapeType="1"/>
          </p:cNvSpPr>
          <p:nvPr/>
        </p:nvSpPr>
        <p:spPr bwMode="auto">
          <a:xfrm flipV="1">
            <a:off x="2211388" y="24463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1" name="Line 6"/>
          <p:cNvSpPr>
            <a:spLocks noChangeShapeType="1"/>
          </p:cNvSpPr>
          <p:nvPr/>
        </p:nvSpPr>
        <p:spPr bwMode="auto">
          <a:xfrm>
            <a:off x="1946275" y="27638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2" name="Line 7"/>
          <p:cNvSpPr>
            <a:spLocks noChangeShapeType="1"/>
          </p:cNvSpPr>
          <p:nvPr/>
        </p:nvSpPr>
        <p:spPr bwMode="auto">
          <a:xfrm>
            <a:off x="2533650" y="20081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3" name="Line 8"/>
          <p:cNvSpPr>
            <a:spLocks noChangeShapeType="1"/>
          </p:cNvSpPr>
          <p:nvPr/>
        </p:nvSpPr>
        <p:spPr bwMode="auto">
          <a:xfrm flipV="1">
            <a:off x="3063875" y="33305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4" name="Line 9"/>
          <p:cNvSpPr>
            <a:spLocks noChangeShapeType="1"/>
          </p:cNvSpPr>
          <p:nvPr/>
        </p:nvSpPr>
        <p:spPr bwMode="auto">
          <a:xfrm>
            <a:off x="3586163" y="2552700"/>
            <a:ext cx="0" cy="7175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5" name="Line 10"/>
          <p:cNvSpPr>
            <a:spLocks noChangeShapeType="1"/>
          </p:cNvSpPr>
          <p:nvPr/>
        </p:nvSpPr>
        <p:spPr bwMode="auto">
          <a:xfrm>
            <a:off x="1611313" y="37671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6" name="Line 11"/>
          <p:cNvSpPr>
            <a:spLocks noChangeShapeType="1"/>
          </p:cNvSpPr>
          <p:nvPr/>
        </p:nvSpPr>
        <p:spPr bwMode="auto">
          <a:xfrm flipH="1">
            <a:off x="1490663" y="28702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27" name="Line 12"/>
          <p:cNvSpPr>
            <a:spLocks noChangeShapeType="1"/>
          </p:cNvSpPr>
          <p:nvPr/>
        </p:nvSpPr>
        <p:spPr bwMode="auto">
          <a:xfrm flipH="1">
            <a:off x="1938338" y="20224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4828" name="Group 13"/>
          <p:cNvGrpSpPr>
            <a:grpSpLocks/>
          </p:cNvGrpSpPr>
          <p:nvPr/>
        </p:nvGrpSpPr>
        <p:grpSpPr bwMode="auto">
          <a:xfrm>
            <a:off x="2511425" y="3679825"/>
            <a:ext cx="568325" cy="222250"/>
            <a:chOff x="3600" y="219"/>
            <a:chExt cx="360" cy="175"/>
          </a:xfrm>
        </p:grpSpPr>
        <p:sp>
          <p:nvSpPr>
            <p:cNvPr id="675062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63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64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65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66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67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72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3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4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68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69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0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71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29" name="Group 27"/>
          <p:cNvGrpSpPr>
            <a:grpSpLocks/>
          </p:cNvGrpSpPr>
          <p:nvPr/>
        </p:nvGrpSpPr>
        <p:grpSpPr bwMode="auto">
          <a:xfrm>
            <a:off x="3297238" y="2360613"/>
            <a:ext cx="569912" cy="222250"/>
            <a:chOff x="3600" y="219"/>
            <a:chExt cx="360" cy="175"/>
          </a:xfrm>
        </p:grpSpPr>
        <p:sp>
          <p:nvSpPr>
            <p:cNvPr id="675049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50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51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52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53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54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59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60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61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55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56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57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58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0" name="Group 41"/>
          <p:cNvGrpSpPr>
            <a:grpSpLocks/>
          </p:cNvGrpSpPr>
          <p:nvPr/>
        </p:nvGrpSpPr>
        <p:grpSpPr bwMode="auto">
          <a:xfrm>
            <a:off x="1162050" y="3659188"/>
            <a:ext cx="568325" cy="222250"/>
            <a:chOff x="3600" y="219"/>
            <a:chExt cx="360" cy="175"/>
          </a:xfrm>
        </p:grpSpPr>
        <p:sp>
          <p:nvSpPr>
            <p:cNvPr id="675036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37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38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39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40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41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4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42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43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4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45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1" name="Group 55"/>
          <p:cNvGrpSpPr>
            <a:grpSpLocks/>
          </p:cNvGrpSpPr>
          <p:nvPr/>
        </p:nvGrpSpPr>
        <p:grpSpPr bwMode="auto">
          <a:xfrm>
            <a:off x="3321050" y="3195638"/>
            <a:ext cx="547688" cy="233362"/>
            <a:chOff x="3600" y="219"/>
            <a:chExt cx="360" cy="175"/>
          </a:xfrm>
        </p:grpSpPr>
        <p:sp>
          <p:nvSpPr>
            <p:cNvPr id="675023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24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25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26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27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28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33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4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5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29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30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1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32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2" name="Group 69"/>
          <p:cNvGrpSpPr>
            <a:grpSpLocks/>
          </p:cNvGrpSpPr>
          <p:nvPr/>
        </p:nvGrpSpPr>
        <p:grpSpPr bwMode="auto">
          <a:xfrm>
            <a:off x="1665288" y="2681288"/>
            <a:ext cx="547687" cy="233362"/>
            <a:chOff x="3600" y="219"/>
            <a:chExt cx="360" cy="175"/>
          </a:xfrm>
        </p:grpSpPr>
        <p:sp>
          <p:nvSpPr>
            <p:cNvPr id="675010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5011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12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013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5014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5015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5020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21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22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5016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5017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18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5019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33" name="Group 83"/>
          <p:cNvGrpSpPr>
            <a:grpSpLocks/>
          </p:cNvGrpSpPr>
          <p:nvPr/>
        </p:nvGrpSpPr>
        <p:grpSpPr bwMode="auto">
          <a:xfrm>
            <a:off x="1743075" y="1492250"/>
            <a:ext cx="1157288" cy="584200"/>
            <a:chOff x="1170" y="3095"/>
            <a:chExt cx="559" cy="309"/>
          </a:xfrm>
        </p:grpSpPr>
        <p:grpSp>
          <p:nvGrpSpPr>
            <p:cNvPr id="674912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4970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971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2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3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4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5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6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7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8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79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0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1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2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3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4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5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6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7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8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89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0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1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2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3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4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5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6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7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8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99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0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1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2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3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4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5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6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7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8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5009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4913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4931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932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3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4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5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6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7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8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9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0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1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2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3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4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5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6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7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8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49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0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1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2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3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4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5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6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7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8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59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0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1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2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3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4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5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6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7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8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69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4914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4929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30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4915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4916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4917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8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9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4920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4921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4926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7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8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4922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4923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4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4925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4834" name="Text Box 182"/>
          <p:cNvSpPr txBox="1">
            <a:spLocks noChangeArrowheads="1"/>
          </p:cNvSpPr>
          <p:nvPr/>
        </p:nvSpPr>
        <p:spPr bwMode="auto">
          <a:xfrm>
            <a:off x="1643063" y="18113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4835" name="Group 183"/>
          <p:cNvGrpSpPr>
            <a:grpSpLocks/>
          </p:cNvGrpSpPr>
          <p:nvPr/>
        </p:nvGrpSpPr>
        <p:grpSpPr bwMode="auto">
          <a:xfrm>
            <a:off x="3763963" y="3902075"/>
            <a:ext cx="547687" cy="233363"/>
            <a:chOff x="3600" y="219"/>
            <a:chExt cx="360" cy="175"/>
          </a:xfrm>
        </p:grpSpPr>
        <p:sp>
          <p:nvSpPr>
            <p:cNvPr id="674899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900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901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902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903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904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909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0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11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905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906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07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908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4836" name="Text Box 197"/>
          <p:cNvSpPr txBox="1">
            <a:spLocks noChangeArrowheads="1"/>
          </p:cNvSpPr>
          <p:nvPr/>
        </p:nvSpPr>
        <p:spPr bwMode="auto">
          <a:xfrm>
            <a:off x="1254125" y="26003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4837" name="Text Box 198"/>
          <p:cNvSpPr txBox="1">
            <a:spLocks noChangeArrowheads="1"/>
          </p:cNvSpPr>
          <p:nvPr/>
        </p:nvSpPr>
        <p:spPr bwMode="auto">
          <a:xfrm>
            <a:off x="741363" y="35972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4838" name="Text Box 199"/>
          <p:cNvSpPr txBox="1">
            <a:spLocks noChangeArrowheads="1"/>
          </p:cNvSpPr>
          <p:nvPr/>
        </p:nvSpPr>
        <p:spPr bwMode="auto">
          <a:xfrm>
            <a:off x="3387725" y="20177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4839" name="Text Box 200"/>
          <p:cNvSpPr txBox="1">
            <a:spLocks noChangeArrowheads="1"/>
          </p:cNvSpPr>
          <p:nvPr/>
        </p:nvSpPr>
        <p:spPr bwMode="auto">
          <a:xfrm>
            <a:off x="3830638" y="31559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4840" name="Text Box 201"/>
          <p:cNvSpPr txBox="1">
            <a:spLocks noChangeArrowheads="1"/>
          </p:cNvSpPr>
          <p:nvPr/>
        </p:nvSpPr>
        <p:spPr bwMode="auto">
          <a:xfrm>
            <a:off x="2595563" y="38893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4841" name="Text Box 202"/>
          <p:cNvSpPr txBox="1">
            <a:spLocks noChangeArrowheads="1"/>
          </p:cNvSpPr>
          <p:nvPr/>
        </p:nvSpPr>
        <p:spPr bwMode="auto">
          <a:xfrm>
            <a:off x="3316288" y="38465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4842" name="Group 203"/>
          <p:cNvGrpSpPr>
            <a:grpSpLocks/>
          </p:cNvGrpSpPr>
          <p:nvPr/>
        </p:nvGrpSpPr>
        <p:grpSpPr bwMode="auto">
          <a:xfrm>
            <a:off x="5389563" y="2311400"/>
            <a:ext cx="569912" cy="222250"/>
            <a:chOff x="3600" y="219"/>
            <a:chExt cx="360" cy="175"/>
          </a:xfrm>
        </p:grpSpPr>
        <p:sp>
          <p:nvSpPr>
            <p:cNvPr id="674886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887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88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89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890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891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896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7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8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892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893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4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95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4843" name="Group 217"/>
          <p:cNvGrpSpPr>
            <a:grpSpLocks/>
          </p:cNvGrpSpPr>
          <p:nvPr/>
        </p:nvGrpSpPr>
        <p:grpSpPr bwMode="auto">
          <a:xfrm>
            <a:off x="5399088" y="3105150"/>
            <a:ext cx="547687" cy="233363"/>
            <a:chOff x="3600" y="219"/>
            <a:chExt cx="360" cy="175"/>
          </a:xfrm>
        </p:grpSpPr>
        <p:sp>
          <p:nvSpPr>
            <p:cNvPr id="674873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4874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75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4876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4877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4878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4883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4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5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4879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4880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1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4882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4844" name="Line 231"/>
          <p:cNvSpPr>
            <a:spLocks noChangeShapeType="1"/>
          </p:cNvSpPr>
          <p:nvPr/>
        </p:nvSpPr>
        <p:spPr bwMode="auto">
          <a:xfrm>
            <a:off x="5365750" y="37814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45" name="Text Box 232"/>
          <p:cNvSpPr txBox="1">
            <a:spLocks noChangeArrowheads="1"/>
          </p:cNvSpPr>
          <p:nvPr/>
        </p:nvSpPr>
        <p:spPr bwMode="auto">
          <a:xfrm>
            <a:off x="5991225" y="20796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4846" name="Text Box 233"/>
          <p:cNvSpPr txBox="1">
            <a:spLocks noChangeArrowheads="1"/>
          </p:cNvSpPr>
          <p:nvPr/>
        </p:nvSpPr>
        <p:spPr bwMode="auto">
          <a:xfrm>
            <a:off x="5978525" y="29241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4847" name="Text Box 234"/>
          <p:cNvSpPr txBox="1">
            <a:spLocks noChangeArrowheads="1"/>
          </p:cNvSpPr>
          <p:nvPr/>
        </p:nvSpPr>
        <p:spPr bwMode="auto">
          <a:xfrm>
            <a:off x="5953125" y="3587750"/>
            <a:ext cx="302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转发的数据报</a:t>
            </a:r>
            <a:endParaRPr lang="en-US" altLang="zh-CN" dirty="0"/>
          </a:p>
        </p:txBody>
      </p:sp>
      <p:sp>
        <p:nvSpPr>
          <p:cNvPr id="674848" name="Text Box 235"/>
          <p:cNvSpPr txBox="1">
            <a:spLocks noChangeArrowheads="1"/>
          </p:cNvSpPr>
          <p:nvPr/>
        </p:nvSpPr>
        <p:spPr bwMode="auto">
          <a:xfrm>
            <a:off x="5286375" y="15652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4849" name="Text Box 236"/>
          <p:cNvSpPr txBox="1">
            <a:spLocks noChangeArrowheads="1"/>
          </p:cNvSpPr>
          <p:nvPr/>
        </p:nvSpPr>
        <p:spPr bwMode="auto">
          <a:xfrm>
            <a:off x="542925" y="1449388"/>
            <a:ext cx="1182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674850" name="Line 237"/>
          <p:cNvSpPr>
            <a:spLocks noChangeShapeType="1"/>
          </p:cNvSpPr>
          <p:nvPr/>
        </p:nvSpPr>
        <p:spPr bwMode="auto">
          <a:xfrm flipH="1">
            <a:off x="1868488" y="2138363"/>
            <a:ext cx="22860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1" name="Line 238"/>
          <p:cNvSpPr>
            <a:spLocks noChangeShapeType="1"/>
          </p:cNvSpPr>
          <p:nvPr/>
        </p:nvSpPr>
        <p:spPr bwMode="auto">
          <a:xfrm flipH="1">
            <a:off x="1455738" y="3030538"/>
            <a:ext cx="22860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2" name="Line 239"/>
          <p:cNvSpPr>
            <a:spLocks noChangeShapeType="1"/>
          </p:cNvSpPr>
          <p:nvPr/>
        </p:nvSpPr>
        <p:spPr bwMode="auto">
          <a:xfrm>
            <a:off x="2025650" y="2995613"/>
            <a:ext cx="511175" cy="592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3" name="Line 240"/>
          <p:cNvSpPr>
            <a:spLocks noChangeShapeType="1"/>
          </p:cNvSpPr>
          <p:nvPr/>
        </p:nvSpPr>
        <p:spPr bwMode="auto">
          <a:xfrm>
            <a:off x="2527300" y="2100263"/>
            <a:ext cx="698500" cy="3365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4" name="Line 241"/>
          <p:cNvSpPr>
            <a:spLocks noChangeShapeType="1"/>
          </p:cNvSpPr>
          <p:nvPr/>
        </p:nvSpPr>
        <p:spPr bwMode="auto">
          <a:xfrm>
            <a:off x="3473450" y="2630488"/>
            <a:ext cx="12700" cy="498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5" name="Line 242"/>
          <p:cNvSpPr>
            <a:spLocks noChangeShapeType="1"/>
          </p:cNvSpPr>
          <p:nvPr/>
        </p:nvSpPr>
        <p:spPr bwMode="auto">
          <a:xfrm>
            <a:off x="3600450" y="34559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4856" name="Group 243"/>
          <p:cNvGrpSpPr>
            <a:grpSpLocks/>
          </p:cNvGrpSpPr>
          <p:nvPr/>
        </p:nvGrpSpPr>
        <p:grpSpPr bwMode="auto">
          <a:xfrm rot="4749582">
            <a:off x="3075782" y="3410744"/>
            <a:ext cx="254000" cy="344487"/>
            <a:chOff x="2356" y="2709"/>
            <a:chExt cx="200" cy="287"/>
          </a:xfrm>
        </p:grpSpPr>
        <p:sp>
          <p:nvSpPr>
            <p:cNvPr id="674871" name="Line 244"/>
            <p:cNvSpPr>
              <a:spLocks noChangeShapeType="1"/>
            </p:cNvSpPr>
            <p:nvPr/>
          </p:nvSpPr>
          <p:spPr bwMode="auto">
            <a:xfrm>
              <a:off x="2356" y="2709"/>
              <a:ext cx="152" cy="2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4872" name="Line 245"/>
            <p:cNvSpPr>
              <a:spLocks noChangeShapeType="1"/>
            </p:cNvSpPr>
            <p:nvPr/>
          </p:nvSpPr>
          <p:spPr bwMode="auto">
            <a:xfrm flipV="1">
              <a:off x="2464" y="2944"/>
              <a:ext cx="92" cy="5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74857" name="Group 246"/>
          <p:cNvGrpSpPr>
            <a:grpSpLocks/>
          </p:cNvGrpSpPr>
          <p:nvPr/>
        </p:nvGrpSpPr>
        <p:grpSpPr bwMode="auto">
          <a:xfrm rot="-6022826">
            <a:off x="3253582" y="3436144"/>
            <a:ext cx="254000" cy="344487"/>
            <a:chOff x="2356" y="2709"/>
            <a:chExt cx="200" cy="287"/>
          </a:xfrm>
        </p:grpSpPr>
        <p:sp>
          <p:nvSpPr>
            <p:cNvPr id="674869" name="Line 247"/>
            <p:cNvSpPr>
              <a:spLocks noChangeShapeType="1"/>
            </p:cNvSpPr>
            <p:nvPr/>
          </p:nvSpPr>
          <p:spPr bwMode="auto">
            <a:xfrm>
              <a:off x="2356" y="2709"/>
              <a:ext cx="152" cy="26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4870" name="Line 248"/>
            <p:cNvSpPr>
              <a:spLocks noChangeShapeType="1"/>
            </p:cNvSpPr>
            <p:nvPr/>
          </p:nvSpPr>
          <p:spPr bwMode="auto">
            <a:xfrm flipV="1">
              <a:off x="2464" y="2944"/>
              <a:ext cx="92" cy="5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74858" name="Line 249"/>
          <p:cNvSpPr>
            <a:spLocks noChangeShapeType="1"/>
          </p:cNvSpPr>
          <p:nvPr/>
        </p:nvSpPr>
        <p:spPr bwMode="auto">
          <a:xfrm rot="-4663823">
            <a:off x="2569369" y="2256632"/>
            <a:ext cx="466725" cy="9413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59" name="Line 250"/>
          <p:cNvSpPr>
            <a:spLocks noChangeShapeType="1"/>
          </p:cNvSpPr>
          <p:nvPr/>
        </p:nvSpPr>
        <p:spPr bwMode="auto">
          <a:xfrm rot="16936177" flipV="1">
            <a:off x="3236120" y="2583656"/>
            <a:ext cx="119062" cy="603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0" name="Line 251"/>
          <p:cNvSpPr>
            <a:spLocks noChangeShapeType="1"/>
          </p:cNvSpPr>
          <p:nvPr/>
        </p:nvSpPr>
        <p:spPr bwMode="auto">
          <a:xfrm rot="-4663823">
            <a:off x="2526507" y="2124869"/>
            <a:ext cx="452437" cy="9048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1" name="Line 252"/>
          <p:cNvSpPr>
            <a:spLocks noChangeShapeType="1"/>
          </p:cNvSpPr>
          <p:nvPr/>
        </p:nvSpPr>
        <p:spPr bwMode="auto">
          <a:xfrm rot="16936177" flipV="1">
            <a:off x="2201070" y="2659856"/>
            <a:ext cx="119062" cy="60325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2" name="Line 253"/>
          <p:cNvSpPr>
            <a:spLocks noChangeShapeType="1"/>
          </p:cNvSpPr>
          <p:nvPr/>
        </p:nvSpPr>
        <p:spPr bwMode="auto">
          <a:xfrm rot="-4663823">
            <a:off x="2044700" y="3382963"/>
            <a:ext cx="130175" cy="6191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3" name="Line 254"/>
          <p:cNvSpPr>
            <a:spLocks noChangeShapeType="1"/>
          </p:cNvSpPr>
          <p:nvPr/>
        </p:nvSpPr>
        <p:spPr bwMode="auto">
          <a:xfrm rot="16936177" flipV="1">
            <a:off x="2371725" y="36687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4" name="Line 255"/>
          <p:cNvSpPr>
            <a:spLocks noChangeShapeType="1"/>
          </p:cNvSpPr>
          <p:nvPr/>
        </p:nvSpPr>
        <p:spPr bwMode="auto">
          <a:xfrm rot="-4663823">
            <a:off x="2093912" y="3573463"/>
            <a:ext cx="138113" cy="623888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5" name="Line 256"/>
          <p:cNvSpPr>
            <a:spLocks noChangeShapeType="1"/>
          </p:cNvSpPr>
          <p:nvPr/>
        </p:nvSpPr>
        <p:spPr bwMode="auto">
          <a:xfrm rot="16936177" flipV="1">
            <a:off x="1755775" y="38719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6" name="Text Box 257"/>
          <p:cNvSpPr txBox="1">
            <a:spLocks noChangeArrowheads="1"/>
          </p:cNvSpPr>
          <p:nvPr/>
        </p:nvSpPr>
        <p:spPr bwMode="auto">
          <a:xfrm>
            <a:off x="5953125" y="4133850"/>
            <a:ext cx="18004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不转发的数据报</a:t>
            </a:r>
            <a:endParaRPr lang="en-US" altLang="zh-CN" dirty="0"/>
          </a:p>
        </p:txBody>
      </p:sp>
      <p:sp>
        <p:nvSpPr>
          <p:cNvPr id="674867" name="Line 258"/>
          <p:cNvSpPr>
            <a:spLocks noChangeShapeType="1"/>
          </p:cNvSpPr>
          <p:nvPr/>
        </p:nvSpPr>
        <p:spPr bwMode="auto">
          <a:xfrm rot="-4663823">
            <a:off x="5562600" y="4030663"/>
            <a:ext cx="130175" cy="6191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4868" name="Line 259"/>
          <p:cNvSpPr>
            <a:spLocks noChangeShapeType="1"/>
          </p:cNvSpPr>
          <p:nvPr/>
        </p:nvSpPr>
        <p:spPr bwMode="auto">
          <a:xfrm rot="16936177" flipV="1">
            <a:off x="5889625" y="4303713"/>
            <a:ext cx="144463" cy="39687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60" name="Footer Placeholder 5">
            <a:extLst>
              <a:ext uri="{FF2B5EF4-FFF2-40B4-BE49-F238E27FC236}">
                <a16:creationId xmlns:a16="http://schemas.microsoft.com/office/drawing/2014/main" id="{E50197C6-2FFE-4CF2-B653-C6D8263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61" name="Slide Number Placeholder 5">
            <a:extLst>
              <a:ext uri="{FF2B5EF4-FFF2-40B4-BE49-F238E27FC236}">
                <a16:creationId xmlns:a16="http://schemas.microsoft.com/office/drawing/2014/main" id="{B33630E4-19F4-4198-AB6A-8D80DF0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178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304800"/>
            <a:ext cx="76200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反向路径转发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剪枝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1155700"/>
            <a:ext cx="8077200" cy="24384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转发树包含不带有多播组成员的子树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不需要将数据报转发给子树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“剪枝”消息发送给上游组成员而不会发送给下游组成员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76867" name="Line 4"/>
          <p:cNvSpPr>
            <a:spLocks noChangeShapeType="1"/>
          </p:cNvSpPr>
          <p:nvPr/>
        </p:nvSpPr>
        <p:spPr bwMode="auto">
          <a:xfrm>
            <a:off x="3549650" y="53213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68" name="Line 5"/>
          <p:cNvSpPr>
            <a:spLocks noChangeShapeType="1"/>
          </p:cNvSpPr>
          <p:nvPr/>
        </p:nvSpPr>
        <p:spPr bwMode="auto">
          <a:xfrm flipV="1">
            <a:off x="2147888" y="44656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69" name="Line 6"/>
          <p:cNvSpPr>
            <a:spLocks noChangeShapeType="1"/>
          </p:cNvSpPr>
          <p:nvPr/>
        </p:nvSpPr>
        <p:spPr bwMode="auto">
          <a:xfrm>
            <a:off x="1882775" y="4783138"/>
            <a:ext cx="852488" cy="974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0" name="Line 7"/>
          <p:cNvSpPr>
            <a:spLocks noChangeShapeType="1"/>
          </p:cNvSpPr>
          <p:nvPr/>
        </p:nvSpPr>
        <p:spPr bwMode="auto">
          <a:xfrm>
            <a:off x="2470150" y="4027488"/>
            <a:ext cx="993775" cy="4460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1" name="Line 8"/>
          <p:cNvSpPr>
            <a:spLocks noChangeShapeType="1"/>
          </p:cNvSpPr>
          <p:nvPr/>
        </p:nvSpPr>
        <p:spPr bwMode="auto">
          <a:xfrm flipV="1">
            <a:off x="3000375" y="53498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2" name="Line 9"/>
          <p:cNvSpPr>
            <a:spLocks noChangeShapeType="1"/>
          </p:cNvSpPr>
          <p:nvPr/>
        </p:nvSpPr>
        <p:spPr bwMode="auto">
          <a:xfrm>
            <a:off x="3522663" y="45720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3" name="Line 10"/>
          <p:cNvSpPr>
            <a:spLocks noChangeShapeType="1"/>
          </p:cNvSpPr>
          <p:nvPr/>
        </p:nvSpPr>
        <p:spPr bwMode="auto">
          <a:xfrm>
            <a:off x="1547813" y="57864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4" name="Line 11"/>
          <p:cNvSpPr>
            <a:spLocks noChangeShapeType="1"/>
          </p:cNvSpPr>
          <p:nvPr/>
        </p:nvSpPr>
        <p:spPr bwMode="auto">
          <a:xfrm flipH="1">
            <a:off x="1427163" y="4889500"/>
            <a:ext cx="373062" cy="846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75" name="Line 12"/>
          <p:cNvSpPr>
            <a:spLocks noChangeShapeType="1"/>
          </p:cNvSpPr>
          <p:nvPr/>
        </p:nvSpPr>
        <p:spPr bwMode="auto">
          <a:xfrm flipH="1">
            <a:off x="1874838" y="4041775"/>
            <a:ext cx="347662" cy="749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76876" name="Group 13"/>
          <p:cNvGrpSpPr>
            <a:grpSpLocks/>
          </p:cNvGrpSpPr>
          <p:nvPr/>
        </p:nvGrpSpPr>
        <p:grpSpPr bwMode="auto">
          <a:xfrm>
            <a:off x="2447925" y="5699125"/>
            <a:ext cx="568325" cy="222250"/>
            <a:chOff x="3600" y="219"/>
            <a:chExt cx="360" cy="175"/>
          </a:xfrm>
        </p:grpSpPr>
        <p:sp>
          <p:nvSpPr>
            <p:cNvPr id="677094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95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96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97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98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99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10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100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101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2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103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7" name="Group 27"/>
          <p:cNvGrpSpPr>
            <a:grpSpLocks/>
          </p:cNvGrpSpPr>
          <p:nvPr/>
        </p:nvGrpSpPr>
        <p:grpSpPr bwMode="auto">
          <a:xfrm>
            <a:off x="3233738" y="4379913"/>
            <a:ext cx="569912" cy="222250"/>
            <a:chOff x="3600" y="219"/>
            <a:chExt cx="360" cy="175"/>
          </a:xfrm>
        </p:grpSpPr>
        <p:sp>
          <p:nvSpPr>
            <p:cNvPr id="677081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82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83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84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85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86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91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2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3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87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88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89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90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8" name="Group 41"/>
          <p:cNvGrpSpPr>
            <a:grpSpLocks/>
          </p:cNvGrpSpPr>
          <p:nvPr/>
        </p:nvGrpSpPr>
        <p:grpSpPr bwMode="auto">
          <a:xfrm>
            <a:off x="1098550" y="5678488"/>
            <a:ext cx="568325" cy="222250"/>
            <a:chOff x="3600" y="219"/>
            <a:chExt cx="360" cy="175"/>
          </a:xfrm>
        </p:grpSpPr>
        <p:sp>
          <p:nvSpPr>
            <p:cNvPr id="677068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69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70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71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72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73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78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9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80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74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75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6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77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79" name="Group 55"/>
          <p:cNvGrpSpPr>
            <a:grpSpLocks/>
          </p:cNvGrpSpPr>
          <p:nvPr/>
        </p:nvGrpSpPr>
        <p:grpSpPr bwMode="auto">
          <a:xfrm>
            <a:off x="3257550" y="5214938"/>
            <a:ext cx="547688" cy="233362"/>
            <a:chOff x="3600" y="219"/>
            <a:chExt cx="360" cy="175"/>
          </a:xfrm>
        </p:grpSpPr>
        <p:sp>
          <p:nvSpPr>
            <p:cNvPr id="677055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56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57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58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59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60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65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6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7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61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62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3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64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80" name="Group 69"/>
          <p:cNvGrpSpPr>
            <a:grpSpLocks/>
          </p:cNvGrpSpPr>
          <p:nvPr/>
        </p:nvGrpSpPr>
        <p:grpSpPr bwMode="auto">
          <a:xfrm>
            <a:off x="1601788" y="4700588"/>
            <a:ext cx="547687" cy="233362"/>
            <a:chOff x="3600" y="219"/>
            <a:chExt cx="360" cy="175"/>
          </a:xfrm>
        </p:grpSpPr>
        <p:sp>
          <p:nvSpPr>
            <p:cNvPr id="677042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7043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44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045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7046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7047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7052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3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4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7048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7049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0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7051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81" name="Group 83"/>
          <p:cNvGrpSpPr>
            <a:grpSpLocks/>
          </p:cNvGrpSpPr>
          <p:nvPr/>
        </p:nvGrpSpPr>
        <p:grpSpPr bwMode="auto">
          <a:xfrm>
            <a:off x="1679575" y="3511550"/>
            <a:ext cx="1157288" cy="584200"/>
            <a:chOff x="1170" y="3095"/>
            <a:chExt cx="559" cy="309"/>
          </a:xfrm>
        </p:grpSpPr>
        <p:grpSp>
          <p:nvGrpSpPr>
            <p:cNvPr id="676944" name="Group 84"/>
            <p:cNvGrpSpPr>
              <a:grpSpLocks/>
            </p:cNvGrpSpPr>
            <p:nvPr/>
          </p:nvGrpSpPr>
          <p:grpSpPr bwMode="auto">
            <a:xfrm>
              <a:off x="1170" y="3095"/>
              <a:ext cx="159" cy="146"/>
              <a:chOff x="4781" y="1833"/>
              <a:chExt cx="318" cy="262"/>
            </a:xfrm>
          </p:grpSpPr>
          <p:sp>
            <p:nvSpPr>
              <p:cNvPr id="677002" name="AutoShape 85"/>
              <p:cNvSpPr>
                <a:spLocks noChangeAspect="1" noChangeArrowheads="1" noTextEdit="1"/>
              </p:cNvSpPr>
              <p:nvPr/>
            </p:nvSpPr>
            <p:spPr bwMode="auto">
              <a:xfrm>
                <a:off x="4787" y="1835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003" name="Freeform 86"/>
              <p:cNvSpPr>
                <a:spLocks/>
              </p:cNvSpPr>
              <p:nvPr/>
            </p:nvSpPr>
            <p:spPr bwMode="auto">
              <a:xfrm>
                <a:off x="4781" y="1833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4" name="Freeform 87"/>
              <p:cNvSpPr>
                <a:spLocks/>
              </p:cNvSpPr>
              <p:nvPr/>
            </p:nvSpPr>
            <p:spPr bwMode="auto">
              <a:xfrm>
                <a:off x="4894" y="1857"/>
                <a:ext cx="98" cy="112"/>
              </a:xfrm>
              <a:custGeom>
                <a:avLst/>
                <a:gdLst>
                  <a:gd name="T0" fmla="*/ 684 w 690"/>
                  <a:gd name="T1" fmla="*/ 29 h 782"/>
                  <a:gd name="T2" fmla="*/ 681 w 690"/>
                  <a:gd name="T3" fmla="*/ 28 h 782"/>
                  <a:gd name="T4" fmla="*/ 670 w 690"/>
                  <a:gd name="T5" fmla="*/ 25 h 782"/>
                  <a:gd name="T6" fmla="*/ 652 w 690"/>
                  <a:gd name="T7" fmla="*/ 21 h 782"/>
                  <a:gd name="T8" fmla="*/ 628 w 690"/>
                  <a:gd name="T9" fmla="*/ 16 h 782"/>
                  <a:gd name="T10" fmla="*/ 600 w 690"/>
                  <a:gd name="T11" fmla="*/ 11 h 782"/>
                  <a:gd name="T12" fmla="*/ 566 w 690"/>
                  <a:gd name="T13" fmla="*/ 7 h 782"/>
                  <a:gd name="T14" fmla="*/ 527 w 690"/>
                  <a:gd name="T15" fmla="*/ 3 h 782"/>
                  <a:gd name="T16" fmla="*/ 483 w 690"/>
                  <a:gd name="T17" fmla="*/ 1 h 782"/>
                  <a:gd name="T18" fmla="*/ 436 w 690"/>
                  <a:gd name="T19" fmla="*/ 0 h 782"/>
                  <a:gd name="T20" fmla="*/ 386 w 690"/>
                  <a:gd name="T21" fmla="*/ 2 h 782"/>
                  <a:gd name="T22" fmla="*/ 333 w 690"/>
                  <a:gd name="T23" fmla="*/ 7 h 782"/>
                  <a:gd name="T24" fmla="*/ 277 w 690"/>
                  <a:gd name="T25" fmla="*/ 16 h 782"/>
                  <a:gd name="T26" fmla="*/ 221 w 690"/>
                  <a:gd name="T27" fmla="*/ 28 h 782"/>
                  <a:gd name="T28" fmla="*/ 163 w 690"/>
                  <a:gd name="T29" fmla="*/ 45 h 782"/>
                  <a:gd name="T30" fmla="*/ 104 w 690"/>
                  <a:gd name="T31" fmla="*/ 65 h 782"/>
                  <a:gd name="T32" fmla="*/ 44 w 690"/>
                  <a:gd name="T33" fmla="*/ 93 h 782"/>
                  <a:gd name="T34" fmla="*/ 40 w 690"/>
                  <a:gd name="T35" fmla="*/ 108 h 782"/>
                  <a:gd name="T36" fmla="*/ 29 w 690"/>
                  <a:gd name="T37" fmla="*/ 150 h 782"/>
                  <a:gd name="T38" fmla="*/ 17 w 690"/>
                  <a:gd name="T39" fmla="*/ 216 h 782"/>
                  <a:gd name="T40" fmla="*/ 5 w 690"/>
                  <a:gd name="T41" fmla="*/ 301 h 782"/>
                  <a:gd name="T42" fmla="*/ 0 w 690"/>
                  <a:gd name="T43" fmla="*/ 402 h 782"/>
                  <a:gd name="T44" fmla="*/ 4 w 690"/>
                  <a:gd name="T45" fmla="*/ 516 h 782"/>
                  <a:gd name="T46" fmla="*/ 21 w 690"/>
                  <a:gd name="T47" fmla="*/ 638 h 782"/>
                  <a:gd name="T48" fmla="*/ 57 w 690"/>
                  <a:gd name="T49" fmla="*/ 763 h 782"/>
                  <a:gd name="T50" fmla="*/ 60 w 690"/>
                  <a:gd name="T51" fmla="*/ 763 h 782"/>
                  <a:gd name="T52" fmla="*/ 69 w 690"/>
                  <a:gd name="T53" fmla="*/ 762 h 782"/>
                  <a:gd name="T54" fmla="*/ 84 w 690"/>
                  <a:gd name="T55" fmla="*/ 759 h 782"/>
                  <a:gd name="T56" fmla="*/ 105 w 690"/>
                  <a:gd name="T57" fmla="*/ 758 h 782"/>
                  <a:gd name="T58" fmla="*/ 131 w 690"/>
                  <a:gd name="T59" fmla="*/ 756 h 782"/>
                  <a:gd name="T60" fmla="*/ 162 w 690"/>
                  <a:gd name="T61" fmla="*/ 754 h 782"/>
                  <a:gd name="T62" fmla="*/ 198 w 690"/>
                  <a:gd name="T63" fmla="*/ 753 h 782"/>
                  <a:gd name="T64" fmla="*/ 239 w 690"/>
                  <a:gd name="T65" fmla="*/ 751 h 782"/>
                  <a:gd name="T66" fmla="*/ 283 w 690"/>
                  <a:gd name="T67" fmla="*/ 750 h 782"/>
                  <a:gd name="T68" fmla="*/ 331 w 690"/>
                  <a:gd name="T69" fmla="*/ 751 h 782"/>
                  <a:gd name="T70" fmla="*/ 384 w 690"/>
                  <a:gd name="T71" fmla="*/ 753 h 782"/>
                  <a:gd name="T72" fmla="*/ 440 w 690"/>
                  <a:gd name="T73" fmla="*/ 755 h 782"/>
                  <a:gd name="T74" fmla="*/ 498 w 690"/>
                  <a:gd name="T75" fmla="*/ 759 h 782"/>
                  <a:gd name="T76" fmla="*/ 560 w 690"/>
                  <a:gd name="T77" fmla="*/ 765 h 782"/>
                  <a:gd name="T78" fmla="*/ 624 w 690"/>
                  <a:gd name="T79" fmla="*/ 773 h 782"/>
                  <a:gd name="T80" fmla="*/ 690 w 690"/>
                  <a:gd name="T81" fmla="*/ 782 h 782"/>
                  <a:gd name="T82" fmla="*/ 687 w 690"/>
                  <a:gd name="T83" fmla="*/ 759 h 782"/>
                  <a:gd name="T84" fmla="*/ 680 w 690"/>
                  <a:gd name="T85" fmla="*/ 697 h 782"/>
                  <a:gd name="T86" fmla="*/ 670 w 690"/>
                  <a:gd name="T87" fmla="*/ 604 h 782"/>
                  <a:gd name="T88" fmla="*/ 662 w 690"/>
                  <a:gd name="T89" fmla="*/ 492 h 782"/>
                  <a:gd name="T90" fmla="*/ 656 w 690"/>
                  <a:gd name="T91" fmla="*/ 368 h 782"/>
                  <a:gd name="T92" fmla="*/ 656 w 690"/>
                  <a:gd name="T93" fmla="*/ 244 h 782"/>
                  <a:gd name="T94" fmla="*/ 665 w 690"/>
                  <a:gd name="T95" fmla="*/ 128 h 782"/>
                  <a:gd name="T96" fmla="*/ 684 w 690"/>
                  <a:gd name="T97" fmla="*/ 29 h 78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90"/>
                  <a:gd name="T148" fmla="*/ 0 h 782"/>
                  <a:gd name="T149" fmla="*/ 690 w 690"/>
                  <a:gd name="T150" fmla="*/ 782 h 78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90" h="782">
                    <a:moveTo>
                      <a:pt x="684" y="29"/>
                    </a:moveTo>
                    <a:lnTo>
                      <a:pt x="681" y="28"/>
                    </a:lnTo>
                    <a:lnTo>
                      <a:pt x="670" y="25"/>
                    </a:lnTo>
                    <a:lnTo>
                      <a:pt x="652" y="21"/>
                    </a:lnTo>
                    <a:lnTo>
                      <a:pt x="628" y="16"/>
                    </a:lnTo>
                    <a:lnTo>
                      <a:pt x="600" y="11"/>
                    </a:lnTo>
                    <a:lnTo>
                      <a:pt x="566" y="7"/>
                    </a:lnTo>
                    <a:lnTo>
                      <a:pt x="527" y="3"/>
                    </a:lnTo>
                    <a:lnTo>
                      <a:pt x="483" y="1"/>
                    </a:lnTo>
                    <a:lnTo>
                      <a:pt x="436" y="0"/>
                    </a:lnTo>
                    <a:lnTo>
                      <a:pt x="386" y="2"/>
                    </a:lnTo>
                    <a:lnTo>
                      <a:pt x="333" y="7"/>
                    </a:lnTo>
                    <a:lnTo>
                      <a:pt x="277" y="16"/>
                    </a:lnTo>
                    <a:lnTo>
                      <a:pt x="221" y="28"/>
                    </a:lnTo>
                    <a:lnTo>
                      <a:pt x="163" y="45"/>
                    </a:lnTo>
                    <a:lnTo>
                      <a:pt x="104" y="65"/>
                    </a:lnTo>
                    <a:lnTo>
                      <a:pt x="44" y="93"/>
                    </a:lnTo>
                    <a:lnTo>
                      <a:pt x="40" y="108"/>
                    </a:lnTo>
                    <a:lnTo>
                      <a:pt x="29" y="150"/>
                    </a:lnTo>
                    <a:lnTo>
                      <a:pt x="17" y="216"/>
                    </a:lnTo>
                    <a:lnTo>
                      <a:pt x="5" y="301"/>
                    </a:lnTo>
                    <a:lnTo>
                      <a:pt x="0" y="402"/>
                    </a:lnTo>
                    <a:lnTo>
                      <a:pt x="4" y="516"/>
                    </a:lnTo>
                    <a:lnTo>
                      <a:pt x="21" y="638"/>
                    </a:lnTo>
                    <a:lnTo>
                      <a:pt x="57" y="763"/>
                    </a:lnTo>
                    <a:lnTo>
                      <a:pt x="60" y="763"/>
                    </a:lnTo>
                    <a:lnTo>
                      <a:pt x="69" y="762"/>
                    </a:lnTo>
                    <a:lnTo>
                      <a:pt x="84" y="759"/>
                    </a:lnTo>
                    <a:lnTo>
                      <a:pt x="105" y="758"/>
                    </a:lnTo>
                    <a:lnTo>
                      <a:pt x="131" y="756"/>
                    </a:lnTo>
                    <a:lnTo>
                      <a:pt x="162" y="754"/>
                    </a:lnTo>
                    <a:lnTo>
                      <a:pt x="198" y="753"/>
                    </a:lnTo>
                    <a:lnTo>
                      <a:pt x="239" y="751"/>
                    </a:lnTo>
                    <a:lnTo>
                      <a:pt x="283" y="750"/>
                    </a:lnTo>
                    <a:lnTo>
                      <a:pt x="331" y="751"/>
                    </a:lnTo>
                    <a:lnTo>
                      <a:pt x="384" y="753"/>
                    </a:lnTo>
                    <a:lnTo>
                      <a:pt x="440" y="755"/>
                    </a:lnTo>
                    <a:lnTo>
                      <a:pt x="498" y="759"/>
                    </a:lnTo>
                    <a:lnTo>
                      <a:pt x="560" y="765"/>
                    </a:lnTo>
                    <a:lnTo>
                      <a:pt x="624" y="773"/>
                    </a:lnTo>
                    <a:lnTo>
                      <a:pt x="690" y="782"/>
                    </a:lnTo>
                    <a:lnTo>
                      <a:pt x="687" y="759"/>
                    </a:lnTo>
                    <a:lnTo>
                      <a:pt x="680" y="697"/>
                    </a:lnTo>
                    <a:lnTo>
                      <a:pt x="670" y="604"/>
                    </a:lnTo>
                    <a:lnTo>
                      <a:pt x="662" y="492"/>
                    </a:lnTo>
                    <a:lnTo>
                      <a:pt x="656" y="368"/>
                    </a:lnTo>
                    <a:lnTo>
                      <a:pt x="656" y="244"/>
                    </a:lnTo>
                    <a:lnTo>
                      <a:pt x="665" y="128"/>
                    </a:lnTo>
                    <a:lnTo>
                      <a:pt x="684" y="29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5" name="Freeform 88"/>
              <p:cNvSpPr>
                <a:spLocks/>
              </p:cNvSpPr>
              <p:nvPr/>
            </p:nvSpPr>
            <p:spPr bwMode="auto">
              <a:xfrm>
                <a:off x="4904" y="1888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6" name="Freeform 89"/>
              <p:cNvSpPr>
                <a:spLocks/>
              </p:cNvSpPr>
              <p:nvPr/>
            </p:nvSpPr>
            <p:spPr bwMode="auto">
              <a:xfrm>
                <a:off x="4884" y="1997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7" name="Freeform 90"/>
              <p:cNvSpPr>
                <a:spLocks/>
              </p:cNvSpPr>
              <p:nvPr/>
            </p:nvSpPr>
            <p:spPr bwMode="auto">
              <a:xfrm>
                <a:off x="4943" y="2009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8" name="Freeform 91"/>
              <p:cNvSpPr>
                <a:spLocks/>
              </p:cNvSpPr>
              <p:nvPr/>
            </p:nvSpPr>
            <p:spPr bwMode="auto">
              <a:xfrm>
                <a:off x="4891" y="2000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9" name="Freeform 92"/>
              <p:cNvSpPr>
                <a:spLocks/>
              </p:cNvSpPr>
              <p:nvPr/>
            </p:nvSpPr>
            <p:spPr bwMode="auto">
              <a:xfrm>
                <a:off x="4805" y="2013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0" name="Freeform 93"/>
              <p:cNvSpPr>
                <a:spLocks/>
              </p:cNvSpPr>
              <p:nvPr/>
            </p:nvSpPr>
            <p:spPr bwMode="auto">
              <a:xfrm>
                <a:off x="5006" y="2006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1" name="Freeform 94"/>
              <p:cNvSpPr>
                <a:spLocks/>
              </p:cNvSpPr>
              <p:nvPr/>
            </p:nvSpPr>
            <p:spPr bwMode="auto">
              <a:xfrm>
                <a:off x="4821" y="1869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2" name="Freeform 95"/>
              <p:cNvSpPr>
                <a:spLocks/>
              </p:cNvSpPr>
              <p:nvPr/>
            </p:nvSpPr>
            <p:spPr bwMode="auto">
              <a:xfrm>
                <a:off x="4822" y="1871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3" name="Freeform 96"/>
              <p:cNvSpPr>
                <a:spLocks/>
              </p:cNvSpPr>
              <p:nvPr/>
            </p:nvSpPr>
            <p:spPr bwMode="auto">
              <a:xfrm>
                <a:off x="4823" y="1872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4" name="Freeform 97"/>
              <p:cNvSpPr>
                <a:spLocks/>
              </p:cNvSpPr>
              <p:nvPr/>
            </p:nvSpPr>
            <p:spPr bwMode="auto">
              <a:xfrm>
                <a:off x="4824" y="1873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5" name="Freeform 98"/>
              <p:cNvSpPr>
                <a:spLocks/>
              </p:cNvSpPr>
              <p:nvPr/>
            </p:nvSpPr>
            <p:spPr bwMode="auto">
              <a:xfrm>
                <a:off x="4825" y="1875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6" name="Freeform 99"/>
              <p:cNvSpPr>
                <a:spLocks/>
              </p:cNvSpPr>
              <p:nvPr/>
            </p:nvSpPr>
            <p:spPr bwMode="auto">
              <a:xfrm>
                <a:off x="4826" y="1876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7" name="Freeform 100"/>
              <p:cNvSpPr>
                <a:spLocks/>
              </p:cNvSpPr>
              <p:nvPr/>
            </p:nvSpPr>
            <p:spPr bwMode="auto">
              <a:xfrm>
                <a:off x="4964" y="1970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8" name="Freeform 101"/>
              <p:cNvSpPr>
                <a:spLocks/>
              </p:cNvSpPr>
              <p:nvPr/>
            </p:nvSpPr>
            <p:spPr bwMode="auto">
              <a:xfrm>
                <a:off x="4912" y="1970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19" name="Freeform 102"/>
              <p:cNvSpPr>
                <a:spLocks/>
              </p:cNvSpPr>
              <p:nvPr/>
            </p:nvSpPr>
            <p:spPr bwMode="auto">
              <a:xfrm>
                <a:off x="4927" y="1971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0" name="Freeform 103"/>
              <p:cNvSpPr>
                <a:spLocks/>
              </p:cNvSpPr>
              <p:nvPr/>
            </p:nvSpPr>
            <p:spPr bwMode="auto">
              <a:xfrm>
                <a:off x="4871" y="1856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1" name="Freeform 104"/>
              <p:cNvSpPr>
                <a:spLocks/>
              </p:cNvSpPr>
              <p:nvPr/>
            </p:nvSpPr>
            <p:spPr bwMode="auto">
              <a:xfrm>
                <a:off x="4993" y="1842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2" name="Freeform 105"/>
              <p:cNvSpPr>
                <a:spLocks/>
              </p:cNvSpPr>
              <p:nvPr/>
            </p:nvSpPr>
            <p:spPr bwMode="auto">
              <a:xfrm>
                <a:off x="4871" y="1863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3" name="Freeform 106"/>
              <p:cNvSpPr>
                <a:spLocks/>
              </p:cNvSpPr>
              <p:nvPr/>
            </p:nvSpPr>
            <p:spPr bwMode="auto">
              <a:xfrm>
                <a:off x="4872" y="1870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4" name="Freeform 107"/>
              <p:cNvSpPr>
                <a:spLocks/>
              </p:cNvSpPr>
              <p:nvPr/>
            </p:nvSpPr>
            <p:spPr bwMode="auto">
              <a:xfrm>
                <a:off x="4873" y="1876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5" name="Freeform 108"/>
              <p:cNvSpPr>
                <a:spLocks/>
              </p:cNvSpPr>
              <p:nvPr/>
            </p:nvSpPr>
            <p:spPr bwMode="auto">
              <a:xfrm>
                <a:off x="4874" y="1883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6" name="Freeform 109"/>
              <p:cNvSpPr>
                <a:spLocks/>
              </p:cNvSpPr>
              <p:nvPr/>
            </p:nvSpPr>
            <p:spPr bwMode="auto">
              <a:xfrm>
                <a:off x="4875" y="1890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7" name="Freeform 110"/>
              <p:cNvSpPr>
                <a:spLocks/>
              </p:cNvSpPr>
              <p:nvPr/>
            </p:nvSpPr>
            <p:spPr bwMode="auto">
              <a:xfrm>
                <a:off x="4994" y="1850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8" name="Freeform 111"/>
              <p:cNvSpPr>
                <a:spLocks/>
              </p:cNvSpPr>
              <p:nvPr/>
            </p:nvSpPr>
            <p:spPr bwMode="auto">
              <a:xfrm>
                <a:off x="4995" y="1857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29" name="Freeform 112"/>
              <p:cNvSpPr>
                <a:spLocks/>
              </p:cNvSpPr>
              <p:nvPr/>
            </p:nvSpPr>
            <p:spPr bwMode="auto">
              <a:xfrm>
                <a:off x="4996" y="1865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0" name="Freeform 113"/>
              <p:cNvSpPr>
                <a:spLocks/>
              </p:cNvSpPr>
              <p:nvPr/>
            </p:nvSpPr>
            <p:spPr bwMode="auto">
              <a:xfrm>
                <a:off x="4997" y="1873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1" name="Freeform 114"/>
              <p:cNvSpPr>
                <a:spLocks/>
              </p:cNvSpPr>
              <p:nvPr/>
            </p:nvSpPr>
            <p:spPr bwMode="auto">
              <a:xfrm>
                <a:off x="4998" y="1881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2" name="Rectangle 115"/>
              <p:cNvSpPr>
                <a:spLocks noChangeArrowheads="1"/>
              </p:cNvSpPr>
              <p:nvPr/>
            </p:nvSpPr>
            <p:spPr bwMode="auto">
              <a:xfrm>
                <a:off x="4846" y="1869"/>
                <a:ext cx="4" cy="146"/>
              </a:xfrm>
              <a:prstGeom prst="rect">
                <a:avLst/>
              </a:prstGeom>
              <a:solidFill>
                <a:srgbClr val="FF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3" name="Freeform 116"/>
              <p:cNvSpPr>
                <a:spLocks/>
              </p:cNvSpPr>
              <p:nvPr/>
            </p:nvSpPr>
            <p:spPr bwMode="auto">
              <a:xfrm>
                <a:off x="4898" y="1867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FF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4" name="Freeform 117"/>
              <p:cNvSpPr>
                <a:spLocks/>
              </p:cNvSpPr>
              <p:nvPr/>
            </p:nvSpPr>
            <p:spPr bwMode="auto">
              <a:xfrm>
                <a:off x="4819" y="1917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5" name="Freeform 118"/>
              <p:cNvSpPr>
                <a:spLocks/>
              </p:cNvSpPr>
              <p:nvPr/>
            </p:nvSpPr>
            <p:spPr bwMode="auto">
              <a:xfrm>
                <a:off x="4819" y="1887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6" name="Freeform 119"/>
              <p:cNvSpPr>
                <a:spLocks/>
              </p:cNvSpPr>
              <p:nvPr/>
            </p:nvSpPr>
            <p:spPr bwMode="auto">
              <a:xfrm>
                <a:off x="4863" y="1872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7" name="Freeform 120"/>
              <p:cNvSpPr>
                <a:spLocks/>
              </p:cNvSpPr>
              <p:nvPr/>
            </p:nvSpPr>
            <p:spPr bwMode="auto">
              <a:xfrm>
                <a:off x="4900" y="1840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8" name="Freeform 121"/>
              <p:cNvSpPr>
                <a:spLocks/>
              </p:cNvSpPr>
              <p:nvPr/>
            </p:nvSpPr>
            <p:spPr bwMode="auto">
              <a:xfrm>
                <a:off x="4843" y="2015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39" name="Freeform 122"/>
              <p:cNvSpPr>
                <a:spLocks/>
              </p:cNvSpPr>
              <p:nvPr/>
            </p:nvSpPr>
            <p:spPr bwMode="auto">
              <a:xfrm>
                <a:off x="4809" y="2029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40" name="Freeform 123"/>
              <p:cNvSpPr>
                <a:spLocks/>
              </p:cNvSpPr>
              <p:nvPr/>
            </p:nvSpPr>
            <p:spPr bwMode="auto">
              <a:xfrm>
                <a:off x="4837" y="2022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41" name="Freeform 124"/>
              <p:cNvSpPr>
                <a:spLocks/>
              </p:cNvSpPr>
              <p:nvPr/>
            </p:nvSpPr>
            <p:spPr bwMode="auto">
              <a:xfrm>
                <a:off x="4824" y="2025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6945" name="Group 125"/>
            <p:cNvGrpSpPr>
              <a:grpSpLocks/>
            </p:cNvGrpSpPr>
            <p:nvPr/>
          </p:nvGrpSpPr>
          <p:grpSpPr bwMode="auto">
            <a:xfrm>
              <a:off x="1553" y="3099"/>
              <a:ext cx="176" cy="150"/>
              <a:chOff x="4765" y="1531"/>
              <a:chExt cx="312" cy="261"/>
            </a:xfrm>
          </p:grpSpPr>
          <p:sp>
            <p:nvSpPr>
              <p:cNvPr id="676963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4765" y="1531"/>
                <a:ext cx="31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964" name="Freeform 127"/>
              <p:cNvSpPr>
                <a:spLocks/>
              </p:cNvSpPr>
              <p:nvPr/>
            </p:nvSpPr>
            <p:spPr bwMode="auto">
              <a:xfrm>
                <a:off x="4765" y="1534"/>
                <a:ext cx="307" cy="258"/>
              </a:xfrm>
              <a:custGeom>
                <a:avLst/>
                <a:gdLst>
                  <a:gd name="T0" fmla="*/ 606 w 2150"/>
                  <a:gd name="T1" fmla="*/ 129 h 1804"/>
                  <a:gd name="T2" fmla="*/ 611 w 2150"/>
                  <a:gd name="T3" fmla="*/ 128 h 1804"/>
                  <a:gd name="T4" fmla="*/ 623 w 2150"/>
                  <a:gd name="T5" fmla="*/ 123 h 1804"/>
                  <a:gd name="T6" fmla="*/ 645 w 2150"/>
                  <a:gd name="T7" fmla="*/ 115 h 1804"/>
                  <a:gd name="T8" fmla="*/ 676 w 2150"/>
                  <a:gd name="T9" fmla="*/ 107 h 1804"/>
                  <a:gd name="T10" fmla="*/ 715 w 2150"/>
                  <a:gd name="T11" fmla="*/ 95 h 1804"/>
                  <a:gd name="T12" fmla="*/ 763 w 2150"/>
                  <a:gd name="T13" fmla="*/ 84 h 1804"/>
                  <a:gd name="T14" fmla="*/ 820 w 2150"/>
                  <a:gd name="T15" fmla="*/ 71 h 1804"/>
                  <a:gd name="T16" fmla="*/ 886 w 2150"/>
                  <a:gd name="T17" fmla="*/ 59 h 1804"/>
                  <a:gd name="T18" fmla="*/ 961 w 2150"/>
                  <a:gd name="T19" fmla="*/ 46 h 1804"/>
                  <a:gd name="T20" fmla="*/ 1044 w 2150"/>
                  <a:gd name="T21" fmla="*/ 35 h 1804"/>
                  <a:gd name="T22" fmla="*/ 1138 w 2150"/>
                  <a:gd name="T23" fmla="*/ 23 h 1804"/>
                  <a:gd name="T24" fmla="*/ 1240 w 2150"/>
                  <a:gd name="T25" fmla="*/ 14 h 1804"/>
                  <a:gd name="T26" fmla="*/ 1350 w 2150"/>
                  <a:gd name="T27" fmla="*/ 7 h 1804"/>
                  <a:gd name="T28" fmla="*/ 1470 w 2150"/>
                  <a:gd name="T29" fmla="*/ 1 h 1804"/>
                  <a:gd name="T30" fmla="*/ 1601 w 2150"/>
                  <a:gd name="T31" fmla="*/ 0 h 1804"/>
                  <a:gd name="T32" fmla="*/ 1739 w 2150"/>
                  <a:gd name="T33" fmla="*/ 1 h 1804"/>
                  <a:gd name="T34" fmla="*/ 1799 w 2150"/>
                  <a:gd name="T35" fmla="*/ 248 h 1804"/>
                  <a:gd name="T36" fmla="*/ 1820 w 2150"/>
                  <a:gd name="T37" fmla="*/ 259 h 1804"/>
                  <a:gd name="T38" fmla="*/ 1868 w 2150"/>
                  <a:gd name="T39" fmla="*/ 292 h 1804"/>
                  <a:gd name="T40" fmla="*/ 1920 w 2150"/>
                  <a:gd name="T41" fmla="*/ 351 h 1804"/>
                  <a:gd name="T42" fmla="*/ 1951 w 2150"/>
                  <a:gd name="T43" fmla="*/ 436 h 1804"/>
                  <a:gd name="T44" fmla="*/ 2078 w 2150"/>
                  <a:gd name="T45" fmla="*/ 1009 h 1804"/>
                  <a:gd name="T46" fmla="*/ 2129 w 2150"/>
                  <a:gd name="T47" fmla="*/ 1247 h 1804"/>
                  <a:gd name="T48" fmla="*/ 2137 w 2150"/>
                  <a:gd name="T49" fmla="*/ 1264 h 1804"/>
                  <a:gd name="T50" fmla="*/ 2149 w 2150"/>
                  <a:gd name="T51" fmla="*/ 1310 h 1804"/>
                  <a:gd name="T52" fmla="*/ 2147 w 2150"/>
                  <a:gd name="T53" fmla="*/ 1380 h 1804"/>
                  <a:gd name="T54" fmla="*/ 2117 w 2150"/>
                  <a:gd name="T55" fmla="*/ 1468 h 1804"/>
                  <a:gd name="T56" fmla="*/ 0 w 2150"/>
                  <a:gd name="T57" fmla="*/ 1413 h 1804"/>
                  <a:gd name="T58" fmla="*/ 212 w 2150"/>
                  <a:gd name="T59" fmla="*/ 1302 h 1804"/>
                  <a:gd name="T60" fmla="*/ 213 w 2150"/>
                  <a:gd name="T61" fmla="*/ 247 h 1804"/>
                  <a:gd name="T62" fmla="*/ 223 w 2150"/>
                  <a:gd name="T63" fmla="*/ 240 h 1804"/>
                  <a:gd name="T64" fmla="*/ 245 w 2150"/>
                  <a:gd name="T65" fmla="*/ 228 h 1804"/>
                  <a:gd name="T66" fmla="*/ 276 w 2150"/>
                  <a:gd name="T67" fmla="*/ 214 h 1804"/>
                  <a:gd name="T68" fmla="*/ 316 w 2150"/>
                  <a:gd name="T69" fmla="*/ 201 h 1804"/>
                  <a:gd name="T70" fmla="*/ 366 w 2150"/>
                  <a:gd name="T71" fmla="*/ 194 h 1804"/>
                  <a:gd name="T72" fmla="*/ 424 w 2150"/>
                  <a:gd name="T73" fmla="*/ 193 h 1804"/>
                  <a:gd name="T74" fmla="*/ 493 w 2150"/>
                  <a:gd name="T75" fmla="*/ 203 h 1804"/>
                  <a:gd name="T76" fmla="*/ 582 w 2150"/>
                  <a:gd name="T77" fmla="*/ 239 h 180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0"/>
                  <a:gd name="T118" fmla="*/ 0 h 1804"/>
                  <a:gd name="T119" fmla="*/ 2150 w 2150"/>
                  <a:gd name="T120" fmla="*/ 1804 h 180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0" h="1804">
                    <a:moveTo>
                      <a:pt x="582" y="239"/>
                    </a:moveTo>
                    <a:lnTo>
                      <a:pt x="606" y="129"/>
                    </a:lnTo>
                    <a:lnTo>
                      <a:pt x="607" y="129"/>
                    </a:lnTo>
                    <a:lnTo>
                      <a:pt x="611" y="128"/>
                    </a:lnTo>
                    <a:lnTo>
                      <a:pt x="616" y="125"/>
                    </a:lnTo>
                    <a:lnTo>
                      <a:pt x="623" y="123"/>
                    </a:lnTo>
                    <a:lnTo>
                      <a:pt x="633" y="120"/>
                    </a:lnTo>
                    <a:lnTo>
                      <a:pt x="645" y="115"/>
                    </a:lnTo>
                    <a:lnTo>
                      <a:pt x="659" y="112"/>
                    </a:lnTo>
                    <a:lnTo>
                      <a:pt x="676" y="107"/>
                    </a:lnTo>
                    <a:lnTo>
                      <a:pt x="694" y="101"/>
                    </a:lnTo>
                    <a:lnTo>
                      <a:pt x="715" y="95"/>
                    </a:lnTo>
                    <a:lnTo>
                      <a:pt x="738" y="90"/>
                    </a:lnTo>
                    <a:lnTo>
                      <a:pt x="763" y="84"/>
                    </a:lnTo>
                    <a:lnTo>
                      <a:pt x="790" y="78"/>
                    </a:lnTo>
                    <a:lnTo>
                      <a:pt x="820" y="71"/>
                    </a:lnTo>
                    <a:lnTo>
                      <a:pt x="852" y="64"/>
                    </a:lnTo>
                    <a:lnTo>
                      <a:pt x="886" y="59"/>
                    </a:lnTo>
                    <a:lnTo>
                      <a:pt x="922" y="52"/>
                    </a:lnTo>
                    <a:lnTo>
                      <a:pt x="961" y="46"/>
                    </a:lnTo>
                    <a:lnTo>
                      <a:pt x="1002" y="40"/>
                    </a:lnTo>
                    <a:lnTo>
                      <a:pt x="1044" y="35"/>
                    </a:lnTo>
                    <a:lnTo>
                      <a:pt x="1090" y="29"/>
                    </a:lnTo>
                    <a:lnTo>
                      <a:pt x="1138" y="23"/>
                    </a:lnTo>
                    <a:lnTo>
                      <a:pt x="1187" y="18"/>
                    </a:lnTo>
                    <a:lnTo>
                      <a:pt x="1240" y="14"/>
                    </a:lnTo>
                    <a:lnTo>
                      <a:pt x="1294" y="10"/>
                    </a:lnTo>
                    <a:lnTo>
                      <a:pt x="1350" y="7"/>
                    </a:lnTo>
                    <a:lnTo>
                      <a:pt x="1410" y="4"/>
                    </a:lnTo>
                    <a:lnTo>
                      <a:pt x="1470" y="1"/>
                    </a:lnTo>
                    <a:lnTo>
                      <a:pt x="1535" y="0"/>
                    </a:lnTo>
                    <a:lnTo>
                      <a:pt x="1601" y="0"/>
                    </a:lnTo>
                    <a:lnTo>
                      <a:pt x="1668" y="0"/>
                    </a:lnTo>
                    <a:lnTo>
                      <a:pt x="1739" y="1"/>
                    </a:lnTo>
                    <a:lnTo>
                      <a:pt x="1816" y="44"/>
                    </a:lnTo>
                    <a:lnTo>
                      <a:pt x="1799" y="248"/>
                    </a:lnTo>
                    <a:lnTo>
                      <a:pt x="1804" y="251"/>
                    </a:lnTo>
                    <a:lnTo>
                      <a:pt x="1820" y="259"/>
                    </a:lnTo>
                    <a:lnTo>
                      <a:pt x="1842" y="272"/>
                    </a:lnTo>
                    <a:lnTo>
                      <a:pt x="1868" y="292"/>
                    </a:lnTo>
                    <a:lnTo>
                      <a:pt x="1896" y="318"/>
                    </a:lnTo>
                    <a:lnTo>
                      <a:pt x="1920" y="351"/>
                    </a:lnTo>
                    <a:lnTo>
                      <a:pt x="1939" y="390"/>
                    </a:lnTo>
                    <a:lnTo>
                      <a:pt x="1951" y="436"/>
                    </a:lnTo>
                    <a:lnTo>
                      <a:pt x="2125" y="593"/>
                    </a:lnTo>
                    <a:lnTo>
                      <a:pt x="2078" y="1009"/>
                    </a:lnTo>
                    <a:lnTo>
                      <a:pt x="1799" y="1149"/>
                    </a:lnTo>
                    <a:lnTo>
                      <a:pt x="2129" y="1247"/>
                    </a:lnTo>
                    <a:lnTo>
                      <a:pt x="2131" y="1251"/>
                    </a:lnTo>
                    <a:lnTo>
                      <a:pt x="2137" y="1264"/>
                    </a:lnTo>
                    <a:lnTo>
                      <a:pt x="2143" y="1284"/>
                    </a:lnTo>
                    <a:lnTo>
                      <a:pt x="2149" y="1310"/>
                    </a:lnTo>
                    <a:lnTo>
                      <a:pt x="2150" y="1342"/>
                    </a:lnTo>
                    <a:lnTo>
                      <a:pt x="2147" y="1380"/>
                    </a:lnTo>
                    <a:lnTo>
                      <a:pt x="2136" y="1423"/>
                    </a:lnTo>
                    <a:lnTo>
                      <a:pt x="2117" y="1468"/>
                    </a:lnTo>
                    <a:lnTo>
                      <a:pt x="1244" y="1804"/>
                    </a:lnTo>
                    <a:lnTo>
                      <a:pt x="0" y="1413"/>
                    </a:lnTo>
                    <a:lnTo>
                      <a:pt x="22" y="1367"/>
                    </a:lnTo>
                    <a:lnTo>
                      <a:pt x="212" y="1302"/>
                    </a:lnTo>
                    <a:lnTo>
                      <a:pt x="212" y="248"/>
                    </a:lnTo>
                    <a:lnTo>
                      <a:pt x="213" y="247"/>
                    </a:lnTo>
                    <a:lnTo>
                      <a:pt x="217" y="244"/>
                    </a:lnTo>
                    <a:lnTo>
                      <a:pt x="223" y="240"/>
                    </a:lnTo>
                    <a:lnTo>
                      <a:pt x="232" y="234"/>
                    </a:lnTo>
                    <a:lnTo>
                      <a:pt x="245" y="228"/>
                    </a:lnTo>
                    <a:lnTo>
                      <a:pt x="258" y="221"/>
                    </a:lnTo>
                    <a:lnTo>
                      <a:pt x="276" y="214"/>
                    </a:lnTo>
                    <a:lnTo>
                      <a:pt x="294" y="207"/>
                    </a:lnTo>
                    <a:lnTo>
                      <a:pt x="316" y="201"/>
                    </a:lnTo>
                    <a:lnTo>
                      <a:pt x="340" y="197"/>
                    </a:lnTo>
                    <a:lnTo>
                      <a:pt x="366" y="194"/>
                    </a:lnTo>
                    <a:lnTo>
                      <a:pt x="393" y="192"/>
                    </a:lnTo>
                    <a:lnTo>
                      <a:pt x="424" y="193"/>
                    </a:lnTo>
                    <a:lnTo>
                      <a:pt x="457" y="197"/>
                    </a:lnTo>
                    <a:lnTo>
                      <a:pt x="493" y="203"/>
                    </a:lnTo>
                    <a:lnTo>
                      <a:pt x="529" y="214"/>
                    </a:lnTo>
                    <a:lnTo>
                      <a:pt x="582" y="239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5" name="Freeform 128"/>
              <p:cNvSpPr>
                <a:spLocks/>
              </p:cNvSpPr>
              <p:nvPr/>
            </p:nvSpPr>
            <p:spPr bwMode="auto">
              <a:xfrm>
                <a:off x="4882" y="1584"/>
                <a:ext cx="163" cy="111"/>
              </a:xfrm>
              <a:custGeom>
                <a:avLst/>
                <a:gdLst>
                  <a:gd name="T0" fmla="*/ 7 w 1139"/>
                  <a:gd name="T1" fmla="*/ 587 h 778"/>
                  <a:gd name="T2" fmla="*/ 0 w 1139"/>
                  <a:gd name="T3" fmla="*/ 682 h 778"/>
                  <a:gd name="T4" fmla="*/ 742 w 1139"/>
                  <a:gd name="T5" fmla="*/ 778 h 778"/>
                  <a:gd name="T6" fmla="*/ 748 w 1139"/>
                  <a:gd name="T7" fmla="*/ 775 h 778"/>
                  <a:gd name="T8" fmla="*/ 763 w 1139"/>
                  <a:gd name="T9" fmla="*/ 767 h 778"/>
                  <a:gd name="T10" fmla="*/ 787 w 1139"/>
                  <a:gd name="T11" fmla="*/ 755 h 778"/>
                  <a:gd name="T12" fmla="*/ 816 w 1139"/>
                  <a:gd name="T13" fmla="*/ 737 h 778"/>
                  <a:gd name="T14" fmla="*/ 852 w 1139"/>
                  <a:gd name="T15" fmla="*/ 714 h 778"/>
                  <a:gd name="T16" fmla="*/ 891 w 1139"/>
                  <a:gd name="T17" fmla="*/ 686 h 778"/>
                  <a:gd name="T18" fmla="*/ 932 w 1139"/>
                  <a:gd name="T19" fmla="*/ 652 h 778"/>
                  <a:gd name="T20" fmla="*/ 973 w 1139"/>
                  <a:gd name="T21" fmla="*/ 613 h 778"/>
                  <a:gd name="T22" fmla="*/ 1013 w 1139"/>
                  <a:gd name="T23" fmla="*/ 570 h 778"/>
                  <a:gd name="T24" fmla="*/ 1051 w 1139"/>
                  <a:gd name="T25" fmla="*/ 521 h 778"/>
                  <a:gd name="T26" fmla="*/ 1083 w 1139"/>
                  <a:gd name="T27" fmla="*/ 466 h 778"/>
                  <a:gd name="T28" fmla="*/ 1109 w 1139"/>
                  <a:gd name="T29" fmla="*/ 406 h 778"/>
                  <a:gd name="T30" fmla="*/ 1129 w 1139"/>
                  <a:gd name="T31" fmla="*/ 342 h 778"/>
                  <a:gd name="T32" fmla="*/ 1139 w 1139"/>
                  <a:gd name="T33" fmla="*/ 271 h 778"/>
                  <a:gd name="T34" fmla="*/ 1138 w 1139"/>
                  <a:gd name="T35" fmla="*/ 196 h 778"/>
                  <a:gd name="T36" fmla="*/ 1124 w 1139"/>
                  <a:gd name="T37" fmla="*/ 115 h 778"/>
                  <a:gd name="T38" fmla="*/ 1122 w 1139"/>
                  <a:gd name="T39" fmla="*/ 110 h 778"/>
                  <a:gd name="T40" fmla="*/ 1115 w 1139"/>
                  <a:gd name="T41" fmla="*/ 97 h 778"/>
                  <a:gd name="T42" fmla="*/ 1102 w 1139"/>
                  <a:gd name="T43" fmla="*/ 80 h 778"/>
                  <a:gd name="T44" fmla="*/ 1086 w 1139"/>
                  <a:gd name="T45" fmla="*/ 59 h 778"/>
                  <a:gd name="T46" fmla="*/ 1066 w 1139"/>
                  <a:gd name="T47" fmla="*/ 39 h 778"/>
                  <a:gd name="T48" fmla="*/ 1041 w 1139"/>
                  <a:gd name="T49" fmla="*/ 20 h 778"/>
                  <a:gd name="T50" fmla="*/ 1011 w 1139"/>
                  <a:gd name="T51" fmla="*/ 7 h 778"/>
                  <a:gd name="T52" fmla="*/ 978 w 1139"/>
                  <a:gd name="T53" fmla="*/ 0 h 778"/>
                  <a:gd name="T54" fmla="*/ 982 w 1139"/>
                  <a:gd name="T55" fmla="*/ 12 h 778"/>
                  <a:gd name="T56" fmla="*/ 994 w 1139"/>
                  <a:gd name="T57" fmla="*/ 46 h 778"/>
                  <a:gd name="T58" fmla="*/ 1007 w 1139"/>
                  <a:gd name="T59" fmla="*/ 100 h 778"/>
                  <a:gd name="T60" fmla="*/ 1019 w 1139"/>
                  <a:gd name="T61" fmla="*/ 169 h 778"/>
                  <a:gd name="T62" fmla="*/ 1022 w 1139"/>
                  <a:gd name="T63" fmla="*/ 252 h 778"/>
                  <a:gd name="T64" fmla="*/ 1013 w 1139"/>
                  <a:gd name="T65" fmla="*/ 344 h 778"/>
                  <a:gd name="T66" fmla="*/ 987 w 1139"/>
                  <a:gd name="T67" fmla="*/ 444 h 778"/>
                  <a:gd name="T68" fmla="*/ 940 w 1139"/>
                  <a:gd name="T69" fmla="*/ 549 h 778"/>
                  <a:gd name="T70" fmla="*/ 939 w 1139"/>
                  <a:gd name="T71" fmla="*/ 550 h 778"/>
                  <a:gd name="T72" fmla="*/ 934 w 1139"/>
                  <a:gd name="T73" fmla="*/ 553 h 778"/>
                  <a:gd name="T74" fmla="*/ 927 w 1139"/>
                  <a:gd name="T75" fmla="*/ 559 h 778"/>
                  <a:gd name="T76" fmla="*/ 917 w 1139"/>
                  <a:gd name="T77" fmla="*/ 567 h 778"/>
                  <a:gd name="T78" fmla="*/ 904 w 1139"/>
                  <a:gd name="T79" fmla="*/ 575 h 778"/>
                  <a:gd name="T80" fmla="*/ 890 w 1139"/>
                  <a:gd name="T81" fmla="*/ 585 h 778"/>
                  <a:gd name="T82" fmla="*/ 871 w 1139"/>
                  <a:gd name="T83" fmla="*/ 594 h 778"/>
                  <a:gd name="T84" fmla="*/ 851 w 1139"/>
                  <a:gd name="T85" fmla="*/ 603 h 778"/>
                  <a:gd name="T86" fmla="*/ 828 w 1139"/>
                  <a:gd name="T87" fmla="*/ 611 h 778"/>
                  <a:gd name="T88" fmla="*/ 802 w 1139"/>
                  <a:gd name="T89" fmla="*/ 619 h 778"/>
                  <a:gd name="T90" fmla="*/ 773 w 1139"/>
                  <a:gd name="T91" fmla="*/ 625 h 778"/>
                  <a:gd name="T92" fmla="*/ 741 w 1139"/>
                  <a:gd name="T93" fmla="*/ 629 h 778"/>
                  <a:gd name="T94" fmla="*/ 708 w 1139"/>
                  <a:gd name="T95" fmla="*/ 630 h 778"/>
                  <a:gd name="T96" fmla="*/ 671 w 1139"/>
                  <a:gd name="T97" fmla="*/ 629 h 778"/>
                  <a:gd name="T98" fmla="*/ 631 w 1139"/>
                  <a:gd name="T99" fmla="*/ 626 h 778"/>
                  <a:gd name="T100" fmla="*/ 590 w 1139"/>
                  <a:gd name="T101" fmla="*/ 618 h 778"/>
                  <a:gd name="T102" fmla="*/ 590 w 1139"/>
                  <a:gd name="T103" fmla="*/ 720 h 778"/>
                  <a:gd name="T104" fmla="*/ 26 w 1139"/>
                  <a:gd name="T105" fmla="*/ 663 h 778"/>
                  <a:gd name="T106" fmla="*/ 7 w 1139"/>
                  <a:gd name="T107" fmla="*/ 587 h 7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39"/>
                  <a:gd name="T163" fmla="*/ 0 h 778"/>
                  <a:gd name="T164" fmla="*/ 1139 w 1139"/>
                  <a:gd name="T165" fmla="*/ 778 h 77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39" h="778">
                    <a:moveTo>
                      <a:pt x="7" y="587"/>
                    </a:moveTo>
                    <a:lnTo>
                      <a:pt x="0" y="682"/>
                    </a:lnTo>
                    <a:lnTo>
                      <a:pt x="742" y="778"/>
                    </a:lnTo>
                    <a:lnTo>
                      <a:pt x="748" y="775"/>
                    </a:lnTo>
                    <a:lnTo>
                      <a:pt x="763" y="767"/>
                    </a:lnTo>
                    <a:lnTo>
                      <a:pt x="787" y="755"/>
                    </a:lnTo>
                    <a:lnTo>
                      <a:pt x="816" y="737"/>
                    </a:lnTo>
                    <a:lnTo>
                      <a:pt x="852" y="714"/>
                    </a:lnTo>
                    <a:lnTo>
                      <a:pt x="891" y="686"/>
                    </a:lnTo>
                    <a:lnTo>
                      <a:pt x="932" y="652"/>
                    </a:lnTo>
                    <a:lnTo>
                      <a:pt x="973" y="613"/>
                    </a:lnTo>
                    <a:lnTo>
                      <a:pt x="1013" y="570"/>
                    </a:lnTo>
                    <a:lnTo>
                      <a:pt x="1051" y="521"/>
                    </a:lnTo>
                    <a:lnTo>
                      <a:pt x="1083" y="466"/>
                    </a:lnTo>
                    <a:lnTo>
                      <a:pt x="1109" y="406"/>
                    </a:lnTo>
                    <a:lnTo>
                      <a:pt x="1129" y="342"/>
                    </a:lnTo>
                    <a:lnTo>
                      <a:pt x="1139" y="271"/>
                    </a:lnTo>
                    <a:lnTo>
                      <a:pt x="1138" y="196"/>
                    </a:lnTo>
                    <a:lnTo>
                      <a:pt x="1124" y="115"/>
                    </a:lnTo>
                    <a:lnTo>
                      <a:pt x="1122" y="110"/>
                    </a:lnTo>
                    <a:lnTo>
                      <a:pt x="1115" y="97"/>
                    </a:lnTo>
                    <a:lnTo>
                      <a:pt x="1102" y="80"/>
                    </a:lnTo>
                    <a:lnTo>
                      <a:pt x="1086" y="59"/>
                    </a:lnTo>
                    <a:lnTo>
                      <a:pt x="1066" y="39"/>
                    </a:lnTo>
                    <a:lnTo>
                      <a:pt x="1041" y="20"/>
                    </a:lnTo>
                    <a:lnTo>
                      <a:pt x="1011" y="7"/>
                    </a:lnTo>
                    <a:lnTo>
                      <a:pt x="978" y="0"/>
                    </a:lnTo>
                    <a:lnTo>
                      <a:pt x="982" y="12"/>
                    </a:lnTo>
                    <a:lnTo>
                      <a:pt x="994" y="46"/>
                    </a:lnTo>
                    <a:lnTo>
                      <a:pt x="1007" y="100"/>
                    </a:lnTo>
                    <a:lnTo>
                      <a:pt x="1019" y="169"/>
                    </a:lnTo>
                    <a:lnTo>
                      <a:pt x="1022" y="252"/>
                    </a:lnTo>
                    <a:lnTo>
                      <a:pt x="1013" y="344"/>
                    </a:lnTo>
                    <a:lnTo>
                      <a:pt x="987" y="444"/>
                    </a:lnTo>
                    <a:lnTo>
                      <a:pt x="940" y="549"/>
                    </a:lnTo>
                    <a:lnTo>
                      <a:pt x="939" y="550"/>
                    </a:lnTo>
                    <a:lnTo>
                      <a:pt x="934" y="553"/>
                    </a:lnTo>
                    <a:lnTo>
                      <a:pt x="927" y="559"/>
                    </a:lnTo>
                    <a:lnTo>
                      <a:pt x="917" y="567"/>
                    </a:lnTo>
                    <a:lnTo>
                      <a:pt x="904" y="575"/>
                    </a:lnTo>
                    <a:lnTo>
                      <a:pt x="890" y="585"/>
                    </a:lnTo>
                    <a:lnTo>
                      <a:pt x="871" y="594"/>
                    </a:lnTo>
                    <a:lnTo>
                      <a:pt x="851" y="603"/>
                    </a:lnTo>
                    <a:lnTo>
                      <a:pt x="828" y="611"/>
                    </a:lnTo>
                    <a:lnTo>
                      <a:pt x="802" y="619"/>
                    </a:lnTo>
                    <a:lnTo>
                      <a:pt x="773" y="625"/>
                    </a:lnTo>
                    <a:lnTo>
                      <a:pt x="741" y="629"/>
                    </a:lnTo>
                    <a:lnTo>
                      <a:pt x="708" y="630"/>
                    </a:lnTo>
                    <a:lnTo>
                      <a:pt x="671" y="629"/>
                    </a:lnTo>
                    <a:lnTo>
                      <a:pt x="631" y="626"/>
                    </a:lnTo>
                    <a:lnTo>
                      <a:pt x="590" y="618"/>
                    </a:lnTo>
                    <a:lnTo>
                      <a:pt x="590" y="720"/>
                    </a:lnTo>
                    <a:lnTo>
                      <a:pt x="26" y="663"/>
                    </a:lnTo>
                    <a:lnTo>
                      <a:pt x="7" y="58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6" name="Freeform 129"/>
              <p:cNvSpPr>
                <a:spLocks/>
              </p:cNvSpPr>
              <p:nvPr/>
            </p:nvSpPr>
            <p:spPr bwMode="auto">
              <a:xfrm>
                <a:off x="4862" y="1693"/>
                <a:ext cx="119" cy="38"/>
              </a:xfrm>
              <a:custGeom>
                <a:avLst/>
                <a:gdLst>
                  <a:gd name="T0" fmla="*/ 837 w 837"/>
                  <a:gd name="T1" fmla="*/ 96 h 269"/>
                  <a:gd name="T2" fmla="*/ 12 w 837"/>
                  <a:gd name="T3" fmla="*/ 0 h 269"/>
                  <a:gd name="T4" fmla="*/ 0 w 837"/>
                  <a:gd name="T5" fmla="*/ 96 h 269"/>
                  <a:gd name="T6" fmla="*/ 812 w 837"/>
                  <a:gd name="T7" fmla="*/ 269 h 269"/>
                  <a:gd name="T8" fmla="*/ 837 w 837"/>
                  <a:gd name="T9" fmla="*/ 9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7"/>
                  <a:gd name="T16" fmla="*/ 0 h 269"/>
                  <a:gd name="T17" fmla="*/ 837 w 837"/>
                  <a:gd name="T18" fmla="*/ 269 h 2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7" h="269">
                    <a:moveTo>
                      <a:pt x="837" y="96"/>
                    </a:moveTo>
                    <a:lnTo>
                      <a:pt x="12" y="0"/>
                    </a:lnTo>
                    <a:lnTo>
                      <a:pt x="0" y="96"/>
                    </a:lnTo>
                    <a:lnTo>
                      <a:pt x="812" y="269"/>
                    </a:lnTo>
                    <a:lnTo>
                      <a:pt x="837" y="9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7" name="Freeform 130"/>
              <p:cNvSpPr>
                <a:spLocks/>
              </p:cNvSpPr>
              <p:nvPr/>
            </p:nvSpPr>
            <p:spPr bwMode="auto">
              <a:xfrm>
                <a:off x="4921" y="1705"/>
                <a:ext cx="51" cy="18"/>
              </a:xfrm>
              <a:custGeom>
                <a:avLst/>
                <a:gdLst>
                  <a:gd name="T0" fmla="*/ 358 w 358"/>
                  <a:gd name="T1" fmla="*/ 53 h 122"/>
                  <a:gd name="T2" fmla="*/ 5 w 358"/>
                  <a:gd name="T3" fmla="*/ 0 h 122"/>
                  <a:gd name="T4" fmla="*/ 0 w 358"/>
                  <a:gd name="T5" fmla="*/ 51 h 122"/>
                  <a:gd name="T6" fmla="*/ 348 w 358"/>
                  <a:gd name="T7" fmla="*/ 122 h 122"/>
                  <a:gd name="T8" fmla="*/ 358 w 358"/>
                  <a:gd name="T9" fmla="*/ 53 h 1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8"/>
                  <a:gd name="T16" fmla="*/ 0 h 122"/>
                  <a:gd name="T17" fmla="*/ 358 w 358"/>
                  <a:gd name="T18" fmla="*/ 122 h 1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8" h="122">
                    <a:moveTo>
                      <a:pt x="358" y="53"/>
                    </a:moveTo>
                    <a:lnTo>
                      <a:pt x="5" y="0"/>
                    </a:lnTo>
                    <a:lnTo>
                      <a:pt x="0" y="51"/>
                    </a:lnTo>
                    <a:lnTo>
                      <a:pt x="348" y="122"/>
                    </a:lnTo>
                    <a:lnTo>
                      <a:pt x="358" y="5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8" name="Freeform 131"/>
              <p:cNvSpPr>
                <a:spLocks/>
              </p:cNvSpPr>
              <p:nvPr/>
            </p:nvSpPr>
            <p:spPr bwMode="auto">
              <a:xfrm>
                <a:off x="4869" y="1696"/>
                <a:ext cx="34" cy="13"/>
              </a:xfrm>
              <a:custGeom>
                <a:avLst/>
                <a:gdLst>
                  <a:gd name="T0" fmla="*/ 239 w 239"/>
                  <a:gd name="T1" fmla="*/ 42 h 91"/>
                  <a:gd name="T2" fmla="*/ 0 w 239"/>
                  <a:gd name="T3" fmla="*/ 0 h 91"/>
                  <a:gd name="T4" fmla="*/ 2 w 239"/>
                  <a:gd name="T5" fmla="*/ 44 h 91"/>
                  <a:gd name="T6" fmla="*/ 231 w 239"/>
                  <a:gd name="T7" fmla="*/ 91 h 91"/>
                  <a:gd name="T8" fmla="*/ 239 w 239"/>
                  <a:gd name="T9" fmla="*/ 42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9"/>
                  <a:gd name="T16" fmla="*/ 0 h 91"/>
                  <a:gd name="T17" fmla="*/ 239 w 239"/>
                  <a:gd name="T18" fmla="*/ 91 h 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9" h="91">
                    <a:moveTo>
                      <a:pt x="239" y="42"/>
                    </a:moveTo>
                    <a:lnTo>
                      <a:pt x="0" y="0"/>
                    </a:lnTo>
                    <a:lnTo>
                      <a:pt x="2" y="44"/>
                    </a:lnTo>
                    <a:lnTo>
                      <a:pt x="231" y="91"/>
                    </a:lnTo>
                    <a:lnTo>
                      <a:pt x="239" y="4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9" name="Freeform 132"/>
              <p:cNvSpPr>
                <a:spLocks/>
              </p:cNvSpPr>
              <p:nvPr/>
            </p:nvSpPr>
            <p:spPr bwMode="auto">
              <a:xfrm>
                <a:off x="4783" y="1709"/>
                <a:ext cx="202" cy="67"/>
              </a:xfrm>
              <a:custGeom>
                <a:avLst/>
                <a:gdLst>
                  <a:gd name="T0" fmla="*/ 0 w 1409"/>
                  <a:gd name="T1" fmla="*/ 140 h 466"/>
                  <a:gd name="T2" fmla="*/ 4 w 1409"/>
                  <a:gd name="T3" fmla="*/ 140 h 466"/>
                  <a:gd name="T4" fmla="*/ 12 w 1409"/>
                  <a:gd name="T5" fmla="*/ 138 h 466"/>
                  <a:gd name="T6" fmla="*/ 27 w 1409"/>
                  <a:gd name="T7" fmla="*/ 135 h 466"/>
                  <a:gd name="T8" fmla="*/ 45 w 1409"/>
                  <a:gd name="T9" fmla="*/ 132 h 466"/>
                  <a:gd name="T10" fmla="*/ 67 w 1409"/>
                  <a:gd name="T11" fmla="*/ 128 h 466"/>
                  <a:gd name="T12" fmla="*/ 92 w 1409"/>
                  <a:gd name="T13" fmla="*/ 123 h 466"/>
                  <a:gd name="T14" fmla="*/ 120 w 1409"/>
                  <a:gd name="T15" fmla="*/ 116 h 466"/>
                  <a:gd name="T16" fmla="*/ 150 w 1409"/>
                  <a:gd name="T17" fmla="*/ 108 h 466"/>
                  <a:gd name="T18" fmla="*/ 181 w 1409"/>
                  <a:gd name="T19" fmla="*/ 100 h 466"/>
                  <a:gd name="T20" fmla="*/ 212 w 1409"/>
                  <a:gd name="T21" fmla="*/ 89 h 466"/>
                  <a:gd name="T22" fmla="*/ 243 w 1409"/>
                  <a:gd name="T23" fmla="*/ 78 h 466"/>
                  <a:gd name="T24" fmla="*/ 273 w 1409"/>
                  <a:gd name="T25" fmla="*/ 65 h 466"/>
                  <a:gd name="T26" fmla="*/ 303 w 1409"/>
                  <a:gd name="T27" fmla="*/ 50 h 466"/>
                  <a:gd name="T28" fmla="*/ 330 w 1409"/>
                  <a:gd name="T29" fmla="*/ 35 h 466"/>
                  <a:gd name="T30" fmla="*/ 355 w 1409"/>
                  <a:gd name="T31" fmla="*/ 18 h 466"/>
                  <a:gd name="T32" fmla="*/ 375 w 1409"/>
                  <a:gd name="T33" fmla="*/ 0 h 466"/>
                  <a:gd name="T34" fmla="*/ 1409 w 1409"/>
                  <a:gd name="T35" fmla="*/ 236 h 466"/>
                  <a:gd name="T36" fmla="*/ 1407 w 1409"/>
                  <a:gd name="T37" fmla="*/ 239 h 466"/>
                  <a:gd name="T38" fmla="*/ 1401 w 1409"/>
                  <a:gd name="T39" fmla="*/ 245 h 466"/>
                  <a:gd name="T40" fmla="*/ 1392 w 1409"/>
                  <a:gd name="T41" fmla="*/ 254 h 466"/>
                  <a:gd name="T42" fmla="*/ 1379 w 1409"/>
                  <a:gd name="T43" fmla="*/ 265 h 466"/>
                  <a:gd name="T44" fmla="*/ 1363 w 1409"/>
                  <a:gd name="T45" fmla="*/ 279 h 466"/>
                  <a:gd name="T46" fmla="*/ 1345 w 1409"/>
                  <a:gd name="T47" fmla="*/ 295 h 466"/>
                  <a:gd name="T48" fmla="*/ 1325 w 1409"/>
                  <a:gd name="T49" fmla="*/ 313 h 466"/>
                  <a:gd name="T50" fmla="*/ 1303 w 1409"/>
                  <a:gd name="T51" fmla="*/ 332 h 466"/>
                  <a:gd name="T52" fmla="*/ 1279 w 1409"/>
                  <a:gd name="T53" fmla="*/ 351 h 466"/>
                  <a:gd name="T54" fmla="*/ 1253 w 1409"/>
                  <a:gd name="T55" fmla="*/ 371 h 466"/>
                  <a:gd name="T56" fmla="*/ 1227 w 1409"/>
                  <a:gd name="T57" fmla="*/ 390 h 466"/>
                  <a:gd name="T58" fmla="*/ 1200 w 1409"/>
                  <a:gd name="T59" fmla="*/ 409 h 466"/>
                  <a:gd name="T60" fmla="*/ 1172 w 1409"/>
                  <a:gd name="T61" fmla="*/ 426 h 466"/>
                  <a:gd name="T62" fmla="*/ 1145 w 1409"/>
                  <a:gd name="T63" fmla="*/ 441 h 466"/>
                  <a:gd name="T64" fmla="*/ 1117 w 1409"/>
                  <a:gd name="T65" fmla="*/ 455 h 466"/>
                  <a:gd name="T66" fmla="*/ 1091 w 1409"/>
                  <a:gd name="T67" fmla="*/ 466 h 466"/>
                  <a:gd name="T68" fmla="*/ 0 w 1409"/>
                  <a:gd name="T69" fmla="*/ 140 h 46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409"/>
                  <a:gd name="T106" fmla="*/ 0 h 466"/>
                  <a:gd name="T107" fmla="*/ 1409 w 1409"/>
                  <a:gd name="T108" fmla="*/ 466 h 46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409" h="466">
                    <a:moveTo>
                      <a:pt x="0" y="140"/>
                    </a:moveTo>
                    <a:lnTo>
                      <a:pt x="4" y="140"/>
                    </a:lnTo>
                    <a:lnTo>
                      <a:pt x="12" y="138"/>
                    </a:lnTo>
                    <a:lnTo>
                      <a:pt x="27" y="135"/>
                    </a:lnTo>
                    <a:lnTo>
                      <a:pt x="45" y="132"/>
                    </a:lnTo>
                    <a:lnTo>
                      <a:pt x="67" y="128"/>
                    </a:lnTo>
                    <a:lnTo>
                      <a:pt x="92" y="123"/>
                    </a:lnTo>
                    <a:lnTo>
                      <a:pt x="120" y="116"/>
                    </a:lnTo>
                    <a:lnTo>
                      <a:pt x="150" y="108"/>
                    </a:lnTo>
                    <a:lnTo>
                      <a:pt x="181" y="100"/>
                    </a:lnTo>
                    <a:lnTo>
                      <a:pt x="212" y="89"/>
                    </a:lnTo>
                    <a:lnTo>
                      <a:pt x="243" y="78"/>
                    </a:lnTo>
                    <a:lnTo>
                      <a:pt x="273" y="65"/>
                    </a:lnTo>
                    <a:lnTo>
                      <a:pt x="303" y="50"/>
                    </a:lnTo>
                    <a:lnTo>
                      <a:pt x="330" y="35"/>
                    </a:lnTo>
                    <a:lnTo>
                      <a:pt x="355" y="18"/>
                    </a:lnTo>
                    <a:lnTo>
                      <a:pt x="375" y="0"/>
                    </a:lnTo>
                    <a:lnTo>
                      <a:pt x="1409" y="236"/>
                    </a:lnTo>
                    <a:lnTo>
                      <a:pt x="1407" y="239"/>
                    </a:lnTo>
                    <a:lnTo>
                      <a:pt x="1401" y="245"/>
                    </a:lnTo>
                    <a:lnTo>
                      <a:pt x="1392" y="254"/>
                    </a:lnTo>
                    <a:lnTo>
                      <a:pt x="1379" y="265"/>
                    </a:lnTo>
                    <a:lnTo>
                      <a:pt x="1363" y="279"/>
                    </a:lnTo>
                    <a:lnTo>
                      <a:pt x="1345" y="295"/>
                    </a:lnTo>
                    <a:lnTo>
                      <a:pt x="1325" y="313"/>
                    </a:lnTo>
                    <a:lnTo>
                      <a:pt x="1303" y="332"/>
                    </a:lnTo>
                    <a:lnTo>
                      <a:pt x="1279" y="351"/>
                    </a:lnTo>
                    <a:lnTo>
                      <a:pt x="1253" y="371"/>
                    </a:lnTo>
                    <a:lnTo>
                      <a:pt x="1227" y="390"/>
                    </a:lnTo>
                    <a:lnTo>
                      <a:pt x="1200" y="409"/>
                    </a:lnTo>
                    <a:lnTo>
                      <a:pt x="1172" y="426"/>
                    </a:lnTo>
                    <a:lnTo>
                      <a:pt x="1145" y="441"/>
                    </a:lnTo>
                    <a:lnTo>
                      <a:pt x="1117" y="455"/>
                    </a:lnTo>
                    <a:lnTo>
                      <a:pt x="1091" y="4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0" name="Freeform 133"/>
              <p:cNvSpPr>
                <a:spLocks/>
              </p:cNvSpPr>
              <p:nvPr/>
            </p:nvSpPr>
            <p:spPr bwMode="auto">
              <a:xfrm>
                <a:off x="4984" y="1702"/>
                <a:ext cx="72" cy="32"/>
              </a:xfrm>
              <a:custGeom>
                <a:avLst/>
                <a:gdLst>
                  <a:gd name="T0" fmla="*/ 51 w 502"/>
                  <a:gd name="T1" fmla="*/ 223 h 223"/>
                  <a:gd name="T2" fmla="*/ 502 w 502"/>
                  <a:gd name="T3" fmla="*/ 90 h 223"/>
                  <a:gd name="T4" fmla="*/ 229 w 502"/>
                  <a:gd name="T5" fmla="*/ 0 h 223"/>
                  <a:gd name="T6" fmla="*/ 6 w 502"/>
                  <a:gd name="T7" fmla="*/ 26 h 223"/>
                  <a:gd name="T8" fmla="*/ 0 w 502"/>
                  <a:gd name="T9" fmla="*/ 211 h 223"/>
                  <a:gd name="T10" fmla="*/ 51 w 502"/>
                  <a:gd name="T11" fmla="*/ 223 h 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02"/>
                  <a:gd name="T19" fmla="*/ 0 h 223"/>
                  <a:gd name="T20" fmla="*/ 502 w 502"/>
                  <a:gd name="T21" fmla="*/ 223 h 2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02" h="223">
                    <a:moveTo>
                      <a:pt x="51" y="223"/>
                    </a:moveTo>
                    <a:lnTo>
                      <a:pt x="502" y="90"/>
                    </a:lnTo>
                    <a:lnTo>
                      <a:pt x="229" y="0"/>
                    </a:lnTo>
                    <a:lnTo>
                      <a:pt x="6" y="26"/>
                    </a:lnTo>
                    <a:lnTo>
                      <a:pt x="0" y="211"/>
                    </a:lnTo>
                    <a:lnTo>
                      <a:pt x="51" y="22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1" name="Freeform 134"/>
              <p:cNvSpPr>
                <a:spLocks/>
              </p:cNvSpPr>
              <p:nvPr/>
            </p:nvSpPr>
            <p:spPr bwMode="auto">
              <a:xfrm>
                <a:off x="4799" y="1565"/>
                <a:ext cx="38" cy="152"/>
              </a:xfrm>
              <a:custGeom>
                <a:avLst/>
                <a:gdLst>
                  <a:gd name="T0" fmla="*/ 267 w 267"/>
                  <a:gd name="T1" fmla="*/ 26 h 1064"/>
                  <a:gd name="T2" fmla="*/ 266 w 267"/>
                  <a:gd name="T3" fmla="*/ 24 h 1064"/>
                  <a:gd name="T4" fmla="*/ 262 w 267"/>
                  <a:gd name="T5" fmla="*/ 22 h 1064"/>
                  <a:gd name="T6" fmla="*/ 254 w 267"/>
                  <a:gd name="T7" fmla="*/ 20 h 1064"/>
                  <a:gd name="T8" fmla="*/ 244 w 267"/>
                  <a:gd name="T9" fmla="*/ 16 h 1064"/>
                  <a:gd name="T10" fmla="*/ 232 w 267"/>
                  <a:gd name="T11" fmla="*/ 12 h 1064"/>
                  <a:gd name="T12" fmla="*/ 218 w 267"/>
                  <a:gd name="T13" fmla="*/ 8 h 1064"/>
                  <a:gd name="T14" fmla="*/ 202 w 267"/>
                  <a:gd name="T15" fmla="*/ 5 h 1064"/>
                  <a:gd name="T16" fmla="*/ 184 w 267"/>
                  <a:gd name="T17" fmla="*/ 1 h 1064"/>
                  <a:gd name="T18" fmla="*/ 164 w 267"/>
                  <a:gd name="T19" fmla="*/ 0 h 1064"/>
                  <a:gd name="T20" fmla="*/ 143 w 267"/>
                  <a:gd name="T21" fmla="*/ 0 h 1064"/>
                  <a:gd name="T22" fmla="*/ 121 w 267"/>
                  <a:gd name="T23" fmla="*/ 3 h 1064"/>
                  <a:gd name="T24" fmla="*/ 98 w 267"/>
                  <a:gd name="T25" fmla="*/ 6 h 1064"/>
                  <a:gd name="T26" fmla="*/ 74 w 267"/>
                  <a:gd name="T27" fmla="*/ 13 h 1064"/>
                  <a:gd name="T28" fmla="*/ 50 w 267"/>
                  <a:gd name="T29" fmla="*/ 22 h 1064"/>
                  <a:gd name="T30" fmla="*/ 25 w 267"/>
                  <a:gd name="T31" fmla="*/ 35 h 1064"/>
                  <a:gd name="T32" fmla="*/ 0 w 267"/>
                  <a:gd name="T33" fmla="*/ 51 h 1064"/>
                  <a:gd name="T34" fmla="*/ 0 w 267"/>
                  <a:gd name="T35" fmla="*/ 1064 h 1064"/>
                  <a:gd name="T36" fmla="*/ 1 w 267"/>
                  <a:gd name="T37" fmla="*/ 1064 h 1064"/>
                  <a:gd name="T38" fmla="*/ 7 w 267"/>
                  <a:gd name="T39" fmla="*/ 1064 h 1064"/>
                  <a:gd name="T40" fmla="*/ 15 w 267"/>
                  <a:gd name="T41" fmla="*/ 1063 h 1064"/>
                  <a:gd name="T42" fmla="*/ 25 w 267"/>
                  <a:gd name="T43" fmla="*/ 1062 h 1064"/>
                  <a:gd name="T44" fmla="*/ 37 w 267"/>
                  <a:gd name="T45" fmla="*/ 1060 h 1064"/>
                  <a:gd name="T46" fmla="*/ 52 w 267"/>
                  <a:gd name="T47" fmla="*/ 1057 h 1064"/>
                  <a:gd name="T48" fmla="*/ 69 w 267"/>
                  <a:gd name="T49" fmla="*/ 1054 h 1064"/>
                  <a:gd name="T50" fmla="*/ 88 w 267"/>
                  <a:gd name="T51" fmla="*/ 1049 h 1064"/>
                  <a:gd name="T52" fmla="*/ 108 w 267"/>
                  <a:gd name="T53" fmla="*/ 1044 h 1064"/>
                  <a:gd name="T54" fmla="*/ 129 w 267"/>
                  <a:gd name="T55" fmla="*/ 1037 h 1064"/>
                  <a:gd name="T56" fmla="*/ 152 w 267"/>
                  <a:gd name="T57" fmla="*/ 1029 h 1064"/>
                  <a:gd name="T58" fmla="*/ 175 w 267"/>
                  <a:gd name="T59" fmla="*/ 1018 h 1064"/>
                  <a:gd name="T60" fmla="*/ 198 w 267"/>
                  <a:gd name="T61" fmla="*/ 1007 h 1064"/>
                  <a:gd name="T62" fmla="*/ 222 w 267"/>
                  <a:gd name="T63" fmla="*/ 994 h 1064"/>
                  <a:gd name="T64" fmla="*/ 244 w 267"/>
                  <a:gd name="T65" fmla="*/ 979 h 1064"/>
                  <a:gd name="T66" fmla="*/ 267 w 267"/>
                  <a:gd name="T67" fmla="*/ 962 h 1064"/>
                  <a:gd name="T68" fmla="*/ 267 w 267"/>
                  <a:gd name="T69" fmla="*/ 26 h 106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67"/>
                  <a:gd name="T106" fmla="*/ 0 h 1064"/>
                  <a:gd name="T107" fmla="*/ 267 w 267"/>
                  <a:gd name="T108" fmla="*/ 1064 h 106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67" h="1064">
                    <a:moveTo>
                      <a:pt x="267" y="26"/>
                    </a:moveTo>
                    <a:lnTo>
                      <a:pt x="266" y="24"/>
                    </a:lnTo>
                    <a:lnTo>
                      <a:pt x="262" y="22"/>
                    </a:lnTo>
                    <a:lnTo>
                      <a:pt x="254" y="20"/>
                    </a:lnTo>
                    <a:lnTo>
                      <a:pt x="244" y="16"/>
                    </a:lnTo>
                    <a:lnTo>
                      <a:pt x="232" y="12"/>
                    </a:lnTo>
                    <a:lnTo>
                      <a:pt x="218" y="8"/>
                    </a:lnTo>
                    <a:lnTo>
                      <a:pt x="202" y="5"/>
                    </a:lnTo>
                    <a:lnTo>
                      <a:pt x="184" y="1"/>
                    </a:lnTo>
                    <a:lnTo>
                      <a:pt x="164" y="0"/>
                    </a:lnTo>
                    <a:lnTo>
                      <a:pt x="143" y="0"/>
                    </a:lnTo>
                    <a:lnTo>
                      <a:pt x="121" y="3"/>
                    </a:lnTo>
                    <a:lnTo>
                      <a:pt x="98" y="6"/>
                    </a:lnTo>
                    <a:lnTo>
                      <a:pt x="74" y="13"/>
                    </a:lnTo>
                    <a:lnTo>
                      <a:pt x="50" y="22"/>
                    </a:lnTo>
                    <a:lnTo>
                      <a:pt x="25" y="35"/>
                    </a:lnTo>
                    <a:lnTo>
                      <a:pt x="0" y="51"/>
                    </a:lnTo>
                    <a:lnTo>
                      <a:pt x="0" y="1064"/>
                    </a:lnTo>
                    <a:lnTo>
                      <a:pt x="1" y="1064"/>
                    </a:lnTo>
                    <a:lnTo>
                      <a:pt x="7" y="1064"/>
                    </a:lnTo>
                    <a:lnTo>
                      <a:pt x="15" y="1063"/>
                    </a:lnTo>
                    <a:lnTo>
                      <a:pt x="25" y="1062"/>
                    </a:lnTo>
                    <a:lnTo>
                      <a:pt x="37" y="1060"/>
                    </a:lnTo>
                    <a:lnTo>
                      <a:pt x="52" y="1057"/>
                    </a:lnTo>
                    <a:lnTo>
                      <a:pt x="69" y="1054"/>
                    </a:lnTo>
                    <a:lnTo>
                      <a:pt x="88" y="1049"/>
                    </a:lnTo>
                    <a:lnTo>
                      <a:pt x="108" y="1044"/>
                    </a:lnTo>
                    <a:lnTo>
                      <a:pt x="129" y="1037"/>
                    </a:lnTo>
                    <a:lnTo>
                      <a:pt x="152" y="1029"/>
                    </a:lnTo>
                    <a:lnTo>
                      <a:pt x="175" y="1018"/>
                    </a:lnTo>
                    <a:lnTo>
                      <a:pt x="198" y="1007"/>
                    </a:lnTo>
                    <a:lnTo>
                      <a:pt x="222" y="994"/>
                    </a:lnTo>
                    <a:lnTo>
                      <a:pt x="244" y="979"/>
                    </a:lnTo>
                    <a:lnTo>
                      <a:pt x="267" y="962"/>
                    </a:lnTo>
                    <a:lnTo>
                      <a:pt x="267" y="2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2" name="Freeform 135"/>
              <p:cNvSpPr>
                <a:spLocks/>
              </p:cNvSpPr>
              <p:nvPr/>
            </p:nvSpPr>
            <p:spPr bwMode="auto">
              <a:xfrm>
                <a:off x="4800" y="1567"/>
                <a:ext cx="33" cy="128"/>
              </a:xfrm>
              <a:custGeom>
                <a:avLst/>
                <a:gdLst>
                  <a:gd name="T0" fmla="*/ 228 w 228"/>
                  <a:gd name="T1" fmla="*/ 21 h 898"/>
                  <a:gd name="T2" fmla="*/ 227 w 228"/>
                  <a:gd name="T3" fmla="*/ 20 h 898"/>
                  <a:gd name="T4" fmla="*/ 224 w 228"/>
                  <a:gd name="T5" fmla="*/ 19 h 898"/>
                  <a:gd name="T6" fmla="*/ 217 w 228"/>
                  <a:gd name="T7" fmla="*/ 17 h 898"/>
                  <a:gd name="T8" fmla="*/ 209 w 228"/>
                  <a:gd name="T9" fmla="*/ 13 h 898"/>
                  <a:gd name="T10" fmla="*/ 199 w 228"/>
                  <a:gd name="T11" fmla="*/ 10 h 898"/>
                  <a:gd name="T12" fmla="*/ 186 w 228"/>
                  <a:gd name="T13" fmla="*/ 6 h 898"/>
                  <a:gd name="T14" fmla="*/ 172 w 228"/>
                  <a:gd name="T15" fmla="*/ 4 h 898"/>
                  <a:gd name="T16" fmla="*/ 157 w 228"/>
                  <a:gd name="T17" fmla="*/ 2 h 898"/>
                  <a:gd name="T18" fmla="*/ 140 w 228"/>
                  <a:gd name="T19" fmla="*/ 0 h 898"/>
                  <a:gd name="T20" fmla="*/ 122 w 228"/>
                  <a:gd name="T21" fmla="*/ 0 h 898"/>
                  <a:gd name="T22" fmla="*/ 104 w 228"/>
                  <a:gd name="T23" fmla="*/ 2 h 898"/>
                  <a:gd name="T24" fmla="*/ 83 w 228"/>
                  <a:gd name="T25" fmla="*/ 5 h 898"/>
                  <a:gd name="T26" fmla="*/ 64 w 228"/>
                  <a:gd name="T27" fmla="*/ 11 h 898"/>
                  <a:gd name="T28" fmla="*/ 42 w 228"/>
                  <a:gd name="T29" fmla="*/ 19 h 898"/>
                  <a:gd name="T30" fmla="*/ 21 w 228"/>
                  <a:gd name="T31" fmla="*/ 29 h 898"/>
                  <a:gd name="T32" fmla="*/ 0 w 228"/>
                  <a:gd name="T33" fmla="*/ 43 h 898"/>
                  <a:gd name="T34" fmla="*/ 0 w 228"/>
                  <a:gd name="T35" fmla="*/ 898 h 898"/>
                  <a:gd name="T36" fmla="*/ 1 w 228"/>
                  <a:gd name="T37" fmla="*/ 898 h 898"/>
                  <a:gd name="T38" fmla="*/ 5 w 228"/>
                  <a:gd name="T39" fmla="*/ 898 h 898"/>
                  <a:gd name="T40" fmla="*/ 12 w 228"/>
                  <a:gd name="T41" fmla="*/ 897 h 898"/>
                  <a:gd name="T42" fmla="*/ 21 w 228"/>
                  <a:gd name="T43" fmla="*/ 896 h 898"/>
                  <a:gd name="T44" fmla="*/ 32 w 228"/>
                  <a:gd name="T45" fmla="*/ 894 h 898"/>
                  <a:gd name="T46" fmla="*/ 45 w 228"/>
                  <a:gd name="T47" fmla="*/ 892 h 898"/>
                  <a:gd name="T48" fmla="*/ 59 w 228"/>
                  <a:gd name="T49" fmla="*/ 889 h 898"/>
                  <a:gd name="T50" fmla="*/ 75 w 228"/>
                  <a:gd name="T51" fmla="*/ 884 h 898"/>
                  <a:gd name="T52" fmla="*/ 92 w 228"/>
                  <a:gd name="T53" fmla="*/ 879 h 898"/>
                  <a:gd name="T54" fmla="*/ 111 w 228"/>
                  <a:gd name="T55" fmla="*/ 874 h 898"/>
                  <a:gd name="T56" fmla="*/ 130 w 228"/>
                  <a:gd name="T57" fmla="*/ 867 h 898"/>
                  <a:gd name="T58" fmla="*/ 149 w 228"/>
                  <a:gd name="T59" fmla="*/ 858 h 898"/>
                  <a:gd name="T60" fmla="*/ 169 w 228"/>
                  <a:gd name="T61" fmla="*/ 848 h 898"/>
                  <a:gd name="T62" fmla="*/ 190 w 228"/>
                  <a:gd name="T63" fmla="*/ 837 h 898"/>
                  <a:gd name="T64" fmla="*/ 209 w 228"/>
                  <a:gd name="T65" fmla="*/ 824 h 898"/>
                  <a:gd name="T66" fmla="*/ 228 w 228"/>
                  <a:gd name="T67" fmla="*/ 809 h 898"/>
                  <a:gd name="T68" fmla="*/ 228 w 228"/>
                  <a:gd name="T69" fmla="*/ 21 h 89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28"/>
                  <a:gd name="T106" fmla="*/ 0 h 898"/>
                  <a:gd name="T107" fmla="*/ 228 w 228"/>
                  <a:gd name="T108" fmla="*/ 898 h 89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28" h="898">
                    <a:moveTo>
                      <a:pt x="228" y="21"/>
                    </a:moveTo>
                    <a:lnTo>
                      <a:pt x="227" y="20"/>
                    </a:lnTo>
                    <a:lnTo>
                      <a:pt x="224" y="19"/>
                    </a:lnTo>
                    <a:lnTo>
                      <a:pt x="217" y="17"/>
                    </a:lnTo>
                    <a:lnTo>
                      <a:pt x="209" y="13"/>
                    </a:lnTo>
                    <a:lnTo>
                      <a:pt x="199" y="10"/>
                    </a:lnTo>
                    <a:lnTo>
                      <a:pt x="186" y="6"/>
                    </a:lnTo>
                    <a:lnTo>
                      <a:pt x="172" y="4"/>
                    </a:lnTo>
                    <a:lnTo>
                      <a:pt x="157" y="2"/>
                    </a:lnTo>
                    <a:lnTo>
                      <a:pt x="140" y="0"/>
                    </a:lnTo>
                    <a:lnTo>
                      <a:pt x="122" y="0"/>
                    </a:lnTo>
                    <a:lnTo>
                      <a:pt x="104" y="2"/>
                    </a:lnTo>
                    <a:lnTo>
                      <a:pt x="83" y="5"/>
                    </a:lnTo>
                    <a:lnTo>
                      <a:pt x="64" y="11"/>
                    </a:lnTo>
                    <a:lnTo>
                      <a:pt x="42" y="19"/>
                    </a:lnTo>
                    <a:lnTo>
                      <a:pt x="21" y="29"/>
                    </a:lnTo>
                    <a:lnTo>
                      <a:pt x="0" y="43"/>
                    </a:lnTo>
                    <a:lnTo>
                      <a:pt x="0" y="898"/>
                    </a:lnTo>
                    <a:lnTo>
                      <a:pt x="1" y="898"/>
                    </a:lnTo>
                    <a:lnTo>
                      <a:pt x="5" y="898"/>
                    </a:lnTo>
                    <a:lnTo>
                      <a:pt x="12" y="897"/>
                    </a:lnTo>
                    <a:lnTo>
                      <a:pt x="21" y="896"/>
                    </a:lnTo>
                    <a:lnTo>
                      <a:pt x="32" y="894"/>
                    </a:lnTo>
                    <a:lnTo>
                      <a:pt x="45" y="892"/>
                    </a:lnTo>
                    <a:lnTo>
                      <a:pt x="59" y="889"/>
                    </a:lnTo>
                    <a:lnTo>
                      <a:pt x="75" y="884"/>
                    </a:lnTo>
                    <a:lnTo>
                      <a:pt x="92" y="879"/>
                    </a:lnTo>
                    <a:lnTo>
                      <a:pt x="111" y="874"/>
                    </a:lnTo>
                    <a:lnTo>
                      <a:pt x="130" y="867"/>
                    </a:lnTo>
                    <a:lnTo>
                      <a:pt x="149" y="858"/>
                    </a:lnTo>
                    <a:lnTo>
                      <a:pt x="169" y="848"/>
                    </a:lnTo>
                    <a:lnTo>
                      <a:pt x="190" y="837"/>
                    </a:lnTo>
                    <a:lnTo>
                      <a:pt x="209" y="824"/>
                    </a:lnTo>
                    <a:lnTo>
                      <a:pt x="228" y="809"/>
                    </a:lnTo>
                    <a:lnTo>
                      <a:pt x="228" y="21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3" name="Freeform 136"/>
              <p:cNvSpPr>
                <a:spLocks/>
              </p:cNvSpPr>
              <p:nvPr/>
            </p:nvSpPr>
            <p:spPr bwMode="auto">
              <a:xfrm>
                <a:off x="4801" y="1568"/>
                <a:ext cx="27" cy="104"/>
              </a:xfrm>
              <a:custGeom>
                <a:avLst/>
                <a:gdLst>
                  <a:gd name="T0" fmla="*/ 192 w 192"/>
                  <a:gd name="T1" fmla="*/ 17 h 729"/>
                  <a:gd name="T2" fmla="*/ 191 w 192"/>
                  <a:gd name="T3" fmla="*/ 17 h 729"/>
                  <a:gd name="T4" fmla="*/ 187 w 192"/>
                  <a:gd name="T5" fmla="*/ 15 h 729"/>
                  <a:gd name="T6" fmla="*/ 183 w 192"/>
                  <a:gd name="T7" fmla="*/ 12 h 729"/>
                  <a:gd name="T8" fmla="*/ 176 w 192"/>
                  <a:gd name="T9" fmla="*/ 10 h 729"/>
                  <a:gd name="T10" fmla="*/ 167 w 192"/>
                  <a:gd name="T11" fmla="*/ 8 h 729"/>
                  <a:gd name="T12" fmla="*/ 156 w 192"/>
                  <a:gd name="T13" fmla="*/ 4 h 729"/>
                  <a:gd name="T14" fmla="*/ 145 w 192"/>
                  <a:gd name="T15" fmla="*/ 2 h 729"/>
                  <a:gd name="T16" fmla="*/ 132 w 192"/>
                  <a:gd name="T17" fmla="*/ 0 h 729"/>
                  <a:gd name="T18" fmla="*/ 117 w 192"/>
                  <a:gd name="T19" fmla="*/ 0 h 729"/>
                  <a:gd name="T20" fmla="*/ 102 w 192"/>
                  <a:gd name="T21" fmla="*/ 0 h 729"/>
                  <a:gd name="T22" fmla="*/ 86 w 192"/>
                  <a:gd name="T23" fmla="*/ 1 h 729"/>
                  <a:gd name="T24" fmla="*/ 70 w 192"/>
                  <a:gd name="T25" fmla="*/ 3 h 729"/>
                  <a:gd name="T26" fmla="*/ 53 w 192"/>
                  <a:gd name="T27" fmla="*/ 8 h 729"/>
                  <a:gd name="T28" fmla="*/ 35 w 192"/>
                  <a:gd name="T29" fmla="*/ 15 h 729"/>
                  <a:gd name="T30" fmla="*/ 18 w 192"/>
                  <a:gd name="T31" fmla="*/ 24 h 729"/>
                  <a:gd name="T32" fmla="*/ 0 w 192"/>
                  <a:gd name="T33" fmla="*/ 35 h 729"/>
                  <a:gd name="T34" fmla="*/ 0 w 192"/>
                  <a:gd name="T35" fmla="*/ 729 h 729"/>
                  <a:gd name="T36" fmla="*/ 1 w 192"/>
                  <a:gd name="T37" fmla="*/ 729 h 729"/>
                  <a:gd name="T38" fmla="*/ 4 w 192"/>
                  <a:gd name="T39" fmla="*/ 729 h 729"/>
                  <a:gd name="T40" fmla="*/ 10 w 192"/>
                  <a:gd name="T41" fmla="*/ 728 h 729"/>
                  <a:gd name="T42" fmla="*/ 18 w 192"/>
                  <a:gd name="T43" fmla="*/ 727 h 729"/>
                  <a:gd name="T44" fmla="*/ 27 w 192"/>
                  <a:gd name="T45" fmla="*/ 726 h 729"/>
                  <a:gd name="T46" fmla="*/ 37 w 192"/>
                  <a:gd name="T47" fmla="*/ 725 h 729"/>
                  <a:gd name="T48" fmla="*/ 50 w 192"/>
                  <a:gd name="T49" fmla="*/ 721 h 729"/>
                  <a:gd name="T50" fmla="*/ 64 w 192"/>
                  <a:gd name="T51" fmla="*/ 719 h 729"/>
                  <a:gd name="T52" fmla="*/ 77 w 192"/>
                  <a:gd name="T53" fmla="*/ 714 h 729"/>
                  <a:gd name="T54" fmla="*/ 92 w 192"/>
                  <a:gd name="T55" fmla="*/ 710 h 729"/>
                  <a:gd name="T56" fmla="*/ 108 w 192"/>
                  <a:gd name="T57" fmla="*/ 704 h 729"/>
                  <a:gd name="T58" fmla="*/ 125 w 192"/>
                  <a:gd name="T59" fmla="*/ 697 h 729"/>
                  <a:gd name="T60" fmla="*/ 141 w 192"/>
                  <a:gd name="T61" fmla="*/ 689 h 729"/>
                  <a:gd name="T62" fmla="*/ 159 w 192"/>
                  <a:gd name="T63" fmla="*/ 680 h 729"/>
                  <a:gd name="T64" fmla="*/ 176 w 192"/>
                  <a:gd name="T65" fmla="*/ 668 h 729"/>
                  <a:gd name="T66" fmla="*/ 192 w 192"/>
                  <a:gd name="T67" fmla="*/ 657 h 729"/>
                  <a:gd name="T68" fmla="*/ 192 w 192"/>
                  <a:gd name="T69" fmla="*/ 17 h 72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2"/>
                  <a:gd name="T106" fmla="*/ 0 h 729"/>
                  <a:gd name="T107" fmla="*/ 192 w 192"/>
                  <a:gd name="T108" fmla="*/ 729 h 72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2" h="729">
                    <a:moveTo>
                      <a:pt x="192" y="17"/>
                    </a:moveTo>
                    <a:lnTo>
                      <a:pt x="191" y="17"/>
                    </a:lnTo>
                    <a:lnTo>
                      <a:pt x="187" y="15"/>
                    </a:lnTo>
                    <a:lnTo>
                      <a:pt x="183" y="12"/>
                    </a:lnTo>
                    <a:lnTo>
                      <a:pt x="176" y="10"/>
                    </a:lnTo>
                    <a:lnTo>
                      <a:pt x="167" y="8"/>
                    </a:lnTo>
                    <a:lnTo>
                      <a:pt x="156" y="4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17" y="0"/>
                    </a:lnTo>
                    <a:lnTo>
                      <a:pt x="102" y="0"/>
                    </a:lnTo>
                    <a:lnTo>
                      <a:pt x="86" y="1"/>
                    </a:lnTo>
                    <a:lnTo>
                      <a:pt x="70" y="3"/>
                    </a:lnTo>
                    <a:lnTo>
                      <a:pt x="53" y="8"/>
                    </a:lnTo>
                    <a:lnTo>
                      <a:pt x="35" y="15"/>
                    </a:lnTo>
                    <a:lnTo>
                      <a:pt x="18" y="24"/>
                    </a:lnTo>
                    <a:lnTo>
                      <a:pt x="0" y="35"/>
                    </a:lnTo>
                    <a:lnTo>
                      <a:pt x="0" y="729"/>
                    </a:lnTo>
                    <a:lnTo>
                      <a:pt x="1" y="729"/>
                    </a:lnTo>
                    <a:lnTo>
                      <a:pt x="4" y="729"/>
                    </a:lnTo>
                    <a:lnTo>
                      <a:pt x="10" y="728"/>
                    </a:lnTo>
                    <a:lnTo>
                      <a:pt x="18" y="727"/>
                    </a:lnTo>
                    <a:lnTo>
                      <a:pt x="27" y="726"/>
                    </a:lnTo>
                    <a:lnTo>
                      <a:pt x="37" y="725"/>
                    </a:lnTo>
                    <a:lnTo>
                      <a:pt x="50" y="721"/>
                    </a:lnTo>
                    <a:lnTo>
                      <a:pt x="64" y="719"/>
                    </a:lnTo>
                    <a:lnTo>
                      <a:pt x="77" y="714"/>
                    </a:lnTo>
                    <a:lnTo>
                      <a:pt x="92" y="710"/>
                    </a:lnTo>
                    <a:lnTo>
                      <a:pt x="108" y="704"/>
                    </a:lnTo>
                    <a:lnTo>
                      <a:pt x="125" y="697"/>
                    </a:lnTo>
                    <a:lnTo>
                      <a:pt x="141" y="689"/>
                    </a:lnTo>
                    <a:lnTo>
                      <a:pt x="159" y="680"/>
                    </a:lnTo>
                    <a:lnTo>
                      <a:pt x="176" y="668"/>
                    </a:lnTo>
                    <a:lnTo>
                      <a:pt x="192" y="657"/>
                    </a:lnTo>
                    <a:lnTo>
                      <a:pt x="192" y="1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4" name="Freeform 137"/>
              <p:cNvSpPr>
                <a:spLocks/>
              </p:cNvSpPr>
              <p:nvPr/>
            </p:nvSpPr>
            <p:spPr bwMode="auto">
              <a:xfrm>
                <a:off x="4802" y="1569"/>
                <a:ext cx="22" cy="81"/>
              </a:xfrm>
              <a:custGeom>
                <a:avLst/>
                <a:gdLst>
                  <a:gd name="T0" fmla="*/ 156 w 156"/>
                  <a:gd name="T1" fmla="*/ 15 h 564"/>
                  <a:gd name="T2" fmla="*/ 153 w 156"/>
                  <a:gd name="T3" fmla="*/ 14 h 564"/>
                  <a:gd name="T4" fmla="*/ 142 w 156"/>
                  <a:gd name="T5" fmla="*/ 9 h 564"/>
                  <a:gd name="T6" fmla="*/ 127 w 156"/>
                  <a:gd name="T7" fmla="*/ 4 h 564"/>
                  <a:gd name="T8" fmla="*/ 108 w 156"/>
                  <a:gd name="T9" fmla="*/ 1 h 564"/>
                  <a:gd name="T10" fmla="*/ 84 w 156"/>
                  <a:gd name="T11" fmla="*/ 0 h 564"/>
                  <a:gd name="T12" fmla="*/ 58 w 156"/>
                  <a:gd name="T13" fmla="*/ 3 h 564"/>
                  <a:gd name="T14" fmla="*/ 29 w 156"/>
                  <a:gd name="T15" fmla="*/ 12 h 564"/>
                  <a:gd name="T16" fmla="*/ 0 w 156"/>
                  <a:gd name="T17" fmla="*/ 28 h 564"/>
                  <a:gd name="T18" fmla="*/ 0 w 156"/>
                  <a:gd name="T19" fmla="*/ 564 h 564"/>
                  <a:gd name="T20" fmla="*/ 4 w 156"/>
                  <a:gd name="T21" fmla="*/ 564 h 564"/>
                  <a:gd name="T22" fmla="*/ 15 w 156"/>
                  <a:gd name="T23" fmla="*/ 563 h 564"/>
                  <a:gd name="T24" fmla="*/ 31 w 156"/>
                  <a:gd name="T25" fmla="*/ 560 h 564"/>
                  <a:gd name="T26" fmla="*/ 52 w 156"/>
                  <a:gd name="T27" fmla="*/ 555 h 564"/>
                  <a:gd name="T28" fmla="*/ 76 w 156"/>
                  <a:gd name="T29" fmla="*/ 548 h 564"/>
                  <a:gd name="T30" fmla="*/ 102 w 156"/>
                  <a:gd name="T31" fmla="*/ 537 h 564"/>
                  <a:gd name="T32" fmla="*/ 128 w 156"/>
                  <a:gd name="T33" fmla="*/ 524 h 564"/>
                  <a:gd name="T34" fmla="*/ 156 w 156"/>
                  <a:gd name="T35" fmla="*/ 505 h 564"/>
                  <a:gd name="T36" fmla="*/ 156 w 156"/>
                  <a:gd name="T37" fmla="*/ 15 h 56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56"/>
                  <a:gd name="T58" fmla="*/ 0 h 564"/>
                  <a:gd name="T59" fmla="*/ 156 w 156"/>
                  <a:gd name="T60" fmla="*/ 564 h 56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56" h="564">
                    <a:moveTo>
                      <a:pt x="156" y="15"/>
                    </a:moveTo>
                    <a:lnTo>
                      <a:pt x="153" y="14"/>
                    </a:lnTo>
                    <a:lnTo>
                      <a:pt x="142" y="9"/>
                    </a:lnTo>
                    <a:lnTo>
                      <a:pt x="127" y="4"/>
                    </a:lnTo>
                    <a:lnTo>
                      <a:pt x="108" y="1"/>
                    </a:lnTo>
                    <a:lnTo>
                      <a:pt x="84" y="0"/>
                    </a:lnTo>
                    <a:lnTo>
                      <a:pt x="58" y="3"/>
                    </a:lnTo>
                    <a:lnTo>
                      <a:pt x="29" y="12"/>
                    </a:lnTo>
                    <a:lnTo>
                      <a:pt x="0" y="28"/>
                    </a:lnTo>
                    <a:lnTo>
                      <a:pt x="0" y="564"/>
                    </a:lnTo>
                    <a:lnTo>
                      <a:pt x="4" y="564"/>
                    </a:lnTo>
                    <a:lnTo>
                      <a:pt x="15" y="563"/>
                    </a:lnTo>
                    <a:lnTo>
                      <a:pt x="31" y="560"/>
                    </a:lnTo>
                    <a:lnTo>
                      <a:pt x="52" y="555"/>
                    </a:lnTo>
                    <a:lnTo>
                      <a:pt x="76" y="548"/>
                    </a:lnTo>
                    <a:lnTo>
                      <a:pt x="102" y="537"/>
                    </a:lnTo>
                    <a:lnTo>
                      <a:pt x="128" y="524"/>
                    </a:lnTo>
                    <a:lnTo>
                      <a:pt x="156" y="505"/>
                    </a:lnTo>
                    <a:lnTo>
                      <a:pt x="156" y="1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5" name="Freeform 138"/>
              <p:cNvSpPr>
                <a:spLocks/>
              </p:cNvSpPr>
              <p:nvPr/>
            </p:nvSpPr>
            <p:spPr bwMode="auto">
              <a:xfrm>
                <a:off x="4803" y="1571"/>
                <a:ext cx="17" cy="56"/>
              </a:xfrm>
              <a:custGeom>
                <a:avLst/>
                <a:gdLst>
                  <a:gd name="T0" fmla="*/ 117 w 117"/>
                  <a:gd name="T1" fmla="*/ 10 h 396"/>
                  <a:gd name="T2" fmla="*/ 115 w 117"/>
                  <a:gd name="T3" fmla="*/ 9 h 396"/>
                  <a:gd name="T4" fmla="*/ 107 w 117"/>
                  <a:gd name="T5" fmla="*/ 6 h 396"/>
                  <a:gd name="T6" fmla="*/ 95 w 117"/>
                  <a:gd name="T7" fmla="*/ 2 h 396"/>
                  <a:gd name="T8" fmla="*/ 80 w 117"/>
                  <a:gd name="T9" fmla="*/ 0 h 396"/>
                  <a:gd name="T10" fmla="*/ 63 w 117"/>
                  <a:gd name="T11" fmla="*/ 0 h 396"/>
                  <a:gd name="T12" fmla="*/ 43 w 117"/>
                  <a:gd name="T13" fmla="*/ 2 h 396"/>
                  <a:gd name="T14" fmla="*/ 22 w 117"/>
                  <a:gd name="T15" fmla="*/ 9 h 396"/>
                  <a:gd name="T16" fmla="*/ 0 w 117"/>
                  <a:gd name="T17" fmla="*/ 22 h 396"/>
                  <a:gd name="T18" fmla="*/ 0 w 117"/>
                  <a:gd name="T19" fmla="*/ 396 h 396"/>
                  <a:gd name="T20" fmla="*/ 3 w 117"/>
                  <a:gd name="T21" fmla="*/ 396 h 396"/>
                  <a:gd name="T22" fmla="*/ 11 w 117"/>
                  <a:gd name="T23" fmla="*/ 395 h 396"/>
                  <a:gd name="T24" fmla="*/ 23 w 117"/>
                  <a:gd name="T25" fmla="*/ 393 h 396"/>
                  <a:gd name="T26" fmla="*/ 39 w 117"/>
                  <a:gd name="T27" fmla="*/ 389 h 396"/>
                  <a:gd name="T28" fmla="*/ 58 w 117"/>
                  <a:gd name="T29" fmla="*/ 385 h 396"/>
                  <a:gd name="T30" fmla="*/ 77 w 117"/>
                  <a:gd name="T31" fmla="*/ 377 h 396"/>
                  <a:gd name="T32" fmla="*/ 96 w 117"/>
                  <a:gd name="T33" fmla="*/ 365 h 396"/>
                  <a:gd name="T34" fmla="*/ 117 w 117"/>
                  <a:gd name="T35" fmla="*/ 351 h 396"/>
                  <a:gd name="T36" fmla="*/ 117 w 117"/>
                  <a:gd name="T37" fmla="*/ 10 h 3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7"/>
                  <a:gd name="T58" fmla="*/ 0 h 396"/>
                  <a:gd name="T59" fmla="*/ 117 w 117"/>
                  <a:gd name="T60" fmla="*/ 396 h 39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7" h="396">
                    <a:moveTo>
                      <a:pt x="117" y="10"/>
                    </a:moveTo>
                    <a:lnTo>
                      <a:pt x="115" y="9"/>
                    </a:lnTo>
                    <a:lnTo>
                      <a:pt x="107" y="6"/>
                    </a:lnTo>
                    <a:lnTo>
                      <a:pt x="95" y="2"/>
                    </a:lnTo>
                    <a:lnTo>
                      <a:pt x="80" y="0"/>
                    </a:lnTo>
                    <a:lnTo>
                      <a:pt x="63" y="0"/>
                    </a:lnTo>
                    <a:lnTo>
                      <a:pt x="43" y="2"/>
                    </a:lnTo>
                    <a:lnTo>
                      <a:pt x="22" y="9"/>
                    </a:lnTo>
                    <a:lnTo>
                      <a:pt x="0" y="22"/>
                    </a:lnTo>
                    <a:lnTo>
                      <a:pt x="0" y="396"/>
                    </a:lnTo>
                    <a:lnTo>
                      <a:pt x="3" y="396"/>
                    </a:lnTo>
                    <a:lnTo>
                      <a:pt x="11" y="395"/>
                    </a:lnTo>
                    <a:lnTo>
                      <a:pt x="23" y="393"/>
                    </a:lnTo>
                    <a:lnTo>
                      <a:pt x="39" y="389"/>
                    </a:lnTo>
                    <a:lnTo>
                      <a:pt x="58" y="385"/>
                    </a:lnTo>
                    <a:lnTo>
                      <a:pt x="77" y="377"/>
                    </a:lnTo>
                    <a:lnTo>
                      <a:pt x="96" y="365"/>
                    </a:lnTo>
                    <a:lnTo>
                      <a:pt x="117" y="351"/>
                    </a:lnTo>
                    <a:lnTo>
                      <a:pt x="117" y="1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6" name="Freeform 139"/>
              <p:cNvSpPr>
                <a:spLocks/>
              </p:cNvSpPr>
              <p:nvPr/>
            </p:nvSpPr>
            <p:spPr bwMode="auto">
              <a:xfrm>
                <a:off x="4804" y="1572"/>
                <a:ext cx="11" cy="33"/>
              </a:xfrm>
              <a:custGeom>
                <a:avLst/>
                <a:gdLst>
                  <a:gd name="T0" fmla="*/ 80 w 80"/>
                  <a:gd name="T1" fmla="*/ 7 h 230"/>
                  <a:gd name="T2" fmla="*/ 78 w 80"/>
                  <a:gd name="T3" fmla="*/ 6 h 230"/>
                  <a:gd name="T4" fmla="*/ 73 w 80"/>
                  <a:gd name="T5" fmla="*/ 5 h 230"/>
                  <a:gd name="T6" fmla="*/ 65 w 80"/>
                  <a:gd name="T7" fmla="*/ 2 h 230"/>
                  <a:gd name="T8" fmla="*/ 55 w 80"/>
                  <a:gd name="T9" fmla="*/ 0 h 230"/>
                  <a:gd name="T10" fmla="*/ 44 w 80"/>
                  <a:gd name="T11" fmla="*/ 0 h 230"/>
                  <a:gd name="T12" fmla="*/ 30 w 80"/>
                  <a:gd name="T13" fmla="*/ 1 h 230"/>
                  <a:gd name="T14" fmla="*/ 15 w 80"/>
                  <a:gd name="T15" fmla="*/ 7 h 230"/>
                  <a:gd name="T16" fmla="*/ 0 w 80"/>
                  <a:gd name="T17" fmla="*/ 15 h 230"/>
                  <a:gd name="T18" fmla="*/ 0 w 80"/>
                  <a:gd name="T19" fmla="*/ 230 h 230"/>
                  <a:gd name="T20" fmla="*/ 3 w 80"/>
                  <a:gd name="T21" fmla="*/ 230 h 230"/>
                  <a:gd name="T22" fmla="*/ 7 w 80"/>
                  <a:gd name="T23" fmla="*/ 229 h 230"/>
                  <a:gd name="T24" fmla="*/ 16 w 80"/>
                  <a:gd name="T25" fmla="*/ 228 h 230"/>
                  <a:gd name="T26" fmla="*/ 27 w 80"/>
                  <a:gd name="T27" fmla="*/ 225 h 230"/>
                  <a:gd name="T28" fmla="*/ 39 w 80"/>
                  <a:gd name="T29" fmla="*/ 222 h 230"/>
                  <a:gd name="T30" fmla="*/ 53 w 80"/>
                  <a:gd name="T31" fmla="*/ 216 h 230"/>
                  <a:gd name="T32" fmla="*/ 67 w 80"/>
                  <a:gd name="T33" fmla="*/ 208 h 230"/>
                  <a:gd name="T34" fmla="*/ 80 w 80"/>
                  <a:gd name="T35" fmla="*/ 199 h 230"/>
                  <a:gd name="T36" fmla="*/ 80 w 80"/>
                  <a:gd name="T37" fmla="*/ 7 h 2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0"/>
                  <a:gd name="T58" fmla="*/ 0 h 230"/>
                  <a:gd name="T59" fmla="*/ 80 w 80"/>
                  <a:gd name="T60" fmla="*/ 230 h 2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0" h="230">
                    <a:moveTo>
                      <a:pt x="80" y="7"/>
                    </a:moveTo>
                    <a:lnTo>
                      <a:pt x="78" y="6"/>
                    </a:lnTo>
                    <a:lnTo>
                      <a:pt x="73" y="5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44" y="0"/>
                    </a:lnTo>
                    <a:lnTo>
                      <a:pt x="30" y="1"/>
                    </a:lnTo>
                    <a:lnTo>
                      <a:pt x="15" y="7"/>
                    </a:lnTo>
                    <a:lnTo>
                      <a:pt x="0" y="15"/>
                    </a:lnTo>
                    <a:lnTo>
                      <a:pt x="0" y="230"/>
                    </a:lnTo>
                    <a:lnTo>
                      <a:pt x="3" y="230"/>
                    </a:lnTo>
                    <a:lnTo>
                      <a:pt x="7" y="229"/>
                    </a:lnTo>
                    <a:lnTo>
                      <a:pt x="16" y="228"/>
                    </a:lnTo>
                    <a:lnTo>
                      <a:pt x="27" y="225"/>
                    </a:lnTo>
                    <a:lnTo>
                      <a:pt x="39" y="222"/>
                    </a:lnTo>
                    <a:lnTo>
                      <a:pt x="53" y="216"/>
                    </a:lnTo>
                    <a:lnTo>
                      <a:pt x="67" y="208"/>
                    </a:lnTo>
                    <a:lnTo>
                      <a:pt x="80" y="19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7" name="Freeform 140"/>
              <p:cNvSpPr>
                <a:spLocks/>
              </p:cNvSpPr>
              <p:nvPr/>
            </p:nvSpPr>
            <p:spPr bwMode="auto">
              <a:xfrm>
                <a:off x="4942" y="1666"/>
                <a:ext cx="16" cy="17"/>
              </a:xfrm>
              <a:custGeom>
                <a:avLst/>
                <a:gdLst>
                  <a:gd name="T0" fmla="*/ 58 w 117"/>
                  <a:gd name="T1" fmla="*/ 117 h 117"/>
                  <a:gd name="T2" fmla="*/ 70 w 117"/>
                  <a:gd name="T3" fmla="*/ 116 h 117"/>
                  <a:gd name="T4" fmla="*/ 81 w 117"/>
                  <a:gd name="T5" fmla="*/ 112 h 117"/>
                  <a:gd name="T6" fmla="*/ 90 w 117"/>
                  <a:gd name="T7" fmla="*/ 106 h 117"/>
                  <a:gd name="T8" fmla="*/ 100 w 117"/>
                  <a:gd name="T9" fmla="*/ 100 h 117"/>
                  <a:gd name="T10" fmla="*/ 106 w 117"/>
                  <a:gd name="T11" fmla="*/ 90 h 117"/>
                  <a:gd name="T12" fmla="*/ 112 w 117"/>
                  <a:gd name="T13" fmla="*/ 81 h 117"/>
                  <a:gd name="T14" fmla="*/ 116 w 117"/>
                  <a:gd name="T15" fmla="*/ 70 h 117"/>
                  <a:gd name="T16" fmla="*/ 117 w 117"/>
                  <a:gd name="T17" fmla="*/ 58 h 117"/>
                  <a:gd name="T18" fmla="*/ 116 w 117"/>
                  <a:gd name="T19" fmla="*/ 46 h 117"/>
                  <a:gd name="T20" fmla="*/ 112 w 117"/>
                  <a:gd name="T21" fmla="*/ 35 h 117"/>
                  <a:gd name="T22" fmla="*/ 106 w 117"/>
                  <a:gd name="T23" fmla="*/ 25 h 117"/>
                  <a:gd name="T24" fmla="*/ 100 w 117"/>
                  <a:gd name="T25" fmla="*/ 17 h 117"/>
                  <a:gd name="T26" fmla="*/ 90 w 117"/>
                  <a:gd name="T27" fmla="*/ 9 h 117"/>
                  <a:gd name="T28" fmla="*/ 81 w 117"/>
                  <a:gd name="T29" fmla="*/ 4 h 117"/>
                  <a:gd name="T30" fmla="*/ 70 w 117"/>
                  <a:gd name="T31" fmla="*/ 1 h 117"/>
                  <a:gd name="T32" fmla="*/ 58 w 117"/>
                  <a:gd name="T33" fmla="*/ 0 h 117"/>
                  <a:gd name="T34" fmla="*/ 47 w 117"/>
                  <a:gd name="T35" fmla="*/ 1 h 117"/>
                  <a:gd name="T36" fmla="*/ 36 w 117"/>
                  <a:gd name="T37" fmla="*/ 4 h 117"/>
                  <a:gd name="T38" fmla="*/ 26 w 117"/>
                  <a:gd name="T39" fmla="*/ 9 h 117"/>
                  <a:gd name="T40" fmla="*/ 17 w 117"/>
                  <a:gd name="T41" fmla="*/ 17 h 117"/>
                  <a:gd name="T42" fmla="*/ 10 w 117"/>
                  <a:gd name="T43" fmla="*/ 25 h 117"/>
                  <a:gd name="T44" fmla="*/ 5 w 117"/>
                  <a:gd name="T45" fmla="*/ 35 h 117"/>
                  <a:gd name="T46" fmla="*/ 1 w 117"/>
                  <a:gd name="T47" fmla="*/ 46 h 117"/>
                  <a:gd name="T48" fmla="*/ 0 w 117"/>
                  <a:gd name="T49" fmla="*/ 58 h 117"/>
                  <a:gd name="T50" fmla="*/ 1 w 117"/>
                  <a:gd name="T51" fmla="*/ 70 h 117"/>
                  <a:gd name="T52" fmla="*/ 5 w 117"/>
                  <a:gd name="T53" fmla="*/ 81 h 117"/>
                  <a:gd name="T54" fmla="*/ 10 w 117"/>
                  <a:gd name="T55" fmla="*/ 90 h 117"/>
                  <a:gd name="T56" fmla="*/ 17 w 117"/>
                  <a:gd name="T57" fmla="*/ 100 h 117"/>
                  <a:gd name="T58" fmla="*/ 26 w 117"/>
                  <a:gd name="T59" fmla="*/ 106 h 117"/>
                  <a:gd name="T60" fmla="*/ 36 w 117"/>
                  <a:gd name="T61" fmla="*/ 112 h 117"/>
                  <a:gd name="T62" fmla="*/ 47 w 117"/>
                  <a:gd name="T63" fmla="*/ 116 h 117"/>
                  <a:gd name="T64" fmla="*/ 58 w 117"/>
                  <a:gd name="T65" fmla="*/ 117 h 1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7"/>
                  <a:gd name="T100" fmla="*/ 0 h 117"/>
                  <a:gd name="T101" fmla="*/ 117 w 117"/>
                  <a:gd name="T102" fmla="*/ 117 h 1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7" h="117">
                    <a:moveTo>
                      <a:pt x="58" y="117"/>
                    </a:moveTo>
                    <a:lnTo>
                      <a:pt x="70" y="116"/>
                    </a:lnTo>
                    <a:lnTo>
                      <a:pt x="81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1"/>
                    </a:lnTo>
                    <a:lnTo>
                      <a:pt x="116" y="70"/>
                    </a:lnTo>
                    <a:lnTo>
                      <a:pt x="117" y="58"/>
                    </a:lnTo>
                    <a:lnTo>
                      <a:pt x="116" y="46"/>
                    </a:lnTo>
                    <a:lnTo>
                      <a:pt x="112" y="35"/>
                    </a:lnTo>
                    <a:lnTo>
                      <a:pt x="106" y="25"/>
                    </a:lnTo>
                    <a:lnTo>
                      <a:pt x="100" y="17"/>
                    </a:lnTo>
                    <a:lnTo>
                      <a:pt x="90" y="9"/>
                    </a:lnTo>
                    <a:lnTo>
                      <a:pt x="81" y="4"/>
                    </a:lnTo>
                    <a:lnTo>
                      <a:pt x="70" y="1"/>
                    </a:lnTo>
                    <a:lnTo>
                      <a:pt x="58" y="0"/>
                    </a:lnTo>
                    <a:lnTo>
                      <a:pt x="47" y="1"/>
                    </a:lnTo>
                    <a:lnTo>
                      <a:pt x="36" y="4"/>
                    </a:lnTo>
                    <a:lnTo>
                      <a:pt x="26" y="9"/>
                    </a:lnTo>
                    <a:lnTo>
                      <a:pt x="17" y="17"/>
                    </a:lnTo>
                    <a:lnTo>
                      <a:pt x="10" y="25"/>
                    </a:lnTo>
                    <a:lnTo>
                      <a:pt x="5" y="35"/>
                    </a:lnTo>
                    <a:lnTo>
                      <a:pt x="1" y="46"/>
                    </a:lnTo>
                    <a:lnTo>
                      <a:pt x="0" y="58"/>
                    </a:lnTo>
                    <a:lnTo>
                      <a:pt x="1" y="70"/>
                    </a:lnTo>
                    <a:lnTo>
                      <a:pt x="5" y="81"/>
                    </a:lnTo>
                    <a:lnTo>
                      <a:pt x="10" y="90"/>
                    </a:lnTo>
                    <a:lnTo>
                      <a:pt x="17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7" y="116"/>
                    </a:lnTo>
                    <a:lnTo>
                      <a:pt x="58" y="117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8" name="Freeform 141"/>
              <p:cNvSpPr>
                <a:spLocks/>
              </p:cNvSpPr>
              <p:nvPr/>
            </p:nvSpPr>
            <p:spPr bwMode="auto">
              <a:xfrm>
                <a:off x="4890" y="1666"/>
                <a:ext cx="9" cy="9"/>
              </a:xfrm>
              <a:custGeom>
                <a:avLst/>
                <a:gdLst>
                  <a:gd name="T0" fmla="*/ 29 w 58"/>
                  <a:gd name="T1" fmla="*/ 59 h 59"/>
                  <a:gd name="T2" fmla="*/ 40 w 58"/>
                  <a:gd name="T3" fmla="*/ 56 h 59"/>
                  <a:gd name="T4" fmla="*/ 50 w 58"/>
                  <a:gd name="T5" fmla="*/ 49 h 59"/>
                  <a:gd name="T6" fmla="*/ 56 w 58"/>
                  <a:gd name="T7" fmla="*/ 40 h 59"/>
                  <a:gd name="T8" fmla="*/ 58 w 58"/>
                  <a:gd name="T9" fmla="*/ 29 h 59"/>
                  <a:gd name="T10" fmla="*/ 56 w 58"/>
                  <a:gd name="T11" fmla="*/ 17 h 59"/>
                  <a:gd name="T12" fmla="*/ 50 w 58"/>
                  <a:gd name="T13" fmla="*/ 8 h 59"/>
                  <a:gd name="T14" fmla="*/ 40 w 58"/>
                  <a:gd name="T15" fmla="*/ 2 h 59"/>
                  <a:gd name="T16" fmla="*/ 29 w 58"/>
                  <a:gd name="T17" fmla="*/ 0 h 59"/>
                  <a:gd name="T18" fmla="*/ 17 w 58"/>
                  <a:gd name="T19" fmla="*/ 2 h 59"/>
                  <a:gd name="T20" fmla="*/ 8 w 58"/>
                  <a:gd name="T21" fmla="*/ 8 h 59"/>
                  <a:gd name="T22" fmla="*/ 2 w 58"/>
                  <a:gd name="T23" fmla="*/ 17 h 59"/>
                  <a:gd name="T24" fmla="*/ 0 w 58"/>
                  <a:gd name="T25" fmla="*/ 29 h 59"/>
                  <a:gd name="T26" fmla="*/ 2 w 58"/>
                  <a:gd name="T27" fmla="*/ 40 h 59"/>
                  <a:gd name="T28" fmla="*/ 8 w 58"/>
                  <a:gd name="T29" fmla="*/ 49 h 59"/>
                  <a:gd name="T30" fmla="*/ 17 w 58"/>
                  <a:gd name="T31" fmla="*/ 56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0" y="56"/>
                    </a:lnTo>
                    <a:lnTo>
                      <a:pt x="50" y="49"/>
                    </a:lnTo>
                    <a:lnTo>
                      <a:pt x="56" y="40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50" y="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8" y="8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2" y="40"/>
                    </a:lnTo>
                    <a:lnTo>
                      <a:pt x="8" y="49"/>
                    </a:lnTo>
                    <a:lnTo>
                      <a:pt x="17" y="56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79" name="Freeform 142"/>
              <p:cNvSpPr>
                <a:spLocks/>
              </p:cNvSpPr>
              <p:nvPr/>
            </p:nvSpPr>
            <p:spPr bwMode="auto">
              <a:xfrm>
                <a:off x="4905" y="1667"/>
                <a:ext cx="8" cy="8"/>
              </a:xfrm>
              <a:custGeom>
                <a:avLst/>
                <a:gdLst>
                  <a:gd name="T0" fmla="*/ 29 w 58"/>
                  <a:gd name="T1" fmla="*/ 59 h 59"/>
                  <a:gd name="T2" fmla="*/ 41 w 58"/>
                  <a:gd name="T3" fmla="*/ 57 h 59"/>
                  <a:gd name="T4" fmla="*/ 50 w 58"/>
                  <a:gd name="T5" fmla="*/ 51 h 59"/>
                  <a:gd name="T6" fmla="*/ 56 w 58"/>
                  <a:gd name="T7" fmla="*/ 42 h 59"/>
                  <a:gd name="T8" fmla="*/ 58 w 58"/>
                  <a:gd name="T9" fmla="*/ 30 h 59"/>
                  <a:gd name="T10" fmla="*/ 56 w 58"/>
                  <a:gd name="T11" fmla="*/ 19 h 59"/>
                  <a:gd name="T12" fmla="*/ 50 w 58"/>
                  <a:gd name="T13" fmla="*/ 9 h 59"/>
                  <a:gd name="T14" fmla="*/ 41 w 58"/>
                  <a:gd name="T15" fmla="*/ 3 h 59"/>
                  <a:gd name="T16" fmla="*/ 29 w 58"/>
                  <a:gd name="T17" fmla="*/ 0 h 59"/>
                  <a:gd name="T18" fmla="*/ 18 w 58"/>
                  <a:gd name="T19" fmla="*/ 3 h 59"/>
                  <a:gd name="T20" fmla="*/ 9 w 58"/>
                  <a:gd name="T21" fmla="*/ 9 h 59"/>
                  <a:gd name="T22" fmla="*/ 2 w 58"/>
                  <a:gd name="T23" fmla="*/ 19 h 59"/>
                  <a:gd name="T24" fmla="*/ 0 w 58"/>
                  <a:gd name="T25" fmla="*/ 30 h 59"/>
                  <a:gd name="T26" fmla="*/ 2 w 58"/>
                  <a:gd name="T27" fmla="*/ 42 h 59"/>
                  <a:gd name="T28" fmla="*/ 9 w 58"/>
                  <a:gd name="T29" fmla="*/ 51 h 59"/>
                  <a:gd name="T30" fmla="*/ 18 w 58"/>
                  <a:gd name="T31" fmla="*/ 57 h 59"/>
                  <a:gd name="T32" fmla="*/ 29 w 58"/>
                  <a:gd name="T33" fmla="*/ 59 h 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8"/>
                  <a:gd name="T52" fmla="*/ 0 h 59"/>
                  <a:gd name="T53" fmla="*/ 58 w 58"/>
                  <a:gd name="T54" fmla="*/ 59 h 5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8" h="59">
                    <a:moveTo>
                      <a:pt x="29" y="59"/>
                    </a:moveTo>
                    <a:lnTo>
                      <a:pt x="41" y="57"/>
                    </a:lnTo>
                    <a:lnTo>
                      <a:pt x="50" y="51"/>
                    </a:lnTo>
                    <a:lnTo>
                      <a:pt x="56" y="42"/>
                    </a:lnTo>
                    <a:lnTo>
                      <a:pt x="58" y="30"/>
                    </a:lnTo>
                    <a:lnTo>
                      <a:pt x="56" y="19"/>
                    </a:lnTo>
                    <a:lnTo>
                      <a:pt x="50" y="9"/>
                    </a:lnTo>
                    <a:lnTo>
                      <a:pt x="41" y="3"/>
                    </a:lnTo>
                    <a:lnTo>
                      <a:pt x="29" y="0"/>
                    </a:lnTo>
                    <a:lnTo>
                      <a:pt x="18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2" y="42"/>
                    </a:lnTo>
                    <a:lnTo>
                      <a:pt x="9" y="51"/>
                    </a:lnTo>
                    <a:lnTo>
                      <a:pt x="18" y="57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0" name="Freeform 143"/>
              <p:cNvSpPr>
                <a:spLocks/>
              </p:cNvSpPr>
              <p:nvPr/>
            </p:nvSpPr>
            <p:spPr bwMode="auto">
              <a:xfrm>
                <a:off x="4849" y="1552"/>
                <a:ext cx="23" cy="114"/>
              </a:xfrm>
              <a:custGeom>
                <a:avLst/>
                <a:gdLst>
                  <a:gd name="T0" fmla="*/ 52 w 166"/>
                  <a:gd name="T1" fmla="*/ 16 h 800"/>
                  <a:gd name="T2" fmla="*/ 47 w 166"/>
                  <a:gd name="T3" fmla="*/ 32 h 800"/>
                  <a:gd name="T4" fmla="*/ 36 w 166"/>
                  <a:gd name="T5" fmla="*/ 77 h 800"/>
                  <a:gd name="T6" fmla="*/ 21 w 166"/>
                  <a:gd name="T7" fmla="*/ 148 h 800"/>
                  <a:gd name="T8" fmla="*/ 8 w 166"/>
                  <a:gd name="T9" fmla="*/ 244 h 800"/>
                  <a:gd name="T10" fmla="*/ 0 w 166"/>
                  <a:gd name="T11" fmla="*/ 359 h 800"/>
                  <a:gd name="T12" fmla="*/ 2 w 166"/>
                  <a:gd name="T13" fmla="*/ 492 h 800"/>
                  <a:gd name="T14" fmla="*/ 15 w 166"/>
                  <a:gd name="T15" fmla="*/ 640 h 800"/>
                  <a:gd name="T16" fmla="*/ 46 w 166"/>
                  <a:gd name="T17" fmla="*/ 800 h 800"/>
                  <a:gd name="T18" fmla="*/ 161 w 166"/>
                  <a:gd name="T19" fmla="*/ 794 h 800"/>
                  <a:gd name="T20" fmla="*/ 156 w 166"/>
                  <a:gd name="T21" fmla="*/ 770 h 800"/>
                  <a:gd name="T22" fmla="*/ 145 w 166"/>
                  <a:gd name="T23" fmla="*/ 706 h 800"/>
                  <a:gd name="T24" fmla="*/ 131 w 166"/>
                  <a:gd name="T25" fmla="*/ 610 h 800"/>
                  <a:gd name="T26" fmla="*/ 118 w 166"/>
                  <a:gd name="T27" fmla="*/ 493 h 800"/>
                  <a:gd name="T28" fmla="*/ 111 w 166"/>
                  <a:gd name="T29" fmla="*/ 364 h 800"/>
                  <a:gd name="T30" fmla="*/ 115 w 166"/>
                  <a:gd name="T31" fmla="*/ 235 h 800"/>
                  <a:gd name="T32" fmla="*/ 132 w 166"/>
                  <a:gd name="T33" fmla="*/ 113 h 800"/>
                  <a:gd name="T34" fmla="*/ 166 w 166"/>
                  <a:gd name="T35" fmla="*/ 9 h 800"/>
                  <a:gd name="T36" fmla="*/ 166 w 166"/>
                  <a:gd name="T37" fmla="*/ 8 h 800"/>
                  <a:gd name="T38" fmla="*/ 166 w 166"/>
                  <a:gd name="T39" fmla="*/ 6 h 800"/>
                  <a:gd name="T40" fmla="*/ 164 w 166"/>
                  <a:gd name="T41" fmla="*/ 4 h 800"/>
                  <a:gd name="T42" fmla="*/ 157 w 166"/>
                  <a:gd name="T43" fmla="*/ 0 h 800"/>
                  <a:gd name="T44" fmla="*/ 143 w 166"/>
                  <a:gd name="T45" fmla="*/ 0 h 800"/>
                  <a:gd name="T46" fmla="*/ 123 w 166"/>
                  <a:gd name="T47" fmla="*/ 1 h 800"/>
                  <a:gd name="T48" fmla="*/ 93 w 166"/>
                  <a:gd name="T49" fmla="*/ 7 h 800"/>
                  <a:gd name="T50" fmla="*/ 52 w 166"/>
                  <a:gd name="T51" fmla="*/ 16 h 8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66"/>
                  <a:gd name="T79" fmla="*/ 0 h 800"/>
                  <a:gd name="T80" fmla="*/ 166 w 166"/>
                  <a:gd name="T81" fmla="*/ 800 h 80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66" h="800">
                    <a:moveTo>
                      <a:pt x="52" y="16"/>
                    </a:moveTo>
                    <a:lnTo>
                      <a:pt x="47" y="32"/>
                    </a:lnTo>
                    <a:lnTo>
                      <a:pt x="36" y="77"/>
                    </a:lnTo>
                    <a:lnTo>
                      <a:pt x="21" y="148"/>
                    </a:lnTo>
                    <a:lnTo>
                      <a:pt x="8" y="244"/>
                    </a:lnTo>
                    <a:lnTo>
                      <a:pt x="0" y="359"/>
                    </a:lnTo>
                    <a:lnTo>
                      <a:pt x="2" y="492"/>
                    </a:lnTo>
                    <a:lnTo>
                      <a:pt x="15" y="640"/>
                    </a:lnTo>
                    <a:lnTo>
                      <a:pt x="46" y="800"/>
                    </a:lnTo>
                    <a:lnTo>
                      <a:pt x="161" y="794"/>
                    </a:lnTo>
                    <a:lnTo>
                      <a:pt x="156" y="770"/>
                    </a:lnTo>
                    <a:lnTo>
                      <a:pt x="145" y="706"/>
                    </a:lnTo>
                    <a:lnTo>
                      <a:pt x="131" y="610"/>
                    </a:lnTo>
                    <a:lnTo>
                      <a:pt x="118" y="493"/>
                    </a:lnTo>
                    <a:lnTo>
                      <a:pt x="111" y="364"/>
                    </a:lnTo>
                    <a:lnTo>
                      <a:pt x="115" y="235"/>
                    </a:lnTo>
                    <a:lnTo>
                      <a:pt x="132" y="113"/>
                    </a:lnTo>
                    <a:lnTo>
                      <a:pt x="166" y="9"/>
                    </a:lnTo>
                    <a:lnTo>
                      <a:pt x="166" y="8"/>
                    </a:lnTo>
                    <a:lnTo>
                      <a:pt x="166" y="6"/>
                    </a:lnTo>
                    <a:lnTo>
                      <a:pt x="164" y="4"/>
                    </a:lnTo>
                    <a:lnTo>
                      <a:pt x="157" y="0"/>
                    </a:lnTo>
                    <a:lnTo>
                      <a:pt x="143" y="0"/>
                    </a:lnTo>
                    <a:lnTo>
                      <a:pt x="123" y="1"/>
                    </a:lnTo>
                    <a:lnTo>
                      <a:pt x="93" y="7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1" name="Freeform 144"/>
              <p:cNvSpPr>
                <a:spLocks/>
              </p:cNvSpPr>
              <p:nvPr/>
            </p:nvSpPr>
            <p:spPr bwMode="auto">
              <a:xfrm>
                <a:off x="4971" y="1538"/>
                <a:ext cx="32" cy="128"/>
              </a:xfrm>
              <a:custGeom>
                <a:avLst/>
                <a:gdLst>
                  <a:gd name="T0" fmla="*/ 225 w 225"/>
                  <a:gd name="T1" fmla="*/ 6 h 893"/>
                  <a:gd name="T2" fmla="*/ 219 w 225"/>
                  <a:gd name="T3" fmla="*/ 12 h 893"/>
                  <a:gd name="T4" fmla="*/ 204 w 225"/>
                  <a:gd name="T5" fmla="*/ 35 h 893"/>
                  <a:gd name="T6" fmla="*/ 185 w 225"/>
                  <a:gd name="T7" fmla="*/ 82 h 893"/>
                  <a:gd name="T8" fmla="*/ 165 w 225"/>
                  <a:gd name="T9" fmla="*/ 158 h 893"/>
                  <a:gd name="T10" fmla="*/ 149 w 225"/>
                  <a:gd name="T11" fmla="*/ 270 h 893"/>
                  <a:gd name="T12" fmla="*/ 141 w 225"/>
                  <a:gd name="T13" fmla="*/ 427 h 893"/>
                  <a:gd name="T14" fmla="*/ 146 w 225"/>
                  <a:gd name="T15" fmla="*/ 631 h 893"/>
                  <a:gd name="T16" fmla="*/ 168 w 225"/>
                  <a:gd name="T17" fmla="*/ 893 h 893"/>
                  <a:gd name="T18" fmla="*/ 41 w 225"/>
                  <a:gd name="T19" fmla="*/ 893 h 893"/>
                  <a:gd name="T20" fmla="*/ 36 w 225"/>
                  <a:gd name="T21" fmla="*/ 867 h 893"/>
                  <a:gd name="T22" fmla="*/ 26 w 225"/>
                  <a:gd name="T23" fmla="*/ 794 h 893"/>
                  <a:gd name="T24" fmla="*/ 13 w 225"/>
                  <a:gd name="T25" fmla="*/ 686 h 893"/>
                  <a:gd name="T26" fmla="*/ 3 w 225"/>
                  <a:gd name="T27" fmla="*/ 554 h 893"/>
                  <a:gd name="T28" fmla="*/ 0 w 225"/>
                  <a:gd name="T29" fmla="*/ 408 h 893"/>
                  <a:gd name="T30" fmla="*/ 6 w 225"/>
                  <a:gd name="T31" fmla="*/ 260 h 893"/>
                  <a:gd name="T32" fmla="*/ 30 w 225"/>
                  <a:gd name="T33" fmla="*/ 121 h 893"/>
                  <a:gd name="T34" fmla="*/ 73 w 225"/>
                  <a:gd name="T35" fmla="*/ 0 h 893"/>
                  <a:gd name="T36" fmla="*/ 225 w 225"/>
                  <a:gd name="T37" fmla="*/ 6 h 89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25"/>
                  <a:gd name="T58" fmla="*/ 0 h 893"/>
                  <a:gd name="T59" fmla="*/ 225 w 225"/>
                  <a:gd name="T60" fmla="*/ 893 h 89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25" h="893">
                    <a:moveTo>
                      <a:pt x="225" y="6"/>
                    </a:moveTo>
                    <a:lnTo>
                      <a:pt x="219" y="12"/>
                    </a:lnTo>
                    <a:lnTo>
                      <a:pt x="204" y="35"/>
                    </a:lnTo>
                    <a:lnTo>
                      <a:pt x="185" y="82"/>
                    </a:lnTo>
                    <a:lnTo>
                      <a:pt x="165" y="158"/>
                    </a:lnTo>
                    <a:lnTo>
                      <a:pt x="149" y="270"/>
                    </a:lnTo>
                    <a:lnTo>
                      <a:pt x="141" y="427"/>
                    </a:lnTo>
                    <a:lnTo>
                      <a:pt x="146" y="631"/>
                    </a:lnTo>
                    <a:lnTo>
                      <a:pt x="168" y="893"/>
                    </a:lnTo>
                    <a:lnTo>
                      <a:pt x="41" y="893"/>
                    </a:lnTo>
                    <a:lnTo>
                      <a:pt x="36" y="867"/>
                    </a:lnTo>
                    <a:lnTo>
                      <a:pt x="26" y="794"/>
                    </a:lnTo>
                    <a:lnTo>
                      <a:pt x="13" y="686"/>
                    </a:lnTo>
                    <a:lnTo>
                      <a:pt x="3" y="554"/>
                    </a:lnTo>
                    <a:lnTo>
                      <a:pt x="0" y="408"/>
                    </a:lnTo>
                    <a:lnTo>
                      <a:pt x="6" y="260"/>
                    </a:lnTo>
                    <a:lnTo>
                      <a:pt x="30" y="121"/>
                    </a:lnTo>
                    <a:lnTo>
                      <a:pt x="73" y="0"/>
                    </a:lnTo>
                    <a:lnTo>
                      <a:pt x="225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2" name="Freeform 145"/>
              <p:cNvSpPr>
                <a:spLocks/>
              </p:cNvSpPr>
              <p:nvPr/>
            </p:nvSpPr>
            <p:spPr bwMode="auto">
              <a:xfrm>
                <a:off x="4849" y="1559"/>
                <a:ext cx="21" cy="100"/>
              </a:xfrm>
              <a:custGeom>
                <a:avLst/>
                <a:gdLst>
                  <a:gd name="T0" fmla="*/ 46 w 145"/>
                  <a:gd name="T1" fmla="*/ 14 h 699"/>
                  <a:gd name="T2" fmla="*/ 41 w 145"/>
                  <a:gd name="T3" fmla="*/ 28 h 699"/>
                  <a:gd name="T4" fmla="*/ 32 w 145"/>
                  <a:gd name="T5" fmla="*/ 67 h 699"/>
                  <a:gd name="T6" fmla="*/ 20 w 145"/>
                  <a:gd name="T7" fmla="*/ 130 h 699"/>
                  <a:gd name="T8" fmla="*/ 7 w 145"/>
                  <a:gd name="T9" fmla="*/ 213 h 699"/>
                  <a:gd name="T10" fmla="*/ 0 w 145"/>
                  <a:gd name="T11" fmla="*/ 314 h 699"/>
                  <a:gd name="T12" fmla="*/ 1 w 145"/>
                  <a:gd name="T13" fmla="*/ 430 h 699"/>
                  <a:gd name="T14" fmla="*/ 13 w 145"/>
                  <a:gd name="T15" fmla="*/ 559 h 699"/>
                  <a:gd name="T16" fmla="*/ 40 w 145"/>
                  <a:gd name="T17" fmla="*/ 699 h 699"/>
                  <a:gd name="T18" fmla="*/ 140 w 145"/>
                  <a:gd name="T19" fmla="*/ 693 h 699"/>
                  <a:gd name="T20" fmla="*/ 135 w 145"/>
                  <a:gd name="T21" fmla="*/ 672 h 699"/>
                  <a:gd name="T22" fmla="*/ 126 w 145"/>
                  <a:gd name="T23" fmla="*/ 616 h 699"/>
                  <a:gd name="T24" fmla="*/ 113 w 145"/>
                  <a:gd name="T25" fmla="*/ 532 h 699"/>
                  <a:gd name="T26" fmla="*/ 103 w 145"/>
                  <a:gd name="T27" fmla="*/ 430 h 699"/>
                  <a:gd name="T28" fmla="*/ 97 w 145"/>
                  <a:gd name="T29" fmla="*/ 317 h 699"/>
                  <a:gd name="T30" fmla="*/ 100 w 145"/>
                  <a:gd name="T31" fmla="*/ 205 h 699"/>
                  <a:gd name="T32" fmla="*/ 115 w 145"/>
                  <a:gd name="T33" fmla="*/ 98 h 699"/>
                  <a:gd name="T34" fmla="*/ 145 w 145"/>
                  <a:gd name="T35" fmla="*/ 8 h 699"/>
                  <a:gd name="T36" fmla="*/ 145 w 145"/>
                  <a:gd name="T37" fmla="*/ 7 h 699"/>
                  <a:gd name="T38" fmla="*/ 145 w 145"/>
                  <a:gd name="T39" fmla="*/ 5 h 699"/>
                  <a:gd name="T40" fmla="*/ 143 w 145"/>
                  <a:gd name="T41" fmla="*/ 3 h 699"/>
                  <a:gd name="T42" fmla="*/ 137 w 145"/>
                  <a:gd name="T43" fmla="*/ 0 h 699"/>
                  <a:gd name="T44" fmla="*/ 126 w 145"/>
                  <a:gd name="T45" fmla="*/ 0 h 699"/>
                  <a:gd name="T46" fmla="*/ 108 w 145"/>
                  <a:gd name="T47" fmla="*/ 1 h 699"/>
                  <a:gd name="T48" fmla="*/ 81 w 145"/>
                  <a:gd name="T49" fmla="*/ 6 h 699"/>
                  <a:gd name="T50" fmla="*/ 46 w 145"/>
                  <a:gd name="T51" fmla="*/ 14 h 6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45"/>
                  <a:gd name="T79" fmla="*/ 0 h 699"/>
                  <a:gd name="T80" fmla="*/ 145 w 145"/>
                  <a:gd name="T81" fmla="*/ 699 h 69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45" h="699">
                    <a:moveTo>
                      <a:pt x="46" y="14"/>
                    </a:moveTo>
                    <a:lnTo>
                      <a:pt x="41" y="28"/>
                    </a:lnTo>
                    <a:lnTo>
                      <a:pt x="32" y="67"/>
                    </a:lnTo>
                    <a:lnTo>
                      <a:pt x="20" y="130"/>
                    </a:lnTo>
                    <a:lnTo>
                      <a:pt x="7" y="213"/>
                    </a:lnTo>
                    <a:lnTo>
                      <a:pt x="0" y="314"/>
                    </a:lnTo>
                    <a:lnTo>
                      <a:pt x="1" y="430"/>
                    </a:lnTo>
                    <a:lnTo>
                      <a:pt x="13" y="559"/>
                    </a:lnTo>
                    <a:lnTo>
                      <a:pt x="40" y="699"/>
                    </a:lnTo>
                    <a:lnTo>
                      <a:pt x="140" y="693"/>
                    </a:lnTo>
                    <a:lnTo>
                      <a:pt x="135" y="672"/>
                    </a:lnTo>
                    <a:lnTo>
                      <a:pt x="126" y="616"/>
                    </a:lnTo>
                    <a:lnTo>
                      <a:pt x="113" y="532"/>
                    </a:lnTo>
                    <a:lnTo>
                      <a:pt x="103" y="430"/>
                    </a:lnTo>
                    <a:lnTo>
                      <a:pt x="97" y="317"/>
                    </a:lnTo>
                    <a:lnTo>
                      <a:pt x="100" y="205"/>
                    </a:lnTo>
                    <a:lnTo>
                      <a:pt x="115" y="98"/>
                    </a:lnTo>
                    <a:lnTo>
                      <a:pt x="145" y="8"/>
                    </a:lnTo>
                    <a:lnTo>
                      <a:pt x="145" y="7"/>
                    </a:lnTo>
                    <a:lnTo>
                      <a:pt x="145" y="5"/>
                    </a:lnTo>
                    <a:lnTo>
                      <a:pt x="143" y="3"/>
                    </a:lnTo>
                    <a:lnTo>
                      <a:pt x="137" y="0"/>
                    </a:lnTo>
                    <a:lnTo>
                      <a:pt x="126" y="0"/>
                    </a:lnTo>
                    <a:lnTo>
                      <a:pt x="108" y="1"/>
                    </a:lnTo>
                    <a:lnTo>
                      <a:pt x="81" y="6"/>
                    </a:lnTo>
                    <a:lnTo>
                      <a:pt x="46" y="1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3" name="Freeform 146"/>
              <p:cNvSpPr>
                <a:spLocks/>
              </p:cNvSpPr>
              <p:nvPr/>
            </p:nvSpPr>
            <p:spPr bwMode="auto">
              <a:xfrm>
                <a:off x="4850" y="1566"/>
                <a:ext cx="18" cy="85"/>
              </a:xfrm>
              <a:custGeom>
                <a:avLst/>
                <a:gdLst>
                  <a:gd name="T0" fmla="*/ 39 w 123"/>
                  <a:gd name="T1" fmla="*/ 12 h 597"/>
                  <a:gd name="T2" fmla="*/ 35 w 123"/>
                  <a:gd name="T3" fmla="*/ 23 h 597"/>
                  <a:gd name="T4" fmla="*/ 26 w 123"/>
                  <a:gd name="T5" fmla="*/ 57 h 597"/>
                  <a:gd name="T6" fmla="*/ 16 w 123"/>
                  <a:gd name="T7" fmla="*/ 111 h 597"/>
                  <a:gd name="T8" fmla="*/ 6 w 123"/>
                  <a:gd name="T9" fmla="*/ 181 h 597"/>
                  <a:gd name="T10" fmla="*/ 0 w 123"/>
                  <a:gd name="T11" fmla="*/ 267 h 597"/>
                  <a:gd name="T12" fmla="*/ 1 w 123"/>
                  <a:gd name="T13" fmla="*/ 367 h 597"/>
                  <a:gd name="T14" fmla="*/ 11 w 123"/>
                  <a:gd name="T15" fmla="*/ 477 h 597"/>
                  <a:gd name="T16" fmla="*/ 34 w 123"/>
                  <a:gd name="T17" fmla="*/ 597 h 597"/>
                  <a:gd name="T18" fmla="*/ 119 w 123"/>
                  <a:gd name="T19" fmla="*/ 591 h 597"/>
                  <a:gd name="T20" fmla="*/ 115 w 123"/>
                  <a:gd name="T21" fmla="*/ 574 h 597"/>
                  <a:gd name="T22" fmla="*/ 107 w 123"/>
                  <a:gd name="T23" fmla="*/ 526 h 597"/>
                  <a:gd name="T24" fmla="*/ 97 w 123"/>
                  <a:gd name="T25" fmla="*/ 454 h 597"/>
                  <a:gd name="T26" fmla="*/ 88 w 123"/>
                  <a:gd name="T27" fmla="*/ 367 h 597"/>
                  <a:gd name="T28" fmla="*/ 82 w 123"/>
                  <a:gd name="T29" fmla="*/ 272 h 597"/>
                  <a:gd name="T30" fmla="*/ 84 w 123"/>
                  <a:gd name="T31" fmla="*/ 175 h 597"/>
                  <a:gd name="T32" fmla="*/ 97 w 123"/>
                  <a:gd name="T33" fmla="*/ 84 h 597"/>
                  <a:gd name="T34" fmla="*/ 123 w 123"/>
                  <a:gd name="T35" fmla="*/ 7 h 597"/>
                  <a:gd name="T36" fmla="*/ 123 w 123"/>
                  <a:gd name="T37" fmla="*/ 6 h 597"/>
                  <a:gd name="T38" fmla="*/ 123 w 123"/>
                  <a:gd name="T39" fmla="*/ 5 h 597"/>
                  <a:gd name="T40" fmla="*/ 121 w 123"/>
                  <a:gd name="T41" fmla="*/ 3 h 597"/>
                  <a:gd name="T42" fmla="*/ 117 w 123"/>
                  <a:gd name="T43" fmla="*/ 0 h 597"/>
                  <a:gd name="T44" fmla="*/ 106 w 123"/>
                  <a:gd name="T45" fmla="*/ 0 h 597"/>
                  <a:gd name="T46" fmla="*/ 91 w 123"/>
                  <a:gd name="T47" fmla="*/ 2 h 597"/>
                  <a:gd name="T48" fmla="*/ 70 w 123"/>
                  <a:gd name="T49" fmla="*/ 5 h 597"/>
                  <a:gd name="T50" fmla="*/ 39 w 123"/>
                  <a:gd name="T51" fmla="*/ 12 h 59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597"/>
                  <a:gd name="T80" fmla="*/ 123 w 123"/>
                  <a:gd name="T81" fmla="*/ 597 h 59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597">
                    <a:moveTo>
                      <a:pt x="39" y="12"/>
                    </a:moveTo>
                    <a:lnTo>
                      <a:pt x="35" y="23"/>
                    </a:lnTo>
                    <a:lnTo>
                      <a:pt x="26" y="57"/>
                    </a:lnTo>
                    <a:lnTo>
                      <a:pt x="16" y="111"/>
                    </a:lnTo>
                    <a:lnTo>
                      <a:pt x="6" y="181"/>
                    </a:lnTo>
                    <a:lnTo>
                      <a:pt x="0" y="267"/>
                    </a:lnTo>
                    <a:lnTo>
                      <a:pt x="1" y="367"/>
                    </a:lnTo>
                    <a:lnTo>
                      <a:pt x="11" y="477"/>
                    </a:lnTo>
                    <a:lnTo>
                      <a:pt x="34" y="597"/>
                    </a:lnTo>
                    <a:lnTo>
                      <a:pt x="119" y="591"/>
                    </a:lnTo>
                    <a:lnTo>
                      <a:pt x="115" y="574"/>
                    </a:lnTo>
                    <a:lnTo>
                      <a:pt x="107" y="526"/>
                    </a:lnTo>
                    <a:lnTo>
                      <a:pt x="97" y="454"/>
                    </a:lnTo>
                    <a:lnTo>
                      <a:pt x="88" y="367"/>
                    </a:lnTo>
                    <a:lnTo>
                      <a:pt x="82" y="272"/>
                    </a:lnTo>
                    <a:lnTo>
                      <a:pt x="84" y="175"/>
                    </a:lnTo>
                    <a:lnTo>
                      <a:pt x="97" y="84"/>
                    </a:lnTo>
                    <a:lnTo>
                      <a:pt x="123" y="7"/>
                    </a:lnTo>
                    <a:lnTo>
                      <a:pt x="123" y="6"/>
                    </a:lnTo>
                    <a:lnTo>
                      <a:pt x="123" y="5"/>
                    </a:lnTo>
                    <a:lnTo>
                      <a:pt x="121" y="3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91" y="2"/>
                    </a:lnTo>
                    <a:lnTo>
                      <a:pt x="70" y="5"/>
                    </a:lnTo>
                    <a:lnTo>
                      <a:pt x="39" y="1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4" name="Freeform 147"/>
              <p:cNvSpPr>
                <a:spLocks/>
              </p:cNvSpPr>
              <p:nvPr/>
            </p:nvSpPr>
            <p:spPr bwMode="auto">
              <a:xfrm>
                <a:off x="4851" y="1572"/>
                <a:ext cx="15" cy="71"/>
              </a:xfrm>
              <a:custGeom>
                <a:avLst/>
                <a:gdLst>
                  <a:gd name="T0" fmla="*/ 32 w 103"/>
                  <a:gd name="T1" fmla="*/ 9 h 492"/>
                  <a:gd name="T2" fmla="*/ 28 w 103"/>
                  <a:gd name="T3" fmla="*/ 18 h 492"/>
                  <a:gd name="T4" fmla="*/ 21 w 103"/>
                  <a:gd name="T5" fmla="*/ 47 h 492"/>
                  <a:gd name="T6" fmla="*/ 12 w 103"/>
                  <a:gd name="T7" fmla="*/ 90 h 492"/>
                  <a:gd name="T8" fmla="*/ 4 w 103"/>
                  <a:gd name="T9" fmla="*/ 149 h 492"/>
                  <a:gd name="T10" fmla="*/ 0 w 103"/>
                  <a:gd name="T11" fmla="*/ 220 h 492"/>
                  <a:gd name="T12" fmla="*/ 0 w 103"/>
                  <a:gd name="T13" fmla="*/ 303 h 492"/>
                  <a:gd name="T14" fmla="*/ 9 w 103"/>
                  <a:gd name="T15" fmla="*/ 394 h 492"/>
                  <a:gd name="T16" fmla="*/ 27 w 103"/>
                  <a:gd name="T17" fmla="*/ 492 h 492"/>
                  <a:gd name="T18" fmla="*/ 98 w 103"/>
                  <a:gd name="T19" fmla="*/ 489 h 492"/>
                  <a:gd name="T20" fmla="*/ 95 w 103"/>
                  <a:gd name="T21" fmla="*/ 474 h 492"/>
                  <a:gd name="T22" fmla="*/ 88 w 103"/>
                  <a:gd name="T23" fmla="*/ 434 h 492"/>
                  <a:gd name="T24" fmla="*/ 80 w 103"/>
                  <a:gd name="T25" fmla="*/ 375 h 492"/>
                  <a:gd name="T26" fmla="*/ 72 w 103"/>
                  <a:gd name="T27" fmla="*/ 303 h 492"/>
                  <a:gd name="T28" fmla="*/ 68 w 103"/>
                  <a:gd name="T29" fmla="*/ 224 h 492"/>
                  <a:gd name="T30" fmla="*/ 70 w 103"/>
                  <a:gd name="T31" fmla="*/ 144 h 492"/>
                  <a:gd name="T32" fmla="*/ 81 w 103"/>
                  <a:gd name="T33" fmla="*/ 68 h 492"/>
                  <a:gd name="T34" fmla="*/ 103 w 103"/>
                  <a:gd name="T35" fmla="*/ 5 h 492"/>
                  <a:gd name="T36" fmla="*/ 103 w 103"/>
                  <a:gd name="T37" fmla="*/ 4 h 492"/>
                  <a:gd name="T38" fmla="*/ 103 w 103"/>
                  <a:gd name="T39" fmla="*/ 3 h 492"/>
                  <a:gd name="T40" fmla="*/ 100 w 103"/>
                  <a:gd name="T41" fmla="*/ 1 h 492"/>
                  <a:gd name="T42" fmla="*/ 97 w 103"/>
                  <a:gd name="T43" fmla="*/ 0 h 492"/>
                  <a:gd name="T44" fmla="*/ 89 w 103"/>
                  <a:gd name="T45" fmla="*/ 0 h 492"/>
                  <a:gd name="T46" fmla="*/ 75 w 103"/>
                  <a:gd name="T47" fmla="*/ 0 h 492"/>
                  <a:gd name="T48" fmla="*/ 57 w 103"/>
                  <a:gd name="T49" fmla="*/ 3 h 492"/>
                  <a:gd name="T50" fmla="*/ 32 w 103"/>
                  <a:gd name="T51" fmla="*/ 9 h 49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3"/>
                  <a:gd name="T79" fmla="*/ 0 h 492"/>
                  <a:gd name="T80" fmla="*/ 103 w 103"/>
                  <a:gd name="T81" fmla="*/ 492 h 49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3" h="492">
                    <a:moveTo>
                      <a:pt x="32" y="9"/>
                    </a:moveTo>
                    <a:lnTo>
                      <a:pt x="28" y="18"/>
                    </a:lnTo>
                    <a:lnTo>
                      <a:pt x="21" y="47"/>
                    </a:lnTo>
                    <a:lnTo>
                      <a:pt x="12" y="90"/>
                    </a:lnTo>
                    <a:lnTo>
                      <a:pt x="4" y="149"/>
                    </a:lnTo>
                    <a:lnTo>
                      <a:pt x="0" y="220"/>
                    </a:lnTo>
                    <a:lnTo>
                      <a:pt x="0" y="303"/>
                    </a:lnTo>
                    <a:lnTo>
                      <a:pt x="9" y="394"/>
                    </a:lnTo>
                    <a:lnTo>
                      <a:pt x="27" y="492"/>
                    </a:lnTo>
                    <a:lnTo>
                      <a:pt x="98" y="489"/>
                    </a:lnTo>
                    <a:lnTo>
                      <a:pt x="95" y="474"/>
                    </a:lnTo>
                    <a:lnTo>
                      <a:pt x="88" y="434"/>
                    </a:lnTo>
                    <a:lnTo>
                      <a:pt x="80" y="375"/>
                    </a:lnTo>
                    <a:lnTo>
                      <a:pt x="72" y="303"/>
                    </a:lnTo>
                    <a:lnTo>
                      <a:pt x="68" y="224"/>
                    </a:lnTo>
                    <a:lnTo>
                      <a:pt x="70" y="144"/>
                    </a:lnTo>
                    <a:lnTo>
                      <a:pt x="81" y="68"/>
                    </a:lnTo>
                    <a:lnTo>
                      <a:pt x="103" y="5"/>
                    </a:lnTo>
                    <a:lnTo>
                      <a:pt x="103" y="4"/>
                    </a:lnTo>
                    <a:lnTo>
                      <a:pt x="103" y="3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57" y="3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5" name="Freeform 148"/>
              <p:cNvSpPr>
                <a:spLocks/>
              </p:cNvSpPr>
              <p:nvPr/>
            </p:nvSpPr>
            <p:spPr bwMode="auto">
              <a:xfrm>
                <a:off x="4852" y="1579"/>
                <a:ext cx="12" cy="56"/>
              </a:xfrm>
              <a:custGeom>
                <a:avLst/>
                <a:gdLst>
                  <a:gd name="T0" fmla="*/ 25 w 82"/>
                  <a:gd name="T1" fmla="*/ 8 h 390"/>
                  <a:gd name="T2" fmla="*/ 23 w 82"/>
                  <a:gd name="T3" fmla="*/ 16 h 390"/>
                  <a:gd name="T4" fmla="*/ 17 w 82"/>
                  <a:gd name="T5" fmla="*/ 38 h 390"/>
                  <a:gd name="T6" fmla="*/ 11 w 82"/>
                  <a:gd name="T7" fmla="*/ 72 h 390"/>
                  <a:gd name="T8" fmla="*/ 4 w 82"/>
                  <a:gd name="T9" fmla="*/ 118 h 390"/>
                  <a:gd name="T10" fmla="*/ 0 w 82"/>
                  <a:gd name="T11" fmla="*/ 174 h 390"/>
                  <a:gd name="T12" fmla="*/ 0 w 82"/>
                  <a:gd name="T13" fmla="*/ 240 h 390"/>
                  <a:gd name="T14" fmla="*/ 7 w 82"/>
                  <a:gd name="T15" fmla="*/ 312 h 390"/>
                  <a:gd name="T16" fmla="*/ 22 w 82"/>
                  <a:gd name="T17" fmla="*/ 390 h 390"/>
                  <a:gd name="T18" fmla="*/ 78 w 82"/>
                  <a:gd name="T19" fmla="*/ 387 h 390"/>
                  <a:gd name="T20" fmla="*/ 76 w 82"/>
                  <a:gd name="T21" fmla="*/ 375 h 390"/>
                  <a:gd name="T22" fmla="*/ 70 w 82"/>
                  <a:gd name="T23" fmla="*/ 343 h 390"/>
                  <a:gd name="T24" fmla="*/ 63 w 82"/>
                  <a:gd name="T25" fmla="*/ 297 h 390"/>
                  <a:gd name="T26" fmla="*/ 57 w 82"/>
                  <a:gd name="T27" fmla="*/ 240 h 390"/>
                  <a:gd name="T28" fmla="*/ 54 w 82"/>
                  <a:gd name="T29" fmla="*/ 178 h 390"/>
                  <a:gd name="T30" fmla="*/ 56 w 82"/>
                  <a:gd name="T31" fmla="*/ 113 h 390"/>
                  <a:gd name="T32" fmla="*/ 64 w 82"/>
                  <a:gd name="T33" fmla="*/ 55 h 390"/>
                  <a:gd name="T34" fmla="*/ 82 w 82"/>
                  <a:gd name="T35" fmla="*/ 4 h 390"/>
                  <a:gd name="T36" fmla="*/ 82 w 82"/>
                  <a:gd name="T37" fmla="*/ 4 h 390"/>
                  <a:gd name="T38" fmla="*/ 82 w 82"/>
                  <a:gd name="T39" fmla="*/ 2 h 390"/>
                  <a:gd name="T40" fmla="*/ 80 w 82"/>
                  <a:gd name="T41" fmla="*/ 1 h 390"/>
                  <a:gd name="T42" fmla="*/ 77 w 82"/>
                  <a:gd name="T43" fmla="*/ 0 h 390"/>
                  <a:gd name="T44" fmla="*/ 70 w 82"/>
                  <a:gd name="T45" fmla="*/ 0 h 390"/>
                  <a:gd name="T46" fmla="*/ 60 w 82"/>
                  <a:gd name="T47" fmla="*/ 1 h 390"/>
                  <a:gd name="T48" fmla="*/ 46 w 82"/>
                  <a:gd name="T49" fmla="*/ 3 h 390"/>
                  <a:gd name="T50" fmla="*/ 25 w 82"/>
                  <a:gd name="T51" fmla="*/ 8 h 3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390"/>
                  <a:gd name="T80" fmla="*/ 82 w 82"/>
                  <a:gd name="T81" fmla="*/ 390 h 3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390">
                    <a:moveTo>
                      <a:pt x="25" y="8"/>
                    </a:moveTo>
                    <a:lnTo>
                      <a:pt x="23" y="16"/>
                    </a:lnTo>
                    <a:lnTo>
                      <a:pt x="17" y="38"/>
                    </a:lnTo>
                    <a:lnTo>
                      <a:pt x="11" y="72"/>
                    </a:lnTo>
                    <a:lnTo>
                      <a:pt x="4" y="118"/>
                    </a:lnTo>
                    <a:lnTo>
                      <a:pt x="0" y="174"/>
                    </a:lnTo>
                    <a:lnTo>
                      <a:pt x="0" y="240"/>
                    </a:lnTo>
                    <a:lnTo>
                      <a:pt x="7" y="312"/>
                    </a:lnTo>
                    <a:lnTo>
                      <a:pt x="22" y="390"/>
                    </a:lnTo>
                    <a:lnTo>
                      <a:pt x="78" y="387"/>
                    </a:lnTo>
                    <a:lnTo>
                      <a:pt x="76" y="375"/>
                    </a:lnTo>
                    <a:lnTo>
                      <a:pt x="70" y="343"/>
                    </a:lnTo>
                    <a:lnTo>
                      <a:pt x="63" y="297"/>
                    </a:lnTo>
                    <a:lnTo>
                      <a:pt x="57" y="240"/>
                    </a:lnTo>
                    <a:lnTo>
                      <a:pt x="54" y="178"/>
                    </a:lnTo>
                    <a:lnTo>
                      <a:pt x="56" y="113"/>
                    </a:lnTo>
                    <a:lnTo>
                      <a:pt x="64" y="55"/>
                    </a:lnTo>
                    <a:lnTo>
                      <a:pt x="82" y="4"/>
                    </a:lnTo>
                    <a:lnTo>
                      <a:pt x="82" y="2"/>
                    </a:lnTo>
                    <a:lnTo>
                      <a:pt x="80" y="1"/>
                    </a:lnTo>
                    <a:lnTo>
                      <a:pt x="77" y="0"/>
                    </a:lnTo>
                    <a:lnTo>
                      <a:pt x="70" y="0"/>
                    </a:lnTo>
                    <a:lnTo>
                      <a:pt x="60" y="1"/>
                    </a:lnTo>
                    <a:lnTo>
                      <a:pt x="46" y="3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6" name="Freeform 149"/>
              <p:cNvSpPr>
                <a:spLocks/>
              </p:cNvSpPr>
              <p:nvPr/>
            </p:nvSpPr>
            <p:spPr bwMode="auto">
              <a:xfrm>
                <a:off x="4853" y="1586"/>
                <a:ext cx="8" cy="41"/>
              </a:xfrm>
              <a:custGeom>
                <a:avLst/>
                <a:gdLst>
                  <a:gd name="T0" fmla="*/ 18 w 59"/>
                  <a:gd name="T1" fmla="*/ 6 h 288"/>
                  <a:gd name="T2" fmla="*/ 17 w 59"/>
                  <a:gd name="T3" fmla="*/ 11 h 288"/>
                  <a:gd name="T4" fmla="*/ 13 w 59"/>
                  <a:gd name="T5" fmla="*/ 27 h 288"/>
                  <a:gd name="T6" fmla="*/ 7 w 59"/>
                  <a:gd name="T7" fmla="*/ 53 h 288"/>
                  <a:gd name="T8" fmla="*/ 2 w 59"/>
                  <a:gd name="T9" fmla="*/ 87 h 288"/>
                  <a:gd name="T10" fmla="*/ 0 w 59"/>
                  <a:gd name="T11" fmla="*/ 130 h 288"/>
                  <a:gd name="T12" fmla="*/ 0 w 59"/>
                  <a:gd name="T13" fmla="*/ 177 h 288"/>
                  <a:gd name="T14" fmla="*/ 5 w 59"/>
                  <a:gd name="T15" fmla="*/ 231 h 288"/>
                  <a:gd name="T16" fmla="*/ 16 w 59"/>
                  <a:gd name="T17" fmla="*/ 288 h 288"/>
                  <a:gd name="T18" fmla="*/ 57 w 59"/>
                  <a:gd name="T19" fmla="*/ 286 h 288"/>
                  <a:gd name="T20" fmla="*/ 56 w 59"/>
                  <a:gd name="T21" fmla="*/ 278 h 288"/>
                  <a:gd name="T22" fmla="*/ 51 w 59"/>
                  <a:gd name="T23" fmla="*/ 254 h 288"/>
                  <a:gd name="T24" fmla="*/ 47 w 59"/>
                  <a:gd name="T25" fmla="*/ 219 h 288"/>
                  <a:gd name="T26" fmla="*/ 42 w 59"/>
                  <a:gd name="T27" fmla="*/ 177 h 288"/>
                  <a:gd name="T28" fmla="*/ 40 w 59"/>
                  <a:gd name="T29" fmla="*/ 131 h 288"/>
                  <a:gd name="T30" fmla="*/ 41 w 59"/>
                  <a:gd name="T31" fmla="*/ 84 h 288"/>
                  <a:gd name="T32" fmla="*/ 47 w 59"/>
                  <a:gd name="T33" fmla="*/ 40 h 288"/>
                  <a:gd name="T34" fmla="*/ 59 w 59"/>
                  <a:gd name="T35" fmla="*/ 3 h 288"/>
                  <a:gd name="T36" fmla="*/ 59 w 59"/>
                  <a:gd name="T37" fmla="*/ 3 h 288"/>
                  <a:gd name="T38" fmla="*/ 59 w 59"/>
                  <a:gd name="T39" fmla="*/ 2 h 288"/>
                  <a:gd name="T40" fmla="*/ 58 w 59"/>
                  <a:gd name="T41" fmla="*/ 1 h 288"/>
                  <a:gd name="T42" fmla="*/ 56 w 59"/>
                  <a:gd name="T43" fmla="*/ 0 h 288"/>
                  <a:gd name="T44" fmla="*/ 51 w 59"/>
                  <a:gd name="T45" fmla="*/ 0 h 288"/>
                  <a:gd name="T46" fmla="*/ 45 w 59"/>
                  <a:gd name="T47" fmla="*/ 0 h 288"/>
                  <a:gd name="T48" fmla="*/ 33 w 59"/>
                  <a:gd name="T49" fmla="*/ 2 h 288"/>
                  <a:gd name="T50" fmla="*/ 18 w 59"/>
                  <a:gd name="T51" fmla="*/ 6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9"/>
                  <a:gd name="T79" fmla="*/ 0 h 288"/>
                  <a:gd name="T80" fmla="*/ 59 w 59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9" h="288">
                    <a:moveTo>
                      <a:pt x="18" y="6"/>
                    </a:moveTo>
                    <a:lnTo>
                      <a:pt x="17" y="11"/>
                    </a:lnTo>
                    <a:lnTo>
                      <a:pt x="13" y="27"/>
                    </a:lnTo>
                    <a:lnTo>
                      <a:pt x="7" y="53"/>
                    </a:lnTo>
                    <a:lnTo>
                      <a:pt x="2" y="87"/>
                    </a:lnTo>
                    <a:lnTo>
                      <a:pt x="0" y="130"/>
                    </a:lnTo>
                    <a:lnTo>
                      <a:pt x="0" y="177"/>
                    </a:lnTo>
                    <a:lnTo>
                      <a:pt x="5" y="231"/>
                    </a:lnTo>
                    <a:lnTo>
                      <a:pt x="16" y="288"/>
                    </a:lnTo>
                    <a:lnTo>
                      <a:pt x="57" y="286"/>
                    </a:lnTo>
                    <a:lnTo>
                      <a:pt x="56" y="278"/>
                    </a:lnTo>
                    <a:lnTo>
                      <a:pt x="51" y="254"/>
                    </a:lnTo>
                    <a:lnTo>
                      <a:pt x="47" y="219"/>
                    </a:lnTo>
                    <a:lnTo>
                      <a:pt x="42" y="177"/>
                    </a:lnTo>
                    <a:lnTo>
                      <a:pt x="40" y="131"/>
                    </a:lnTo>
                    <a:lnTo>
                      <a:pt x="41" y="84"/>
                    </a:lnTo>
                    <a:lnTo>
                      <a:pt x="47" y="40"/>
                    </a:lnTo>
                    <a:lnTo>
                      <a:pt x="59" y="3"/>
                    </a:lnTo>
                    <a:lnTo>
                      <a:pt x="59" y="2"/>
                    </a:lnTo>
                    <a:lnTo>
                      <a:pt x="58" y="1"/>
                    </a:lnTo>
                    <a:lnTo>
                      <a:pt x="56" y="0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33" y="2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7" name="Freeform 150"/>
              <p:cNvSpPr>
                <a:spLocks/>
              </p:cNvSpPr>
              <p:nvPr/>
            </p:nvSpPr>
            <p:spPr bwMode="auto">
              <a:xfrm>
                <a:off x="4972" y="1546"/>
                <a:ext cx="28" cy="111"/>
              </a:xfrm>
              <a:custGeom>
                <a:avLst/>
                <a:gdLst>
                  <a:gd name="T0" fmla="*/ 198 w 198"/>
                  <a:gd name="T1" fmla="*/ 6 h 779"/>
                  <a:gd name="T2" fmla="*/ 194 w 198"/>
                  <a:gd name="T3" fmla="*/ 12 h 779"/>
                  <a:gd name="T4" fmla="*/ 180 w 198"/>
                  <a:gd name="T5" fmla="*/ 31 h 779"/>
                  <a:gd name="T6" fmla="*/ 163 w 198"/>
                  <a:gd name="T7" fmla="*/ 72 h 779"/>
                  <a:gd name="T8" fmla="*/ 146 w 198"/>
                  <a:gd name="T9" fmla="*/ 138 h 779"/>
                  <a:gd name="T10" fmla="*/ 132 w 198"/>
                  <a:gd name="T11" fmla="*/ 236 h 779"/>
                  <a:gd name="T12" fmla="*/ 125 w 198"/>
                  <a:gd name="T13" fmla="*/ 373 h 779"/>
                  <a:gd name="T14" fmla="*/ 130 w 198"/>
                  <a:gd name="T15" fmla="*/ 551 h 779"/>
                  <a:gd name="T16" fmla="*/ 148 w 198"/>
                  <a:gd name="T17" fmla="*/ 779 h 779"/>
                  <a:gd name="T18" fmla="*/ 37 w 198"/>
                  <a:gd name="T19" fmla="*/ 779 h 779"/>
                  <a:gd name="T20" fmla="*/ 34 w 198"/>
                  <a:gd name="T21" fmla="*/ 756 h 779"/>
                  <a:gd name="T22" fmla="*/ 23 w 198"/>
                  <a:gd name="T23" fmla="*/ 693 h 779"/>
                  <a:gd name="T24" fmla="*/ 13 w 198"/>
                  <a:gd name="T25" fmla="*/ 599 h 779"/>
                  <a:gd name="T26" fmla="*/ 4 w 198"/>
                  <a:gd name="T27" fmla="*/ 483 h 779"/>
                  <a:gd name="T28" fmla="*/ 0 w 198"/>
                  <a:gd name="T29" fmla="*/ 357 h 779"/>
                  <a:gd name="T30" fmla="*/ 7 w 198"/>
                  <a:gd name="T31" fmla="*/ 227 h 779"/>
                  <a:gd name="T32" fmla="*/ 27 w 198"/>
                  <a:gd name="T33" fmla="*/ 105 h 779"/>
                  <a:gd name="T34" fmla="*/ 65 w 198"/>
                  <a:gd name="T35" fmla="*/ 0 h 779"/>
                  <a:gd name="T36" fmla="*/ 198 w 198"/>
                  <a:gd name="T37" fmla="*/ 6 h 7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98"/>
                  <a:gd name="T58" fmla="*/ 0 h 779"/>
                  <a:gd name="T59" fmla="*/ 198 w 198"/>
                  <a:gd name="T60" fmla="*/ 779 h 77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98" h="779">
                    <a:moveTo>
                      <a:pt x="198" y="6"/>
                    </a:moveTo>
                    <a:lnTo>
                      <a:pt x="194" y="12"/>
                    </a:lnTo>
                    <a:lnTo>
                      <a:pt x="180" y="31"/>
                    </a:lnTo>
                    <a:lnTo>
                      <a:pt x="163" y="72"/>
                    </a:lnTo>
                    <a:lnTo>
                      <a:pt x="146" y="138"/>
                    </a:lnTo>
                    <a:lnTo>
                      <a:pt x="132" y="236"/>
                    </a:lnTo>
                    <a:lnTo>
                      <a:pt x="125" y="373"/>
                    </a:lnTo>
                    <a:lnTo>
                      <a:pt x="130" y="551"/>
                    </a:lnTo>
                    <a:lnTo>
                      <a:pt x="148" y="779"/>
                    </a:lnTo>
                    <a:lnTo>
                      <a:pt x="37" y="779"/>
                    </a:lnTo>
                    <a:lnTo>
                      <a:pt x="34" y="756"/>
                    </a:lnTo>
                    <a:lnTo>
                      <a:pt x="23" y="693"/>
                    </a:lnTo>
                    <a:lnTo>
                      <a:pt x="13" y="599"/>
                    </a:lnTo>
                    <a:lnTo>
                      <a:pt x="4" y="483"/>
                    </a:lnTo>
                    <a:lnTo>
                      <a:pt x="0" y="357"/>
                    </a:lnTo>
                    <a:lnTo>
                      <a:pt x="7" y="227"/>
                    </a:lnTo>
                    <a:lnTo>
                      <a:pt x="27" y="105"/>
                    </a:lnTo>
                    <a:lnTo>
                      <a:pt x="65" y="0"/>
                    </a:lnTo>
                    <a:lnTo>
                      <a:pt x="198" y="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8" name="Freeform 151"/>
              <p:cNvSpPr>
                <a:spLocks/>
              </p:cNvSpPr>
              <p:nvPr/>
            </p:nvSpPr>
            <p:spPr bwMode="auto">
              <a:xfrm>
                <a:off x="4973" y="1553"/>
                <a:ext cx="24" cy="96"/>
              </a:xfrm>
              <a:custGeom>
                <a:avLst/>
                <a:gdLst>
                  <a:gd name="T0" fmla="*/ 169 w 169"/>
                  <a:gd name="T1" fmla="*/ 5 h 666"/>
                  <a:gd name="T2" fmla="*/ 164 w 169"/>
                  <a:gd name="T3" fmla="*/ 10 h 666"/>
                  <a:gd name="T4" fmla="*/ 154 w 169"/>
                  <a:gd name="T5" fmla="*/ 27 h 666"/>
                  <a:gd name="T6" fmla="*/ 139 w 169"/>
                  <a:gd name="T7" fmla="*/ 61 h 666"/>
                  <a:gd name="T8" fmla="*/ 124 w 169"/>
                  <a:gd name="T9" fmla="*/ 118 h 666"/>
                  <a:gd name="T10" fmla="*/ 113 w 169"/>
                  <a:gd name="T11" fmla="*/ 201 h 666"/>
                  <a:gd name="T12" fmla="*/ 107 w 169"/>
                  <a:gd name="T13" fmla="*/ 318 h 666"/>
                  <a:gd name="T14" fmla="*/ 110 w 169"/>
                  <a:gd name="T15" fmla="*/ 470 h 666"/>
                  <a:gd name="T16" fmla="*/ 126 w 169"/>
                  <a:gd name="T17" fmla="*/ 666 h 666"/>
                  <a:gd name="T18" fmla="*/ 31 w 169"/>
                  <a:gd name="T19" fmla="*/ 666 h 666"/>
                  <a:gd name="T20" fmla="*/ 28 w 169"/>
                  <a:gd name="T21" fmla="*/ 646 h 666"/>
                  <a:gd name="T22" fmla="*/ 20 w 169"/>
                  <a:gd name="T23" fmla="*/ 592 h 666"/>
                  <a:gd name="T24" fmla="*/ 11 w 169"/>
                  <a:gd name="T25" fmla="*/ 512 h 666"/>
                  <a:gd name="T26" fmla="*/ 3 w 169"/>
                  <a:gd name="T27" fmla="*/ 413 h 666"/>
                  <a:gd name="T28" fmla="*/ 0 w 169"/>
                  <a:gd name="T29" fmla="*/ 305 h 666"/>
                  <a:gd name="T30" fmla="*/ 6 w 169"/>
                  <a:gd name="T31" fmla="*/ 195 h 666"/>
                  <a:gd name="T32" fmla="*/ 23 w 169"/>
                  <a:gd name="T33" fmla="*/ 90 h 666"/>
                  <a:gd name="T34" fmla="*/ 55 w 169"/>
                  <a:gd name="T35" fmla="*/ 0 h 666"/>
                  <a:gd name="T36" fmla="*/ 169 w 169"/>
                  <a:gd name="T37" fmla="*/ 5 h 66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69"/>
                  <a:gd name="T58" fmla="*/ 0 h 666"/>
                  <a:gd name="T59" fmla="*/ 169 w 169"/>
                  <a:gd name="T60" fmla="*/ 666 h 66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69" h="666">
                    <a:moveTo>
                      <a:pt x="169" y="5"/>
                    </a:moveTo>
                    <a:lnTo>
                      <a:pt x="164" y="10"/>
                    </a:lnTo>
                    <a:lnTo>
                      <a:pt x="154" y="27"/>
                    </a:lnTo>
                    <a:lnTo>
                      <a:pt x="139" y="61"/>
                    </a:lnTo>
                    <a:lnTo>
                      <a:pt x="124" y="118"/>
                    </a:lnTo>
                    <a:lnTo>
                      <a:pt x="113" y="201"/>
                    </a:lnTo>
                    <a:lnTo>
                      <a:pt x="107" y="318"/>
                    </a:lnTo>
                    <a:lnTo>
                      <a:pt x="110" y="470"/>
                    </a:lnTo>
                    <a:lnTo>
                      <a:pt x="126" y="666"/>
                    </a:lnTo>
                    <a:lnTo>
                      <a:pt x="31" y="666"/>
                    </a:lnTo>
                    <a:lnTo>
                      <a:pt x="28" y="646"/>
                    </a:lnTo>
                    <a:lnTo>
                      <a:pt x="20" y="592"/>
                    </a:lnTo>
                    <a:lnTo>
                      <a:pt x="11" y="512"/>
                    </a:lnTo>
                    <a:lnTo>
                      <a:pt x="3" y="413"/>
                    </a:lnTo>
                    <a:lnTo>
                      <a:pt x="0" y="305"/>
                    </a:lnTo>
                    <a:lnTo>
                      <a:pt x="6" y="195"/>
                    </a:lnTo>
                    <a:lnTo>
                      <a:pt x="23" y="90"/>
                    </a:lnTo>
                    <a:lnTo>
                      <a:pt x="55" y="0"/>
                    </a:lnTo>
                    <a:lnTo>
                      <a:pt x="169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89" name="Freeform 152"/>
              <p:cNvSpPr>
                <a:spLocks/>
              </p:cNvSpPr>
              <p:nvPr/>
            </p:nvSpPr>
            <p:spPr bwMode="auto">
              <a:xfrm>
                <a:off x="4974" y="1561"/>
                <a:ext cx="20" cy="79"/>
              </a:xfrm>
              <a:custGeom>
                <a:avLst/>
                <a:gdLst>
                  <a:gd name="T0" fmla="*/ 140 w 140"/>
                  <a:gd name="T1" fmla="*/ 5 h 551"/>
                  <a:gd name="T2" fmla="*/ 136 w 140"/>
                  <a:gd name="T3" fmla="*/ 8 h 551"/>
                  <a:gd name="T4" fmla="*/ 127 w 140"/>
                  <a:gd name="T5" fmla="*/ 23 h 551"/>
                  <a:gd name="T6" fmla="*/ 116 w 140"/>
                  <a:gd name="T7" fmla="*/ 51 h 551"/>
                  <a:gd name="T8" fmla="*/ 103 w 140"/>
                  <a:gd name="T9" fmla="*/ 98 h 551"/>
                  <a:gd name="T10" fmla="*/ 94 w 140"/>
                  <a:gd name="T11" fmla="*/ 167 h 551"/>
                  <a:gd name="T12" fmla="*/ 90 w 140"/>
                  <a:gd name="T13" fmla="*/ 264 h 551"/>
                  <a:gd name="T14" fmla="*/ 92 w 140"/>
                  <a:gd name="T15" fmla="*/ 390 h 551"/>
                  <a:gd name="T16" fmla="*/ 106 w 140"/>
                  <a:gd name="T17" fmla="*/ 551 h 551"/>
                  <a:gd name="T18" fmla="*/ 27 w 140"/>
                  <a:gd name="T19" fmla="*/ 551 h 551"/>
                  <a:gd name="T20" fmla="*/ 24 w 140"/>
                  <a:gd name="T21" fmla="*/ 535 h 551"/>
                  <a:gd name="T22" fmla="*/ 17 w 140"/>
                  <a:gd name="T23" fmla="*/ 490 h 551"/>
                  <a:gd name="T24" fmla="*/ 9 w 140"/>
                  <a:gd name="T25" fmla="*/ 423 h 551"/>
                  <a:gd name="T26" fmla="*/ 3 w 140"/>
                  <a:gd name="T27" fmla="*/ 342 h 551"/>
                  <a:gd name="T28" fmla="*/ 0 w 140"/>
                  <a:gd name="T29" fmla="*/ 252 h 551"/>
                  <a:gd name="T30" fmla="*/ 5 w 140"/>
                  <a:gd name="T31" fmla="*/ 161 h 551"/>
                  <a:gd name="T32" fmla="*/ 20 w 140"/>
                  <a:gd name="T33" fmla="*/ 75 h 551"/>
                  <a:gd name="T34" fmla="*/ 46 w 140"/>
                  <a:gd name="T35" fmla="*/ 0 h 551"/>
                  <a:gd name="T36" fmla="*/ 140 w 140"/>
                  <a:gd name="T37" fmla="*/ 5 h 55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40"/>
                  <a:gd name="T58" fmla="*/ 0 h 551"/>
                  <a:gd name="T59" fmla="*/ 140 w 140"/>
                  <a:gd name="T60" fmla="*/ 551 h 55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40" h="551">
                    <a:moveTo>
                      <a:pt x="140" y="5"/>
                    </a:moveTo>
                    <a:lnTo>
                      <a:pt x="136" y="8"/>
                    </a:lnTo>
                    <a:lnTo>
                      <a:pt x="127" y="23"/>
                    </a:lnTo>
                    <a:lnTo>
                      <a:pt x="116" y="51"/>
                    </a:lnTo>
                    <a:lnTo>
                      <a:pt x="103" y="98"/>
                    </a:lnTo>
                    <a:lnTo>
                      <a:pt x="94" y="167"/>
                    </a:lnTo>
                    <a:lnTo>
                      <a:pt x="90" y="264"/>
                    </a:lnTo>
                    <a:lnTo>
                      <a:pt x="92" y="390"/>
                    </a:lnTo>
                    <a:lnTo>
                      <a:pt x="106" y="551"/>
                    </a:lnTo>
                    <a:lnTo>
                      <a:pt x="27" y="551"/>
                    </a:lnTo>
                    <a:lnTo>
                      <a:pt x="24" y="535"/>
                    </a:lnTo>
                    <a:lnTo>
                      <a:pt x="17" y="490"/>
                    </a:lnTo>
                    <a:lnTo>
                      <a:pt x="9" y="423"/>
                    </a:lnTo>
                    <a:lnTo>
                      <a:pt x="3" y="342"/>
                    </a:lnTo>
                    <a:lnTo>
                      <a:pt x="0" y="252"/>
                    </a:lnTo>
                    <a:lnTo>
                      <a:pt x="5" y="161"/>
                    </a:lnTo>
                    <a:lnTo>
                      <a:pt x="20" y="75"/>
                    </a:lnTo>
                    <a:lnTo>
                      <a:pt x="46" y="0"/>
                    </a:lnTo>
                    <a:lnTo>
                      <a:pt x="140" y="5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0" name="Freeform 153"/>
              <p:cNvSpPr>
                <a:spLocks/>
              </p:cNvSpPr>
              <p:nvPr/>
            </p:nvSpPr>
            <p:spPr bwMode="auto">
              <a:xfrm>
                <a:off x="4975" y="1569"/>
                <a:ext cx="16" cy="62"/>
              </a:xfrm>
              <a:custGeom>
                <a:avLst/>
                <a:gdLst>
                  <a:gd name="T0" fmla="*/ 111 w 111"/>
                  <a:gd name="T1" fmla="*/ 4 h 437"/>
                  <a:gd name="T2" fmla="*/ 108 w 111"/>
                  <a:gd name="T3" fmla="*/ 7 h 437"/>
                  <a:gd name="T4" fmla="*/ 101 w 111"/>
                  <a:gd name="T5" fmla="*/ 18 h 437"/>
                  <a:gd name="T6" fmla="*/ 92 w 111"/>
                  <a:gd name="T7" fmla="*/ 41 h 437"/>
                  <a:gd name="T8" fmla="*/ 82 w 111"/>
                  <a:gd name="T9" fmla="*/ 77 h 437"/>
                  <a:gd name="T10" fmla="*/ 75 w 111"/>
                  <a:gd name="T11" fmla="*/ 133 h 437"/>
                  <a:gd name="T12" fmla="*/ 70 w 111"/>
                  <a:gd name="T13" fmla="*/ 208 h 437"/>
                  <a:gd name="T14" fmla="*/ 72 w 111"/>
                  <a:gd name="T15" fmla="*/ 309 h 437"/>
                  <a:gd name="T16" fmla="*/ 83 w 111"/>
                  <a:gd name="T17" fmla="*/ 437 h 437"/>
                  <a:gd name="T18" fmla="*/ 21 w 111"/>
                  <a:gd name="T19" fmla="*/ 437 h 437"/>
                  <a:gd name="T20" fmla="*/ 19 w 111"/>
                  <a:gd name="T21" fmla="*/ 424 h 437"/>
                  <a:gd name="T22" fmla="*/ 13 w 111"/>
                  <a:gd name="T23" fmla="*/ 389 h 437"/>
                  <a:gd name="T24" fmla="*/ 7 w 111"/>
                  <a:gd name="T25" fmla="*/ 336 h 437"/>
                  <a:gd name="T26" fmla="*/ 3 w 111"/>
                  <a:gd name="T27" fmla="*/ 272 h 437"/>
                  <a:gd name="T28" fmla="*/ 0 w 111"/>
                  <a:gd name="T29" fmla="*/ 200 h 437"/>
                  <a:gd name="T30" fmla="*/ 5 w 111"/>
                  <a:gd name="T31" fmla="*/ 128 h 437"/>
                  <a:gd name="T32" fmla="*/ 16 w 111"/>
                  <a:gd name="T33" fmla="*/ 59 h 437"/>
                  <a:gd name="T34" fmla="*/ 37 w 111"/>
                  <a:gd name="T35" fmla="*/ 0 h 437"/>
                  <a:gd name="T36" fmla="*/ 111 w 111"/>
                  <a:gd name="T37" fmla="*/ 4 h 43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11"/>
                  <a:gd name="T58" fmla="*/ 0 h 437"/>
                  <a:gd name="T59" fmla="*/ 111 w 111"/>
                  <a:gd name="T60" fmla="*/ 437 h 43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11" h="437">
                    <a:moveTo>
                      <a:pt x="111" y="4"/>
                    </a:moveTo>
                    <a:lnTo>
                      <a:pt x="108" y="7"/>
                    </a:lnTo>
                    <a:lnTo>
                      <a:pt x="101" y="18"/>
                    </a:lnTo>
                    <a:lnTo>
                      <a:pt x="92" y="41"/>
                    </a:lnTo>
                    <a:lnTo>
                      <a:pt x="82" y="77"/>
                    </a:lnTo>
                    <a:lnTo>
                      <a:pt x="75" y="133"/>
                    </a:lnTo>
                    <a:lnTo>
                      <a:pt x="70" y="208"/>
                    </a:lnTo>
                    <a:lnTo>
                      <a:pt x="72" y="309"/>
                    </a:lnTo>
                    <a:lnTo>
                      <a:pt x="83" y="437"/>
                    </a:lnTo>
                    <a:lnTo>
                      <a:pt x="21" y="437"/>
                    </a:lnTo>
                    <a:lnTo>
                      <a:pt x="19" y="424"/>
                    </a:lnTo>
                    <a:lnTo>
                      <a:pt x="13" y="389"/>
                    </a:lnTo>
                    <a:lnTo>
                      <a:pt x="7" y="336"/>
                    </a:lnTo>
                    <a:lnTo>
                      <a:pt x="3" y="272"/>
                    </a:lnTo>
                    <a:lnTo>
                      <a:pt x="0" y="200"/>
                    </a:lnTo>
                    <a:lnTo>
                      <a:pt x="5" y="128"/>
                    </a:lnTo>
                    <a:lnTo>
                      <a:pt x="16" y="59"/>
                    </a:lnTo>
                    <a:lnTo>
                      <a:pt x="37" y="0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1" name="Freeform 154"/>
              <p:cNvSpPr>
                <a:spLocks/>
              </p:cNvSpPr>
              <p:nvPr/>
            </p:nvSpPr>
            <p:spPr bwMode="auto">
              <a:xfrm>
                <a:off x="4976" y="1577"/>
                <a:ext cx="12" cy="46"/>
              </a:xfrm>
              <a:custGeom>
                <a:avLst/>
                <a:gdLst>
                  <a:gd name="T0" fmla="*/ 82 w 82"/>
                  <a:gd name="T1" fmla="*/ 3 h 322"/>
                  <a:gd name="T2" fmla="*/ 79 w 82"/>
                  <a:gd name="T3" fmla="*/ 5 h 322"/>
                  <a:gd name="T4" fmla="*/ 75 w 82"/>
                  <a:gd name="T5" fmla="*/ 13 h 322"/>
                  <a:gd name="T6" fmla="*/ 67 w 82"/>
                  <a:gd name="T7" fmla="*/ 30 h 322"/>
                  <a:gd name="T8" fmla="*/ 60 w 82"/>
                  <a:gd name="T9" fmla="*/ 57 h 322"/>
                  <a:gd name="T10" fmla="*/ 54 w 82"/>
                  <a:gd name="T11" fmla="*/ 98 h 322"/>
                  <a:gd name="T12" fmla="*/ 52 w 82"/>
                  <a:gd name="T13" fmla="*/ 154 h 322"/>
                  <a:gd name="T14" fmla="*/ 53 w 82"/>
                  <a:gd name="T15" fmla="*/ 228 h 322"/>
                  <a:gd name="T16" fmla="*/ 61 w 82"/>
                  <a:gd name="T17" fmla="*/ 322 h 322"/>
                  <a:gd name="T18" fmla="*/ 15 w 82"/>
                  <a:gd name="T19" fmla="*/ 322 h 322"/>
                  <a:gd name="T20" fmla="*/ 14 w 82"/>
                  <a:gd name="T21" fmla="*/ 313 h 322"/>
                  <a:gd name="T22" fmla="*/ 9 w 82"/>
                  <a:gd name="T23" fmla="*/ 287 h 322"/>
                  <a:gd name="T24" fmla="*/ 5 w 82"/>
                  <a:gd name="T25" fmla="*/ 247 h 322"/>
                  <a:gd name="T26" fmla="*/ 1 w 82"/>
                  <a:gd name="T27" fmla="*/ 200 h 322"/>
                  <a:gd name="T28" fmla="*/ 0 w 82"/>
                  <a:gd name="T29" fmla="*/ 147 h 322"/>
                  <a:gd name="T30" fmla="*/ 3 w 82"/>
                  <a:gd name="T31" fmla="*/ 95 h 322"/>
                  <a:gd name="T32" fmla="*/ 11 w 82"/>
                  <a:gd name="T33" fmla="*/ 44 h 322"/>
                  <a:gd name="T34" fmla="*/ 27 w 82"/>
                  <a:gd name="T35" fmla="*/ 0 h 322"/>
                  <a:gd name="T36" fmla="*/ 82 w 82"/>
                  <a:gd name="T37" fmla="*/ 3 h 32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2"/>
                  <a:gd name="T58" fmla="*/ 0 h 322"/>
                  <a:gd name="T59" fmla="*/ 82 w 82"/>
                  <a:gd name="T60" fmla="*/ 322 h 32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2" h="322">
                    <a:moveTo>
                      <a:pt x="82" y="3"/>
                    </a:moveTo>
                    <a:lnTo>
                      <a:pt x="79" y="5"/>
                    </a:lnTo>
                    <a:lnTo>
                      <a:pt x="75" y="13"/>
                    </a:lnTo>
                    <a:lnTo>
                      <a:pt x="67" y="30"/>
                    </a:lnTo>
                    <a:lnTo>
                      <a:pt x="60" y="57"/>
                    </a:lnTo>
                    <a:lnTo>
                      <a:pt x="54" y="98"/>
                    </a:lnTo>
                    <a:lnTo>
                      <a:pt x="52" y="154"/>
                    </a:lnTo>
                    <a:lnTo>
                      <a:pt x="53" y="228"/>
                    </a:lnTo>
                    <a:lnTo>
                      <a:pt x="61" y="322"/>
                    </a:lnTo>
                    <a:lnTo>
                      <a:pt x="15" y="322"/>
                    </a:lnTo>
                    <a:lnTo>
                      <a:pt x="14" y="313"/>
                    </a:lnTo>
                    <a:lnTo>
                      <a:pt x="9" y="287"/>
                    </a:lnTo>
                    <a:lnTo>
                      <a:pt x="5" y="247"/>
                    </a:lnTo>
                    <a:lnTo>
                      <a:pt x="1" y="200"/>
                    </a:lnTo>
                    <a:lnTo>
                      <a:pt x="0" y="147"/>
                    </a:lnTo>
                    <a:lnTo>
                      <a:pt x="3" y="95"/>
                    </a:lnTo>
                    <a:lnTo>
                      <a:pt x="11" y="44"/>
                    </a:lnTo>
                    <a:lnTo>
                      <a:pt x="27" y="0"/>
                    </a:lnTo>
                    <a:lnTo>
                      <a:pt x="82" y="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2" name="Rectangle 155"/>
              <p:cNvSpPr>
                <a:spLocks noChangeArrowheads="1"/>
              </p:cNvSpPr>
              <p:nvPr/>
            </p:nvSpPr>
            <p:spPr bwMode="auto">
              <a:xfrm>
                <a:off x="4824" y="1565"/>
                <a:ext cx="4" cy="14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3" name="Freeform 156"/>
              <p:cNvSpPr>
                <a:spLocks/>
              </p:cNvSpPr>
              <p:nvPr/>
            </p:nvSpPr>
            <p:spPr bwMode="auto">
              <a:xfrm>
                <a:off x="4876" y="1563"/>
                <a:ext cx="57" cy="67"/>
              </a:xfrm>
              <a:custGeom>
                <a:avLst/>
                <a:gdLst>
                  <a:gd name="T0" fmla="*/ 37 w 398"/>
                  <a:gd name="T1" fmla="*/ 44 h 469"/>
                  <a:gd name="T2" fmla="*/ 33 w 398"/>
                  <a:gd name="T3" fmla="*/ 53 h 469"/>
                  <a:gd name="T4" fmla="*/ 27 w 398"/>
                  <a:gd name="T5" fmla="*/ 79 h 469"/>
                  <a:gd name="T6" fmla="*/ 17 w 398"/>
                  <a:gd name="T7" fmla="*/ 120 h 469"/>
                  <a:gd name="T8" fmla="*/ 8 w 398"/>
                  <a:gd name="T9" fmla="*/ 174 h 469"/>
                  <a:gd name="T10" fmla="*/ 1 w 398"/>
                  <a:gd name="T11" fmla="*/ 238 h 469"/>
                  <a:gd name="T12" fmla="*/ 0 w 398"/>
                  <a:gd name="T13" fmla="*/ 309 h 469"/>
                  <a:gd name="T14" fmla="*/ 7 w 398"/>
                  <a:gd name="T15" fmla="*/ 387 h 469"/>
                  <a:gd name="T16" fmla="*/ 24 w 398"/>
                  <a:gd name="T17" fmla="*/ 469 h 469"/>
                  <a:gd name="T18" fmla="*/ 24 w 398"/>
                  <a:gd name="T19" fmla="*/ 466 h 469"/>
                  <a:gd name="T20" fmla="*/ 24 w 398"/>
                  <a:gd name="T21" fmla="*/ 455 h 469"/>
                  <a:gd name="T22" fmla="*/ 24 w 398"/>
                  <a:gd name="T23" fmla="*/ 438 h 469"/>
                  <a:gd name="T24" fmla="*/ 24 w 398"/>
                  <a:gd name="T25" fmla="*/ 417 h 469"/>
                  <a:gd name="T26" fmla="*/ 27 w 398"/>
                  <a:gd name="T27" fmla="*/ 391 h 469"/>
                  <a:gd name="T28" fmla="*/ 30 w 398"/>
                  <a:gd name="T29" fmla="*/ 363 h 469"/>
                  <a:gd name="T30" fmla="*/ 35 w 398"/>
                  <a:gd name="T31" fmla="*/ 332 h 469"/>
                  <a:gd name="T32" fmla="*/ 41 w 398"/>
                  <a:gd name="T33" fmla="*/ 300 h 469"/>
                  <a:gd name="T34" fmla="*/ 52 w 398"/>
                  <a:gd name="T35" fmla="*/ 268 h 469"/>
                  <a:gd name="T36" fmla="*/ 64 w 398"/>
                  <a:gd name="T37" fmla="*/ 237 h 469"/>
                  <a:gd name="T38" fmla="*/ 79 w 398"/>
                  <a:gd name="T39" fmla="*/ 207 h 469"/>
                  <a:gd name="T40" fmla="*/ 99 w 398"/>
                  <a:gd name="T41" fmla="*/ 179 h 469"/>
                  <a:gd name="T42" fmla="*/ 123 w 398"/>
                  <a:gd name="T43" fmla="*/ 155 h 469"/>
                  <a:gd name="T44" fmla="*/ 150 w 398"/>
                  <a:gd name="T45" fmla="*/ 136 h 469"/>
                  <a:gd name="T46" fmla="*/ 183 w 398"/>
                  <a:gd name="T47" fmla="*/ 122 h 469"/>
                  <a:gd name="T48" fmla="*/ 221 w 398"/>
                  <a:gd name="T49" fmla="*/ 114 h 469"/>
                  <a:gd name="T50" fmla="*/ 223 w 398"/>
                  <a:gd name="T51" fmla="*/ 112 h 469"/>
                  <a:gd name="T52" fmla="*/ 230 w 398"/>
                  <a:gd name="T53" fmla="*/ 107 h 469"/>
                  <a:gd name="T54" fmla="*/ 242 w 398"/>
                  <a:gd name="T55" fmla="*/ 99 h 469"/>
                  <a:gd name="T56" fmla="*/ 260 w 398"/>
                  <a:gd name="T57" fmla="*/ 88 h 469"/>
                  <a:gd name="T58" fmla="*/ 284 w 398"/>
                  <a:gd name="T59" fmla="*/ 74 h 469"/>
                  <a:gd name="T60" fmla="*/ 315 w 398"/>
                  <a:gd name="T61" fmla="*/ 58 h 469"/>
                  <a:gd name="T62" fmla="*/ 352 w 398"/>
                  <a:gd name="T63" fmla="*/ 39 h 469"/>
                  <a:gd name="T64" fmla="*/ 398 w 398"/>
                  <a:gd name="T65" fmla="*/ 19 h 469"/>
                  <a:gd name="T66" fmla="*/ 396 w 398"/>
                  <a:gd name="T67" fmla="*/ 17 h 469"/>
                  <a:gd name="T68" fmla="*/ 389 w 398"/>
                  <a:gd name="T69" fmla="*/ 16 h 469"/>
                  <a:gd name="T70" fmla="*/ 379 w 398"/>
                  <a:gd name="T71" fmla="*/ 14 h 469"/>
                  <a:gd name="T72" fmla="*/ 364 w 398"/>
                  <a:gd name="T73" fmla="*/ 12 h 469"/>
                  <a:gd name="T74" fmla="*/ 347 w 398"/>
                  <a:gd name="T75" fmla="*/ 8 h 469"/>
                  <a:gd name="T76" fmla="*/ 326 w 398"/>
                  <a:gd name="T77" fmla="*/ 6 h 469"/>
                  <a:gd name="T78" fmla="*/ 302 w 398"/>
                  <a:gd name="T79" fmla="*/ 4 h 469"/>
                  <a:gd name="T80" fmla="*/ 277 w 398"/>
                  <a:gd name="T81" fmla="*/ 1 h 469"/>
                  <a:gd name="T82" fmla="*/ 250 w 398"/>
                  <a:gd name="T83" fmla="*/ 0 h 469"/>
                  <a:gd name="T84" fmla="*/ 221 w 398"/>
                  <a:gd name="T85" fmla="*/ 1 h 469"/>
                  <a:gd name="T86" fmla="*/ 191 w 398"/>
                  <a:gd name="T87" fmla="*/ 3 h 469"/>
                  <a:gd name="T88" fmla="*/ 160 w 398"/>
                  <a:gd name="T89" fmla="*/ 6 h 469"/>
                  <a:gd name="T90" fmla="*/ 129 w 398"/>
                  <a:gd name="T91" fmla="*/ 12 h 469"/>
                  <a:gd name="T92" fmla="*/ 97 w 398"/>
                  <a:gd name="T93" fmla="*/ 20 h 469"/>
                  <a:gd name="T94" fmla="*/ 67 w 398"/>
                  <a:gd name="T95" fmla="*/ 30 h 469"/>
                  <a:gd name="T96" fmla="*/ 37 w 398"/>
                  <a:gd name="T97" fmla="*/ 44 h 46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98"/>
                  <a:gd name="T148" fmla="*/ 0 h 469"/>
                  <a:gd name="T149" fmla="*/ 398 w 398"/>
                  <a:gd name="T150" fmla="*/ 469 h 46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98" h="469">
                    <a:moveTo>
                      <a:pt x="37" y="44"/>
                    </a:moveTo>
                    <a:lnTo>
                      <a:pt x="33" y="53"/>
                    </a:lnTo>
                    <a:lnTo>
                      <a:pt x="27" y="79"/>
                    </a:lnTo>
                    <a:lnTo>
                      <a:pt x="17" y="120"/>
                    </a:lnTo>
                    <a:lnTo>
                      <a:pt x="8" y="174"/>
                    </a:lnTo>
                    <a:lnTo>
                      <a:pt x="1" y="238"/>
                    </a:lnTo>
                    <a:lnTo>
                      <a:pt x="0" y="309"/>
                    </a:lnTo>
                    <a:lnTo>
                      <a:pt x="7" y="387"/>
                    </a:lnTo>
                    <a:lnTo>
                      <a:pt x="24" y="469"/>
                    </a:lnTo>
                    <a:lnTo>
                      <a:pt x="24" y="466"/>
                    </a:lnTo>
                    <a:lnTo>
                      <a:pt x="24" y="455"/>
                    </a:lnTo>
                    <a:lnTo>
                      <a:pt x="24" y="438"/>
                    </a:lnTo>
                    <a:lnTo>
                      <a:pt x="24" y="417"/>
                    </a:lnTo>
                    <a:lnTo>
                      <a:pt x="27" y="391"/>
                    </a:lnTo>
                    <a:lnTo>
                      <a:pt x="30" y="363"/>
                    </a:lnTo>
                    <a:lnTo>
                      <a:pt x="35" y="332"/>
                    </a:lnTo>
                    <a:lnTo>
                      <a:pt x="41" y="300"/>
                    </a:lnTo>
                    <a:lnTo>
                      <a:pt x="52" y="268"/>
                    </a:lnTo>
                    <a:lnTo>
                      <a:pt x="64" y="237"/>
                    </a:lnTo>
                    <a:lnTo>
                      <a:pt x="79" y="207"/>
                    </a:lnTo>
                    <a:lnTo>
                      <a:pt x="99" y="179"/>
                    </a:lnTo>
                    <a:lnTo>
                      <a:pt x="123" y="155"/>
                    </a:lnTo>
                    <a:lnTo>
                      <a:pt x="150" y="136"/>
                    </a:lnTo>
                    <a:lnTo>
                      <a:pt x="183" y="122"/>
                    </a:lnTo>
                    <a:lnTo>
                      <a:pt x="221" y="114"/>
                    </a:lnTo>
                    <a:lnTo>
                      <a:pt x="223" y="112"/>
                    </a:lnTo>
                    <a:lnTo>
                      <a:pt x="230" y="107"/>
                    </a:lnTo>
                    <a:lnTo>
                      <a:pt x="242" y="99"/>
                    </a:lnTo>
                    <a:lnTo>
                      <a:pt x="260" y="88"/>
                    </a:lnTo>
                    <a:lnTo>
                      <a:pt x="284" y="74"/>
                    </a:lnTo>
                    <a:lnTo>
                      <a:pt x="315" y="58"/>
                    </a:lnTo>
                    <a:lnTo>
                      <a:pt x="352" y="39"/>
                    </a:lnTo>
                    <a:lnTo>
                      <a:pt x="398" y="19"/>
                    </a:lnTo>
                    <a:lnTo>
                      <a:pt x="396" y="17"/>
                    </a:lnTo>
                    <a:lnTo>
                      <a:pt x="389" y="16"/>
                    </a:lnTo>
                    <a:lnTo>
                      <a:pt x="379" y="14"/>
                    </a:lnTo>
                    <a:lnTo>
                      <a:pt x="364" y="12"/>
                    </a:lnTo>
                    <a:lnTo>
                      <a:pt x="347" y="8"/>
                    </a:lnTo>
                    <a:lnTo>
                      <a:pt x="326" y="6"/>
                    </a:lnTo>
                    <a:lnTo>
                      <a:pt x="302" y="4"/>
                    </a:lnTo>
                    <a:lnTo>
                      <a:pt x="277" y="1"/>
                    </a:lnTo>
                    <a:lnTo>
                      <a:pt x="250" y="0"/>
                    </a:lnTo>
                    <a:lnTo>
                      <a:pt x="221" y="1"/>
                    </a:lnTo>
                    <a:lnTo>
                      <a:pt x="191" y="3"/>
                    </a:lnTo>
                    <a:lnTo>
                      <a:pt x="160" y="6"/>
                    </a:lnTo>
                    <a:lnTo>
                      <a:pt x="129" y="12"/>
                    </a:lnTo>
                    <a:lnTo>
                      <a:pt x="97" y="20"/>
                    </a:lnTo>
                    <a:lnTo>
                      <a:pt x="67" y="30"/>
                    </a:lnTo>
                    <a:lnTo>
                      <a:pt x="37" y="4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4" name="Freeform 157"/>
              <p:cNvSpPr>
                <a:spLocks/>
              </p:cNvSpPr>
              <p:nvPr/>
            </p:nvSpPr>
            <p:spPr bwMode="auto">
              <a:xfrm>
                <a:off x="4797" y="1613"/>
                <a:ext cx="46" cy="13"/>
              </a:xfrm>
              <a:custGeom>
                <a:avLst/>
                <a:gdLst>
                  <a:gd name="T0" fmla="*/ 0 w 325"/>
                  <a:gd name="T1" fmla="*/ 57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1 h 89"/>
                  <a:gd name="T10" fmla="*/ 20 w 325"/>
                  <a:gd name="T11" fmla="*/ 34 h 89"/>
                  <a:gd name="T12" fmla="*/ 29 w 325"/>
                  <a:gd name="T13" fmla="*/ 27 h 89"/>
                  <a:gd name="T14" fmla="*/ 41 w 325"/>
                  <a:gd name="T15" fmla="*/ 20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3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3 h 89"/>
                  <a:gd name="T28" fmla="*/ 230 w 325"/>
                  <a:gd name="T29" fmla="*/ 8 h 89"/>
                  <a:gd name="T30" fmla="*/ 275 w 325"/>
                  <a:gd name="T31" fmla="*/ 18 h 89"/>
                  <a:gd name="T32" fmla="*/ 325 w 325"/>
                  <a:gd name="T33" fmla="*/ 31 h 89"/>
                  <a:gd name="T34" fmla="*/ 318 w 325"/>
                  <a:gd name="T35" fmla="*/ 51 h 89"/>
                  <a:gd name="T36" fmla="*/ 316 w 325"/>
                  <a:gd name="T37" fmla="*/ 50 h 89"/>
                  <a:gd name="T38" fmla="*/ 308 w 325"/>
                  <a:gd name="T39" fmla="*/ 47 h 89"/>
                  <a:gd name="T40" fmla="*/ 295 w 325"/>
                  <a:gd name="T41" fmla="*/ 44 h 89"/>
                  <a:gd name="T42" fmla="*/ 279 w 325"/>
                  <a:gd name="T43" fmla="*/ 39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4 h 89"/>
                  <a:gd name="T52" fmla="*/ 161 w 325"/>
                  <a:gd name="T53" fmla="*/ 23 h 89"/>
                  <a:gd name="T54" fmla="*/ 134 w 325"/>
                  <a:gd name="T55" fmla="*/ 23 h 89"/>
                  <a:gd name="T56" fmla="*/ 108 w 325"/>
                  <a:gd name="T57" fmla="*/ 26 h 89"/>
                  <a:gd name="T58" fmla="*/ 82 w 325"/>
                  <a:gd name="T59" fmla="*/ 31 h 89"/>
                  <a:gd name="T60" fmla="*/ 58 w 325"/>
                  <a:gd name="T61" fmla="*/ 41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7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7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1"/>
                    </a:lnTo>
                    <a:lnTo>
                      <a:pt x="20" y="34"/>
                    </a:lnTo>
                    <a:lnTo>
                      <a:pt x="29" y="27"/>
                    </a:lnTo>
                    <a:lnTo>
                      <a:pt x="41" y="20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3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3"/>
                    </a:lnTo>
                    <a:lnTo>
                      <a:pt x="230" y="8"/>
                    </a:lnTo>
                    <a:lnTo>
                      <a:pt x="275" y="18"/>
                    </a:lnTo>
                    <a:lnTo>
                      <a:pt x="325" y="31"/>
                    </a:lnTo>
                    <a:lnTo>
                      <a:pt x="318" y="51"/>
                    </a:lnTo>
                    <a:lnTo>
                      <a:pt x="316" y="50"/>
                    </a:lnTo>
                    <a:lnTo>
                      <a:pt x="308" y="47"/>
                    </a:lnTo>
                    <a:lnTo>
                      <a:pt x="295" y="44"/>
                    </a:lnTo>
                    <a:lnTo>
                      <a:pt x="279" y="39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4"/>
                    </a:lnTo>
                    <a:lnTo>
                      <a:pt x="161" y="23"/>
                    </a:lnTo>
                    <a:lnTo>
                      <a:pt x="134" y="23"/>
                    </a:lnTo>
                    <a:lnTo>
                      <a:pt x="108" y="26"/>
                    </a:lnTo>
                    <a:lnTo>
                      <a:pt x="82" y="31"/>
                    </a:lnTo>
                    <a:lnTo>
                      <a:pt x="58" y="41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5" name="Freeform 158"/>
              <p:cNvSpPr>
                <a:spLocks/>
              </p:cNvSpPr>
              <p:nvPr/>
            </p:nvSpPr>
            <p:spPr bwMode="auto">
              <a:xfrm>
                <a:off x="4797" y="1583"/>
                <a:ext cx="46" cy="13"/>
              </a:xfrm>
              <a:custGeom>
                <a:avLst/>
                <a:gdLst>
                  <a:gd name="T0" fmla="*/ 0 w 325"/>
                  <a:gd name="T1" fmla="*/ 56 h 89"/>
                  <a:gd name="T2" fmla="*/ 0 w 325"/>
                  <a:gd name="T3" fmla="*/ 55 h 89"/>
                  <a:gd name="T4" fmla="*/ 2 w 325"/>
                  <a:gd name="T5" fmla="*/ 52 h 89"/>
                  <a:gd name="T6" fmla="*/ 6 w 325"/>
                  <a:gd name="T7" fmla="*/ 47 h 89"/>
                  <a:gd name="T8" fmla="*/ 12 w 325"/>
                  <a:gd name="T9" fmla="*/ 40 h 89"/>
                  <a:gd name="T10" fmla="*/ 20 w 325"/>
                  <a:gd name="T11" fmla="*/ 33 h 89"/>
                  <a:gd name="T12" fmla="*/ 29 w 325"/>
                  <a:gd name="T13" fmla="*/ 27 h 89"/>
                  <a:gd name="T14" fmla="*/ 41 w 325"/>
                  <a:gd name="T15" fmla="*/ 18 h 89"/>
                  <a:gd name="T16" fmla="*/ 57 w 325"/>
                  <a:gd name="T17" fmla="*/ 13 h 89"/>
                  <a:gd name="T18" fmla="*/ 77 w 325"/>
                  <a:gd name="T19" fmla="*/ 7 h 89"/>
                  <a:gd name="T20" fmla="*/ 98 w 325"/>
                  <a:gd name="T21" fmla="*/ 2 h 89"/>
                  <a:gd name="T22" fmla="*/ 126 w 325"/>
                  <a:gd name="T23" fmla="*/ 0 h 89"/>
                  <a:gd name="T24" fmla="*/ 156 w 325"/>
                  <a:gd name="T25" fmla="*/ 0 h 89"/>
                  <a:gd name="T26" fmla="*/ 191 w 325"/>
                  <a:gd name="T27" fmla="*/ 2 h 89"/>
                  <a:gd name="T28" fmla="*/ 230 w 325"/>
                  <a:gd name="T29" fmla="*/ 8 h 89"/>
                  <a:gd name="T30" fmla="*/ 275 w 325"/>
                  <a:gd name="T31" fmla="*/ 17 h 89"/>
                  <a:gd name="T32" fmla="*/ 325 w 325"/>
                  <a:gd name="T33" fmla="*/ 31 h 89"/>
                  <a:gd name="T34" fmla="*/ 318 w 325"/>
                  <a:gd name="T35" fmla="*/ 49 h 89"/>
                  <a:gd name="T36" fmla="*/ 316 w 325"/>
                  <a:gd name="T37" fmla="*/ 48 h 89"/>
                  <a:gd name="T38" fmla="*/ 308 w 325"/>
                  <a:gd name="T39" fmla="*/ 46 h 89"/>
                  <a:gd name="T40" fmla="*/ 295 w 325"/>
                  <a:gd name="T41" fmla="*/ 43 h 89"/>
                  <a:gd name="T42" fmla="*/ 279 w 325"/>
                  <a:gd name="T43" fmla="*/ 38 h 89"/>
                  <a:gd name="T44" fmla="*/ 260 w 325"/>
                  <a:gd name="T45" fmla="*/ 35 h 89"/>
                  <a:gd name="T46" fmla="*/ 238 w 325"/>
                  <a:gd name="T47" fmla="*/ 30 h 89"/>
                  <a:gd name="T48" fmla="*/ 214 w 325"/>
                  <a:gd name="T49" fmla="*/ 27 h 89"/>
                  <a:gd name="T50" fmla="*/ 188 w 325"/>
                  <a:gd name="T51" fmla="*/ 23 h 89"/>
                  <a:gd name="T52" fmla="*/ 161 w 325"/>
                  <a:gd name="T53" fmla="*/ 22 h 89"/>
                  <a:gd name="T54" fmla="*/ 134 w 325"/>
                  <a:gd name="T55" fmla="*/ 23 h 89"/>
                  <a:gd name="T56" fmla="*/ 108 w 325"/>
                  <a:gd name="T57" fmla="*/ 25 h 89"/>
                  <a:gd name="T58" fmla="*/ 82 w 325"/>
                  <a:gd name="T59" fmla="*/ 31 h 89"/>
                  <a:gd name="T60" fmla="*/ 58 w 325"/>
                  <a:gd name="T61" fmla="*/ 40 h 89"/>
                  <a:gd name="T62" fmla="*/ 36 w 325"/>
                  <a:gd name="T63" fmla="*/ 52 h 89"/>
                  <a:gd name="T64" fmla="*/ 16 w 325"/>
                  <a:gd name="T65" fmla="*/ 68 h 89"/>
                  <a:gd name="T66" fmla="*/ 0 w 325"/>
                  <a:gd name="T67" fmla="*/ 89 h 89"/>
                  <a:gd name="T68" fmla="*/ 0 w 325"/>
                  <a:gd name="T69" fmla="*/ 56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25"/>
                  <a:gd name="T106" fmla="*/ 0 h 89"/>
                  <a:gd name="T107" fmla="*/ 325 w 325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25" h="89">
                    <a:moveTo>
                      <a:pt x="0" y="56"/>
                    </a:moveTo>
                    <a:lnTo>
                      <a:pt x="0" y="55"/>
                    </a:lnTo>
                    <a:lnTo>
                      <a:pt x="2" y="52"/>
                    </a:lnTo>
                    <a:lnTo>
                      <a:pt x="6" y="47"/>
                    </a:lnTo>
                    <a:lnTo>
                      <a:pt x="12" y="40"/>
                    </a:lnTo>
                    <a:lnTo>
                      <a:pt x="20" y="33"/>
                    </a:lnTo>
                    <a:lnTo>
                      <a:pt x="29" y="27"/>
                    </a:lnTo>
                    <a:lnTo>
                      <a:pt x="41" y="18"/>
                    </a:lnTo>
                    <a:lnTo>
                      <a:pt x="57" y="13"/>
                    </a:lnTo>
                    <a:lnTo>
                      <a:pt x="77" y="7"/>
                    </a:lnTo>
                    <a:lnTo>
                      <a:pt x="98" y="2"/>
                    </a:lnTo>
                    <a:lnTo>
                      <a:pt x="126" y="0"/>
                    </a:lnTo>
                    <a:lnTo>
                      <a:pt x="156" y="0"/>
                    </a:lnTo>
                    <a:lnTo>
                      <a:pt x="191" y="2"/>
                    </a:lnTo>
                    <a:lnTo>
                      <a:pt x="230" y="8"/>
                    </a:lnTo>
                    <a:lnTo>
                      <a:pt x="275" y="17"/>
                    </a:lnTo>
                    <a:lnTo>
                      <a:pt x="325" y="31"/>
                    </a:lnTo>
                    <a:lnTo>
                      <a:pt x="318" y="49"/>
                    </a:lnTo>
                    <a:lnTo>
                      <a:pt x="316" y="48"/>
                    </a:lnTo>
                    <a:lnTo>
                      <a:pt x="308" y="46"/>
                    </a:lnTo>
                    <a:lnTo>
                      <a:pt x="295" y="43"/>
                    </a:lnTo>
                    <a:lnTo>
                      <a:pt x="279" y="38"/>
                    </a:lnTo>
                    <a:lnTo>
                      <a:pt x="260" y="35"/>
                    </a:lnTo>
                    <a:lnTo>
                      <a:pt x="238" y="30"/>
                    </a:lnTo>
                    <a:lnTo>
                      <a:pt x="214" y="27"/>
                    </a:lnTo>
                    <a:lnTo>
                      <a:pt x="188" y="23"/>
                    </a:lnTo>
                    <a:lnTo>
                      <a:pt x="161" y="22"/>
                    </a:lnTo>
                    <a:lnTo>
                      <a:pt x="134" y="23"/>
                    </a:lnTo>
                    <a:lnTo>
                      <a:pt x="108" y="25"/>
                    </a:lnTo>
                    <a:lnTo>
                      <a:pt x="82" y="31"/>
                    </a:lnTo>
                    <a:lnTo>
                      <a:pt x="58" y="40"/>
                    </a:lnTo>
                    <a:lnTo>
                      <a:pt x="36" y="52"/>
                    </a:lnTo>
                    <a:lnTo>
                      <a:pt x="16" y="68"/>
                    </a:lnTo>
                    <a:lnTo>
                      <a:pt x="0" y="89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6" name="Freeform 159"/>
              <p:cNvSpPr>
                <a:spLocks/>
              </p:cNvSpPr>
              <p:nvPr/>
            </p:nvSpPr>
            <p:spPr bwMode="auto">
              <a:xfrm>
                <a:off x="4841" y="1568"/>
                <a:ext cx="75" cy="139"/>
              </a:xfrm>
              <a:custGeom>
                <a:avLst/>
                <a:gdLst>
                  <a:gd name="T0" fmla="*/ 0 w 528"/>
                  <a:gd name="T1" fmla="*/ 0 h 975"/>
                  <a:gd name="T2" fmla="*/ 0 w 528"/>
                  <a:gd name="T3" fmla="*/ 943 h 975"/>
                  <a:gd name="T4" fmla="*/ 159 w 528"/>
                  <a:gd name="T5" fmla="*/ 975 h 975"/>
                  <a:gd name="T6" fmla="*/ 152 w 528"/>
                  <a:gd name="T7" fmla="*/ 848 h 975"/>
                  <a:gd name="T8" fmla="*/ 528 w 528"/>
                  <a:gd name="T9" fmla="*/ 905 h 975"/>
                  <a:gd name="T10" fmla="*/ 521 w 528"/>
                  <a:gd name="T11" fmla="*/ 855 h 975"/>
                  <a:gd name="T12" fmla="*/ 261 w 528"/>
                  <a:gd name="T13" fmla="*/ 822 h 975"/>
                  <a:gd name="T14" fmla="*/ 254 w 528"/>
                  <a:gd name="T15" fmla="*/ 713 h 975"/>
                  <a:gd name="T16" fmla="*/ 77 w 528"/>
                  <a:gd name="T17" fmla="*/ 713 h 975"/>
                  <a:gd name="T18" fmla="*/ 72 w 528"/>
                  <a:gd name="T19" fmla="*/ 699 h 975"/>
                  <a:gd name="T20" fmla="*/ 60 w 528"/>
                  <a:gd name="T21" fmla="*/ 659 h 975"/>
                  <a:gd name="T22" fmla="*/ 44 w 528"/>
                  <a:gd name="T23" fmla="*/ 595 h 975"/>
                  <a:gd name="T24" fmla="*/ 28 w 528"/>
                  <a:gd name="T25" fmla="*/ 511 h 975"/>
                  <a:gd name="T26" fmla="*/ 16 w 528"/>
                  <a:gd name="T27" fmla="*/ 410 h 975"/>
                  <a:gd name="T28" fmla="*/ 12 w 528"/>
                  <a:gd name="T29" fmla="*/ 294 h 975"/>
                  <a:gd name="T30" fmla="*/ 21 w 528"/>
                  <a:gd name="T31" fmla="*/ 167 h 975"/>
                  <a:gd name="T32" fmla="*/ 45 w 528"/>
                  <a:gd name="T33" fmla="*/ 32 h 975"/>
                  <a:gd name="T34" fmla="*/ 0 w 528"/>
                  <a:gd name="T35" fmla="*/ 0 h 9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8"/>
                  <a:gd name="T55" fmla="*/ 0 h 975"/>
                  <a:gd name="T56" fmla="*/ 528 w 528"/>
                  <a:gd name="T57" fmla="*/ 975 h 9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8" h="975">
                    <a:moveTo>
                      <a:pt x="0" y="0"/>
                    </a:moveTo>
                    <a:lnTo>
                      <a:pt x="0" y="943"/>
                    </a:lnTo>
                    <a:lnTo>
                      <a:pt x="159" y="975"/>
                    </a:lnTo>
                    <a:lnTo>
                      <a:pt x="152" y="848"/>
                    </a:lnTo>
                    <a:lnTo>
                      <a:pt x="528" y="905"/>
                    </a:lnTo>
                    <a:lnTo>
                      <a:pt x="521" y="855"/>
                    </a:lnTo>
                    <a:lnTo>
                      <a:pt x="261" y="822"/>
                    </a:lnTo>
                    <a:lnTo>
                      <a:pt x="254" y="713"/>
                    </a:lnTo>
                    <a:lnTo>
                      <a:pt x="77" y="713"/>
                    </a:lnTo>
                    <a:lnTo>
                      <a:pt x="72" y="699"/>
                    </a:lnTo>
                    <a:lnTo>
                      <a:pt x="60" y="659"/>
                    </a:lnTo>
                    <a:lnTo>
                      <a:pt x="44" y="595"/>
                    </a:lnTo>
                    <a:lnTo>
                      <a:pt x="28" y="511"/>
                    </a:lnTo>
                    <a:lnTo>
                      <a:pt x="16" y="410"/>
                    </a:lnTo>
                    <a:lnTo>
                      <a:pt x="12" y="294"/>
                    </a:lnTo>
                    <a:lnTo>
                      <a:pt x="21" y="167"/>
                    </a:lnTo>
                    <a:lnTo>
                      <a:pt x="45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7" name="Freeform 160"/>
              <p:cNvSpPr>
                <a:spLocks/>
              </p:cNvSpPr>
              <p:nvPr/>
            </p:nvSpPr>
            <p:spPr bwMode="auto">
              <a:xfrm>
                <a:off x="4878" y="1536"/>
                <a:ext cx="97" cy="19"/>
              </a:xfrm>
              <a:custGeom>
                <a:avLst/>
                <a:gdLst>
                  <a:gd name="T0" fmla="*/ 0 w 678"/>
                  <a:gd name="T1" fmla="*/ 133 h 133"/>
                  <a:gd name="T2" fmla="*/ 4 w 678"/>
                  <a:gd name="T3" fmla="*/ 132 h 133"/>
                  <a:gd name="T4" fmla="*/ 15 w 678"/>
                  <a:gd name="T5" fmla="*/ 127 h 133"/>
                  <a:gd name="T6" fmla="*/ 32 w 678"/>
                  <a:gd name="T7" fmla="*/ 122 h 133"/>
                  <a:gd name="T8" fmla="*/ 56 w 678"/>
                  <a:gd name="T9" fmla="*/ 114 h 133"/>
                  <a:gd name="T10" fmla="*/ 86 w 678"/>
                  <a:gd name="T11" fmla="*/ 104 h 133"/>
                  <a:gd name="T12" fmla="*/ 120 w 678"/>
                  <a:gd name="T13" fmla="*/ 95 h 133"/>
                  <a:gd name="T14" fmla="*/ 160 w 678"/>
                  <a:gd name="T15" fmla="*/ 86 h 133"/>
                  <a:gd name="T16" fmla="*/ 204 w 678"/>
                  <a:gd name="T17" fmla="*/ 78 h 133"/>
                  <a:gd name="T18" fmla="*/ 252 w 678"/>
                  <a:gd name="T19" fmla="*/ 70 h 133"/>
                  <a:gd name="T20" fmla="*/ 303 w 678"/>
                  <a:gd name="T21" fmla="*/ 64 h 133"/>
                  <a:gd name="T22" fmla="*/ 358 w 678"/>
                  <a:gd name="T23" fmla="*/ 60 h 133"/>
                  <a:gd name="T24" fmla="*/ 414 w 678"/>
                  <a:gd name="T25" fmla="*/ 58 h 133"/>
                  <a:gd name="T26" fmla="*/ 474 w 678"/>
                  <a:gd name="T27" fmla="*/ 60 h 133"/>
                  <a:gd name="T28" fmla="*/ 534 w 678"/>
                  <a:gd name="T29" fmla="*/ 65 h 133"/>
                  <a:gd name="T30" fmla="*/ 596 w 678"/>
                  <a:gd name="T31" fmla="*/ 74 h 133"/>
                  <a:gd name="T32" fmla="*/ 659 w 678"/>
                  <a:gd name="T33" fmla="*/ 88 h 133"/>
                  <a:gd name="T34" fmla="*/ 678 w 678"/>
                  <a:gd name="T35" fmla="*/ 0 h 133"/>
                  <a:gd name="T36" fmla="*/ 674 w 678"/>
                  <a:gd name="T37" fmla="*/ 0 h 133"/>
                  <a:gd name="T38" fmla="*/ 659 w 678"/>
                  <a:gd name="T39" fmla="*/ 0 h 133"/>
                  <a:gd name="T40" fmla="*/ 636 w 678"/>
                  <a:gd name="T41" fmla="*/ 0 h 133"/>
                  <a:gd name="T42" fmla="*/ 606 w 678"/>
                  <a:gd name="T43" fmla="*/ 1 h 133"/>
                  <a:gd name="T44" fmla="*/ 570 w 678"/>
                  <a:gd name="T45" fmla="*/ 2 h 133"/>
                  <a:gd name="T46" fmla="*/ 527 w 678"/>
                  <a:gd name="T47" fmla="*/ 3 h 133"/>
                  <a:gd name="T48" fmla="*/ 480 w 678"/>
                  <a:gd name="T49" fmla="*/ 7 h 133"/>
                  <a:gd name="T50" fmla="*/ 430 w 678"/>
                  <a:gd name="T51" fmla="*/ 9 h 133"/>
                  <a:gd name="T52" fmla="*/ 376 w 678"/>
                  <a:gd name="T53" fmla="*/ 14 h 133"/>
                  <a:gd name="T54" fmla="*/ 320 w 678"/>
                  <a:gd name="T55" fmla="*/ 18 h 133"/>
                  <a:gd name="T56" fmla="*/ 264 w 678"/>
                  <a:gd name="T57" fmla="*/ 24 h 133"/>
                  <a:gd name="T58" fmla="*/ 208 w 678"/>
                  <a:gd name="T59" fmla="*/ 32 h 133"/>
                  <a:gd name="T60" fmla="*/ 152 w 678"/>
                  <a:gd name="T61" fmla="*/ 40 h 133"/>
                  <a:gd name="T62" fmla="*/ 98 w 678"/>
                  <a:gd name="T63" fmla="*/ 50 h 133"/>
                  <a:gd name="T64" fmla="*/ 47 w 678"/>
                  <a:gd name="T65" fmla="*/ 62 h 133"/>
                  <a:gd name="T66" fmla="*/ 0 w 678"/>
                  <a:gd name="T67" fmla="*/ 76 h 133"/>
                  <a:gd name="T68" fmla="*/ 0 w 678"/>
                  <a:gd name="T69" fmla="*/ 133 h 13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78"/>
                  <a:gd name="T106" fmla="*/ 0 h 133"/>
                  <a:gd name="T107" fmla="*/ 678 w 678"/>
                  <a:gd name="T108" fmla="*/ 133 h 133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78" h="133">
                    <a:moveTo>
                      <a:pt x="0" y="133"/>
                    </a:moveTo>
                    <a:lnTo>
                      <a:pt x="4" y="132"/>
                    </a:lnTo>
                    <a:lnTo>
                      <a:pt x="15" y="127"/>
                    </a:lnTo>
                    <a:lnTo>
                      <a:pt x="32" y="122"/>
                    </a:lnTo>
                    <a:lnTo>
                      <a:pt x="56" y="114"/>
                    </a:lnTo>
                    <a:lnTo>
                      <a:pt x="86" y="104"/>
                    </a:lnTo>
                    <a:lnTo>
                      <a:pt x="120" y="95"/>
                    </a:lnTo>
                    <a:lnTo>
                      <a:pt x="160" y="86"/>
                    </a:lnTo>
                    <a:lnTo>
                      <a:pt x="204" y="78"/>
                    </a:lnTo>
                    <a:lnTo>
                      <a:pt x="252" y="70"/>
                    </a:lnTo>
                    <a:lnTo>
                      <a:pt x="303" y="64"/>
                    </a:lnTo>
                    <a:lnTo>
                      <a:pt x="358" y="60"/>
                    </a:lnTo>
                    <a:lnTo>
                      <a:pt x="414" y="58"/>
                    </a:lnTo>
                    <a:lnTo>
                      <a:pt x="474" y="60"/>
                    </a:lnTo>
                    <a:lnTo>
                      <a:pt x="534" y="65"/>
                    </a:lnTo>
                    <a:lnTo>
                      <a:pt x="596" y="74"/>
                    </a:lnTo>
                    <a:lnTo>
                      <a:pt x="659" y="88"/>
                    </a:lnTo>
                    <a:lnTo>
                      <a:pt x="678" y="0"/>
                    </a:lnTo>
                    <a:lnTo>
                      <a:pt x="674" y="0"/>
                    </a:lnTo>
                    <a:lnTo>
                      <a:pt x="659" y="0"/>
                    </a:lnTo>
                    <a:lnTo>
                      <a:pt x="636" y="0"/>
                    </a:lnTo>
                    <a:lnTo>
                      <a:pt x="606" y="1"/>
                    </a:lnTo>
                    <a:lnTo>
                      <a:pt x="570" y="2"/>
                    </a:lnTo>
                    <a:lnTo>
                      <a:pt x="527" y="3"/>
                    </a:lnTo>
                    <a:lnTo>
                      <a:pt x="480" y="7"/>
                    </a:lnTo>
                    <a:lnTo>
                      <a:pt x="430" y="9"/>
                    </a:lnTo>
                    <a:lnTo>
                      <a:pt x="376" y="14"/>
                    </a:lnTo>
                    <a:lnTo>
                      <a:pt x="320" y="18"/>
                    </a:lnTo>
                    <a:lnTo>
                      <a:pt x="264" y="24"/>
                    </a:lnTo>
                    <a:lnTo>
                      <a:pt x="208" y="32"/>
                    </a:lnTo>
                    <a:lnTo>
                      <a:pt x="152" y="40"/>
                    </a:lnTo>
                    <a:lnTo>
                      <a:pt x="98" y="50"/>
                    </a:lnTo>
                    <a:lnTo>
                      <a:pt x="47" y="62"/>
                    </a:lnTo>
                    <a:lnTo>
                      <a:pt x="0" y="76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8" name="Freeform 161"/>
              <p:cNvSpPr>
                <a:spLocks/>
              </p:cNvSpPr>
              <p:nvPr/>
            </p:nvSpPr>
            <p:spPr bwMode="auto">
              <a:xfrm>
                <a:off x="4821" y="1711"/>
                <a:ext cx="163" cy="54"/>
              </a:xfrm>
              <a:custGeom>
                <a:avLst/>
                <a:gdLst>
                  <a:gd name="T0" fmla="*/ 482 w 1142"/>
                  <a:gd name="T1" fmla="*/ 367 h 379"/>
                  <a:gd name="T2" fmla="*/ 485 w 1142"/>
                  <a:gd name="T3" fmla="*/ 366 h 379"/>
                  <a:gd name="T4" fmla="*/ 492 w 1142"/>
                  <a:gd name="T5" fmla="*/ 363 h 379"/>
                  <a:gd name="T6" fmla="*/ 502 w 1142"/>
                  <a:gd name="T7" fmla="*/ 359 h 379"/>
                  <a:gd name="T8" fmla="*/ 516 w 1142"/>
                  <a:gd name="T9" fmla="*/ 353 h 379"/>
                  <a:gd name="T10" fmla="*/ 533 w 1142"/>
                  <a:gd name="T11" fmla="*/ 346 h 379"/>
                  <a:gd name="T12" fmla="*/ 551 w 1142"/>
                  <a:gd name="T13" fmla="*/ 338 h 379"/>
                  <a:gd name="T14" fmla="*/ 572 w 1142"/>
                  <a:gd name="T15" fmla="*/ 328 h 379"/>
                  <a:gd name="T16" fmla="*/ 593 w 1142"/>
                  <a:gd name="T17" fmla="*/ 317 h 379"/>
                  <a:gd name="T18" fmla="*/ 616 w 1142"/>
                  <a:gd name="T19" fmla="*/ 306 h 379"/>
                  <a:gd name="T20" fmla="*/ 638 w 1142"/>
                  <a:gd name="T21" fmla="*/ 292 h 379"/>
                  <a:gd name="T22" fmla="*/ 660 w 1142"/>
                  <a:gd name="T23" fmla="*/ 279 h 379"/>
                  <a:gd name="T24" fmla="*/ 680 w 1142"/>
                  <a:gd name="T25" fmla="*/ 264 h 379"/>
                  <a:gd name="T26" fmla="*/ 700 w 1142"/>
                  <a:gd name="T27" fmla="*/ 249 h 379"/>
                  <a:gd name="T28" fmla="*/ 717 w 1142"/>
                  <a:gd name="T29" fmla="*/ 233 h 379"/>
                  <a:gd name="T30" fmla="*/ 732 w 1142"/>
                  <a:gd name="T31" fmla="*/ 217 h 379"/>
                  <a:gd name="T32" fmla="*/ 743 w 1142"/>
                  <a:gd name="T33" fmla="*/ 201 h 379"/>
                  <a:gd name="T34" fmla="*/ 0 w 1142"/>
                  <a:gd name="T35" fmla="*/ 20 h 379"/>
                  <a:gd name="T36" fmla="*/ 57 w 1142"/>
                  <a:gd name="T37" fmla="*/ 0 h 379"/>
                  <a:gd name="T38" fmla="*/ 1142 w 1142"/>
                  <a:gd name="T39" fmla="*/ 267 h 379"/>
                  <a:gd name="T40" fmla="*/ 1098 w 1142"/>
                  <a:gd name="T41" fmla="*/ 292 h 379"/>
                  <a:gd name="T42" fmla="*/ 784 w 1142"/>
                  <a:gd name="T43" fmla="*/ 212 h 379"/>
                  <a:gd name="T44" fmla="*/ 783 w 1142"/>
                  <a:gd name="T45" fmla="*/ 213 h 379"/>
                  <a:gd name="T46" fmla="*/ 781 w 1142"/>
                  <a:gd name="T47" fmla="*/ 216 h 379"/>
                  <a:gd name="T48" fmla="*/ 776 w 1142"/>
                  <a:gd name="T49" fmla="*/ 221 h 379"/>
                  <a:gd name="T50" fmla="*/ 769 w 1142"/>
                  <a:gd name="T51" fmla="*/ 228 h 379"/>
                  <a:gd name="T52" fmla="*/ 761 w 1142"/>
                  <a:gd name="T53" fmla="*/ 237 h 379"/>
                  <a:gd name="T54" fmla="*/ 750 w 1142"/>
                  <a:gd name="T55" fmla="*/ 246 h 379"/>
                  <a:gd name="T56" fmla="*/ 737 w 1142"/>
                  <a:gd name="T57" fmla="*/ 258 h 379"/>
                  <a:gd name="T58" fmla="*/ 721 w 1142"/>
                  <a:gd name="T59" fmla="*/ 269 h 379"/>
                  <a:gd name="T60" fmla="*/ 703 w 1142"/>
                  <a:gd name="T61" fmla="*/ 282 h 379"/>
                  <a:gd name="T62" fmla="*/ 684 w 1142"/>
                  <a:gd name="T63" fmla="*/ 295 h 379"/>
                  <a:gd name="T64" fmla="*/ 660 w 1142"/>
                  <a:gd name="T65" fmla="*/ 309 h 379"/>
                  <a:gd name="T66" fmla="*/ 635 w 1142"/>
                  <a:gd name="T67" fmla="*/ 323 h 379"/>
                  <a:gd name="T68" fmla="*/ 606 w 1142"/>
                  <a:gd name="T69" fmla="*/ 338 h 379"/>
                  <a:gd name="T70" fmla="*/ 574 w 1142"/>
                  <a:gd name="T71" fmla="*/ 352 h 379"/>
                  <a:gd name="T72" fmla="*/ 540 w 1142"/>
                  <a:gd name="T73" fmla="*/ 366 h 379"/>
                  <a:gd name="T74" fmla="*/ 502 w 1142"/>
                  <a:gd name="T75" fmla="*/ 379 h 379"/>
                  <a:gd name="T76" fmla="*/ 482 w 1142"/>
                  <a:gd name="T77" fmla="*/ 367 h 3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42"/>
                  <a:gd name="T118" fmla="*/ 0 h 379"/>
                  <a:gd name="T119" fmla="*/ 1142 w 1142"/>
                  <a:gd name="T120" fmla="*/ 379 h 3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42" h="379">
                    <a:moveTo>
                      <a:pt x="482" y="367"/>
                    </a:moveTo>
                    <a:lnTo>
                      <a:pt x="485" y="366"/>
                    </a:lnTo>
                    <a:lnTo>
                      <a:pt x="492" y="363"/>
                    </a:lnTo>
                    <a:lnTo>
                      <a:pt x="502" y="359"/>
                    </a:lnTo>
                    <a:lnTo>
                      <a:pt x="516" y="353"/>
                    </a:lnTo>
                    <a:lnTo>
                      <a:pt x="533" y="346"/>
                    </a:lnTo>
                    <a:lnTo>
                      <a:pt x="551" y="338"/>
                    </a:lnTo>
                    <a:lnTo>
                      <a:pt x="572" y="328"/>
                    </a:lnTo>
                    <a:lnTo>
                      <a:pt x="593" y="317"/>
                    </a:lnTo>
                    <a:lnTo>
                      <a:pt x="616" y="306"/>
                    </a:lnTo>
                    <a:lnTo>
                      <a:pt x="638" y="292"/>
                    </a:lnTo>
                    <a:lnTo>
                      <a:pt x="660" y="279"/>
                    </a:lnTo>
                    <a:lnTo>
                      <a:pt x="680" y="264"/>
                    </a:lnTo>
                    <a:lnTo>
                      <a:pt x="700" y="249"/>
                    </a:lnTo>
                    <a:lnTo>
                      <a:pt x="717" y="233"/>
                    </a:lnTo>
                    <a:lnTo>
                      <a:pt x="732" y="217"/>
                    </a:lnTo>
                    <a:lnTo>
                      <a:pt x="743" y="201"/>
                    </a:lnTo>
                    <a:lnTo>
                      <a:pt x="0" y="20"/>
                    </a:lnTo>
                    <a:lnTo>
                      <a:pt x="57" y="0"/>
                    </a:lnTo>
                    <a:lnTo>
                      <a:pt x="1142" y="267"/>
                    </a:lnTo>
                    <a:lnTo>
                      <a:pt x="1098" y="292"/>
                    </a:lnTo>
                    <a:lnTo>
                      <a:pt x="784" y="212"/>
                    </a:lnTo>
                    <a:lnTo>
                      <a:pt x="783" y="213"/>
                    </a:lnTo>
                    <a:lnTo>
                      <a:pt x="781" y="216"/>
                    </a:lnTo>
                    <a:lnTo>
                      <a:pt x="776" y="221"/>
                    </a:lnTo>
                    <a:lnTo>
                      <a:pt x="769" y="228"/>
                    </a:lnTo>
                    <a:lnTo>
                      <a:pt x="761" y="237"/>
                    </a:lnTo>
                    <a:lnTo>
                      <a:pt x="750" y="246"/>
                    </a:lnTo>
                    <a:lnTo>
                      <a:pt x="737" y="258"/>
                    </a:lnTo>
                    <a:lnTo>
                      <a:pt x="721" y="269"/>
                    </a:lnTo>
                    <a:lnTo>
                      <a:pt x="703" y="282"/>
                    </a:lnTo>
                    <a:lnTo>
                      <a:pt x="684" y="295"/>
                    </a:lnTo>
                    <a:lnTo>
                      <a:pt x="660" y="309"/>
                    </a:lnTo>
                    <a:lnTo>
                      <a:pt x="635" y="323"/>
                    </a:lnTo>
                    <a:lnTo>
                      <a:pt x="606" y="338"/>
                    </a:lnTo>
                    <a:lnTo>
                      <a:pt x="574" y="352"/>
                    </a:lnTo>
                    <a:lnTo>
                      <a:pt x="540" y="366"/>
                    </a:lnTo>
                    <a:lnTo>
                      <a:pt x="502" y="379"/>
                    </a:lnTo>
                    <a:lnTo>
                      <a:pt x="482" y="3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99" name="Freeform 162"/>
              <p:cNvSpPr>
                <a:spLocks/>
              </p:cNvSpPr>
              <p:nvPr/>
            </p:nvSpPr>
            <p:spPr bwMode="auto">
              <a:xfrm>
                <a:off x="4787" y="1725"/>
                <a:ext cx="167" cy="48"/>
              </a:xfrm>
              <a:custGeom>
                <a:avLst/>
                <a:gdLst>
                  <a:gd name="T0" fmla="*/ 0 w 1163"/>
                  <a:gd name="T1" fmla="*/ 0 h 340"/>
                  <a:gd name="T2" fmla="*/ 1137 w 1163"/>
                  <a:gd name="T3" fmla="*/ 340 h 340"/>
                  <a:gd name="T4" fmla="*/ 1163 w 1163"/>
                  <a:gd name="T5" fmla="*/ 340 h 340"/>
                  <a:gd name="T6" fmla="*/ 34 w 1163"/>
                  <a:gd name="T7" fmla="*/ 0 h 340"/>
                  <a:gd name="T8" fmla="*/ 0 w 1163"/>
                  <a:gd name="T9" fmla="*/ 0 h 3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340"/>
                  <a:gd name="T17" fmla="*/ 1163 w 1163"/>
                  <a:gd name="T18" fmla="*/ 340 h 3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340">
                    <a:moveTo>
                      <a:pt x="0" y="0"/>
                    </a:moveTo>
                    <a:lnTo>
                      <a:pt x="1137" y="340"/>
                    </a:lnTo>
                    <a:lnTo>
                      <a:pt x="1163" y="340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0" name="Freeform 163"/>
              <p:cNvSpPr>
                <a:spLocks/>
              </p:cNvSpPr>
              <p:nvPr/>
            </p:nvSpPr>
            <p:spPr bwMode="auto">
              <a:xfrm>
                <a:off x="4815" y="1718"/>
                <a:ext cx="164" cy="44"/>
              </a:xfrm>
              <a:custGeom>
                <a:avLst/>
                <a:gdLst>
                  <a:gd name="T0" fmla="*/ 0 w 1149"/>
                  <a:gd name="T1" fmla="*/ 1 h 303"/>
                  <a:gd name="T2" fmla="*/ 1124 w 1149"/>
                  <a:gd name="T3" fmla="*/ 303 h 303"/>
                  <a:gd name="T4" fmla="*/ 1149 w 1149"/>
                  <a:gd name="T5" fmla="*/ 302 h 303"/>
                  <a:gd name="T6" fmla="*/ 34 w 1149"/>
                  <a:gd name="T7" fmla="*/ 0 h 303"/>
                  <a:gd name="T8" fmla="*/ 0 w 1149"/>
                  <a:gd name="T9" fmla="*/ 1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9"/>
                  <a:gd name="T16" fmla="*/ 0 h 303"/>
                  <a:gd name="T17" fmla="*/ 1149 w 1149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9" h="303">
                    <a:moveTo>
                      <a:pt x="0" y="1"/>
                    </a:moveTo>
                    <a:lnTo>
                      <a:pt x="1124" y="303"/>
                    </a:lnTo>
                    <a:lnTo>
                      <a:pt x="1149" y="302"/>
                    </a:lnTo>
                    <a:lnTo>
                      <a:pt x="34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7001" name="Freeform 164"/>
              <p:cNvSpPr>
                <a:spLocks/>
              </p:cNvSpPr>
              <p:nvPr/>
            </p:nvSpPr>
            <p:spPr bwMode="auto">
              <a:xfrm>
                <a:off x="4802" y="1721"/>
                <a:ext cx="165" cy="48"/>
              </a:xfrm>
              <a:custGeom>
                <a:avLst/>
                <a:gdLst>
                  <a:gd name="T0" fmla="*/ 0 w 1155"/>
                  <a:gd name="T1" fmla="*/ 0 h 336"/>
                  <a:gd name="T2" fmla="*/ 1134 w 1155"/>
                  <a:gd name="T3" fmla="*/ 336 h 336"/>
                  <a:gd name="T4" fmla="*/ 1155 w 1155"/>
                  <a:gd name="T5" fmla="*/ 328 h 336"/>
                  <a:gd name="T6" fmla="*/ 34 w 1155"/>
                  <a:gd name="T7" fmla="*/ 0 h 336"/>
                  <a:gd name="T8" fmla="*/ 0 w 1155"/>
                  <a:gd name="T9" fmla="*/ 0 h 3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5"/>
                  <a:gd name="T16" fmla="*/ 0 h 336"/>
                  <a:gd name="T17" fmla="*/ 1155 w 1155"/>
                  <a:gd name="T18" fmla="*/ 336 h 3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5" h="336">
                    <a:moveTo>
                      <a:pt x="0" y="0"/>
                    </a:moveTo>
                    <a:lnTo>
                      <a:pt x="1134" y="336"/>
                    </a:lnTo>
                    <a:lnTo>
                      <a:pt x="1155" y="328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676946" name="Group 165"/>
            <p:cNvGrpSpPr>
              <a:grpSpLocks/>
            </p:cNvGrpSpPr>
            <p:nvPr/>
          </p:nvGrpSpPr>
          <p:grpSpPr bwMode="auto">
            <a:xfrm rot="10800000">
              <a:off x="1234" y="3229"/>
              <a:ext cx="391" cy="88"/>
              <a:chOff x="1450" y="3513"/>
              <a:chExt cx="391" cy="88"/>
            </a:xfrm>
          </p:grpSpPr>
          <p:sp>
            <p:nvSpPr>
              <p:cNvPr id="676961" name="Freeform 166"/>
              <p:cNvSpPr>
                <a:spLocks/>
              </p:cNvSpPr>
              <p:nvPr/>
            </p:nvSpPr>
            <p:spPr bwMode="auto">
              <a:xfrm flipV="1">
                <a:off x="1450" y="3574"/>
                <a:ext cx="391" cy="27"/>
              </a:xfrm>
              <a:custGeom>
                <a:avLst/>
                <a:gdLst>
                  <a:gd name="T0" fmla="*/ 0 w 720"/>
                  <a:gd name="T1" fmla="*/ 0 h 56"/>
                  <a:gd name="T2" fmla="*/ 0 w 720"/>
                  <a:gd name="T3" fmla="*/ 56 h 56"/>
                  <a:gd name="T4" fmla="*/ 720 w 720"/>
                  <a:gd name="T5" fmla="*/ 56 h 56"/>
                  <a:gd name="T6" fmla="*/ 720 w 720"/>
                  <a:gd name="T7" fmla="*/ 8 h 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0"/>
                  <a:gd name="T13" fmla="*/ 0 h 56"/>
                  <a:gd name="T14" fmla="*/ 720 w 720"/>
                  <a:gd name="T15" fmla="*/ 56 h 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0" h="56">
                    <a:moveTo>
                      <a:pt x="0" y="0"/>
                    </a:moveTo>
                    <a:lnTo>
                      <a:pt x="0" y="56"/>
                    </a:lnTo>
                    <a:lnTo>
                      <a:pt x="720" y="56"/>
                    </a:lnTo>
                    <a:lnTo>
                      <a:pt x="720" y="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62" name="Line 167"/>
              <p:cNvSpPr>
                <a:spLocks noChangeShapeType="1"/>
              </p:cNvSpPr>
              <p:nvPr/>
            </p:nvSpPr>
            <p:spPr bwMode="auto">
              <a:xfrm>
                <a:off x="1642" y="3513"/>
                <a:ext cx="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676947" name="Group 168"/>
            <p:cNvGrpSpPr>
              <a:grpSpLocks/>
            </p:cNvGrpSpPr>
            <p:nvPr/>
          </p:nvGrpSpPr>
          <p:grpSpPr bwMode="auto">
            <a:xfrm>
              <a:off x="1305" y="3286"/>
              <a:ext cx="275" cy="118"/>
              <a:chOff x="3600" y="219"/>
              <a:chExt cx="360" cy="175"/>
            </a:xfrm>
          </p:grpSpPr>
          <p:sp>
            <p:nvSpPr>
              <p:cNvPr id="676948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676949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50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51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rgbClr val="FF00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676952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676953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76958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9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60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6954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76955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6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6957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76882" name="Text Box 182"/>
          <p:cNvSpPr txBox="1">
            <a:spLocks noChangeArrowheads="1"/>
          </p:cNvSpPr>
          <p:nvPr/>
        </p:nvSpPr>
        <p:spPr bwMode="auto">
          <a:xfrm>
            <a:off x="1579563" y="38306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76883" name="Group 183"/>
          <p:cNvGrpSpPr>
            <a:grpSpLocks/>
          </p:cNvGrpSpPr>
          <p:nvPr/>
        </p:nvGrpSpPr>
        <p:grpSpPr bwMode="auto">
          <a:xfrm>
            <a:off x="3700463" y="5921375"/>
            <a:ext cx="547687" cy="233363"/>
            <a:chOff x="3600" y="219"/>
            <a:chExt cx="360" cy="175"/>
          </a:xfrm>
        </p:grpSpPr>
        <p:sp>
          <p:nvSpPr>
            <p:cNvPr id="676931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32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33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34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35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36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41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2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3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37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38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39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40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6884" name="Text Box 197"/>
          <p:cNvSpPr txBox="1">
            <a:spLocks noChangeArrowheads="1"/>
          </p:cNvSpPr>
          <p:nvPr/>
        </p:nvSpPr>
        <p:spPr bwMode="auto">
          <a:xfrm>
            <a:off x="1190625" y="46196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76885" name="Text Box 198"/>
          <p:cNvSpPr txBox="1">
            <a:spLocks noChangeArrowheads="1"/>
          </p:cNvSpPr>
          <p:nvPr/>
        </p:nvSpPr>
        <p:spPr bwMode="auto">
          <a:xfrm>
            <a:off x="677863" y="56165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76886" name="Text Box 199"/>
          <p:cNvSpPr txBox="1">
            <a:spLocks noChangeArrowheads="1"/>
          </p:cNvSpPr>
          <p:nvPr/>
        </p:nvSpPr>
        <p:spPr bwMode="auto">
          <a:xfrm>
            <a:off x="3324225" y="40370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76887" name="Text Box 200"/>
          <p:cNvSpPr txBox="1">
            <a:spLocks noChangeArrowheads="1"/>
          </p:cNvSpPr>
          <p:nvPr/>
        </p:nvSpPr>
        <p:spPr bwMode="auto">
          <a:xfrm>
            <a:off x="3767138" y="51752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76888" name="Text Box 201"/>
          <p:cNvSpPr txBox="1">
            <a:spLocks noChangeArrowheads="1"/>
          </p:cNvSpPr>
          <p:nvPr/>
        </p:nvSpPr>
        <p:spPr bwMode="auto">
          <a:xfrm>
            <a:off x="2532063" y="59086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76889" name="Text Box 202"/>
          <p:cNvSpPr txBox="1">
            <a:spLocks noChangeArrowheads="1"/>
          </p:cNvSpPr>
          <p:nvPr/>
        </p:nvSpPr>
        <p:spPr bwMode="auto">
          <a:xfrm>
            <a:off x="3252788" y="58658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76890" name="Group 203"/>
          <p:cNvGrpSpPr>
            <a:grpSpLocks/>
          </p:cNvGrpSpPr>
          <p:nvPr/>
        </p:nvGrpSpPr>
        <p:grpSpPr bwMode="auto">
          <a:xfrm>
            <a:off x="4767263" y="4114800"/>
            <a:ext cx="569912" cy="222250"/>
            <a:chOff x="3600" y="219"/>
            <a:chExt cx="360" cy="175"/>
          </a:xfrm>
        </p:grpSpPr>
        <p:sp>
          <p:nvSpPr>
            <p:cNvPr id="676918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19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20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21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22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23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28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9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30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24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25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6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27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76891" name="Group 217"/>
          <p:cNvGrpSpPr>
            <a:grpSpLocks/>
          </p:cNvGrpSpPr>
          <p:nvPr/>
        </p:nvGrpSpPr>
        <p:grpSpPr bwMode="auto">
          <a:xfrm>
            <a:off x="4789488" y="4679950"/>
            <a:ext cx="547687" cy="233363"/>
            <a:chOff x="3600" y="219"/>
            <a:chExt cx="360" cy="175"/>
          </a:xfrm>
        </p:grpSpPr>
        <p:sp>
          <p:nvSpPr>
            <p:cNvPr id="676905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76906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07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908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76909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76910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76915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6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7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76911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76912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3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914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6892" name="Line 231"/>
          <p:cNvSpPr>
            <a:spLocks noChangeShapeType="1"/>
          </p:cNvSpPr>
          <p:nvPr/>
        </p:nvSpPr>
        <p:spPr bwMode="auto">
          <a:xfrm>
            <a:off x="4756150" y="53562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93" name="Text Box 232"/>
          <p:cNvSpPr txBox="1">
            <a:spLocks noChangeArrowheads="1"/>
          </p:cNvSpPr>
          <p:nvPr/>
        </p:nvSpPr>
        <p:spPr bwMode="auto">
          <a:xfrm>
            <a:off x="5368925" y="38830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76894" name="Text Box 233"/>
          <p:cNvSpPr txBox="1">
            <a:spLocks noChangeArrowheads="1"/>
          </p:cNvSpPr>
          <p:nvPr/>
        </p:nvSpPr>
        <p:spPr bwMode="auto">
          <a:xfrm>
            <a:off x="5470525" y="45497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76895" name="Text Box 234"/>
          <p:cNvSpPr txBox="1">
            <a:spLocks noChangeArrowheads="1"/>
          </p:cNvSpPr>
          <p:nvPr/>
        </p:nvSpPr>
        <p:spPr bwMode="auto">
          <a:xfrm>
            <a:off x="5445125" y="5213350"/>
            <a:ext cx="3028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剪枝消息</a:t>
            </a:r>
            <a:endParaRPr lang="en-US" altLang="zh-CN" dirty="0"/>
          </a:p>
        </p:txBody>
      </p:sp>
      <p:sp>
        <p:nvSpPr>
          <p:cNvPr id="676896" name="Text Box 235"/>
          <p:cNvSpPr txBox="1">
            <a:spLocks noChangeArrowheads="1"/>
          </p:cNvSpPr>
          <p:nvPr/>
        </p:nvSpPr>
        <p:spPr bwMode="auto">
          <a:xfrm>
            <a:off x="4664075" y="33686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76897" name="Text Box 236"/>
          <p:cNvSpPr txBox="1">
            <a:spLocks noChangeArrowheads="1"/>
          </p:cNvSpPr>
          <p:nvPr/>
        </p:nvSpPr>
        <p:spPr bwMode="auto">
          <a:xfrm>
            <a:off x="479425" y="3468688"/>
            <a:ext cx="1182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S: source</a:t>
            </a:r>
          </a:p>
        </p:txBody>
      </p:sp>
      <p:sp>
        <p:nvSpPr>
          <p:cNvPr id="676898" name="Line 237"/>
          <p:cNvSpPr>
            <a:spLocks noChangeShapeType="1"/>
          </p:cNvSpPr>
          <p:nvPr/>
        </p:nvSpPr>
        <p:spPr bwMode="auto">
          <a:xfrm>
            <a:off x="3422650" y="4637088"/>
            <a:ext cx="0" cy="511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899" name="Line 238"/>
          <p:cNvSpPr>
            <a:spLocks noChangeShapeType="1"/>
          </p:cNvSpPr>
          <p:nvPr/>
        </p:nvSpPr>
        <p:spPr bwMode="auto">
          <a:xfrm>
            <a:off x="3536950" y="5475288"/>
            <a:ext cx="241300" cy="419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900" name="Text Box 239"/>
          <p:cNvSpPr txBox="1">
            <a:spLocks noChangeArrowheads="1"/>
          </p:cNvSpPr>
          <p:nvPr/>
        </p:nvSpPr>
        <p:spPr bwMode="auto">
          <a:xfrm>
            <a:off x="5368925" y="5530850"/>
            <a:ext cx="16257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多播转发链路</a:t>
            </a:r>
            <a:endParaRPr lang="en-US" altLang="zh-CN" dirty="0"/>
          </a:p>
        </p:txBody>
      </p:sp>
      <p:sp>
        <p:nvSpPr>
          <p:cNvPr id="676901" name="Line 240"/>
          <p:cNvSpPr>
            <a:spLocks noChangeShapeType="1"/>
          </p:cNvSpPr>
          <p:nvPr/>
        </p:nvSpPr>
        <p:spPr bwMode="auto">
          <a:xfrm rot="-4663823">
            <a:off x="4964112" y="5427663"/>
            <a:ext cx="144463" cy="630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76902" name="Text Box 241"/>
          <p:cNvSpPr txBox="1">
            <a:spLocks noChangeArrowheads="1"/>
          </p:cNvSpPr>
          <p:nvPr/>
        </p:nvSpPr>
        <p:spPr bwMode="auto">
          <a:xfrm>
            <a:off x="3170238" y="47180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676903" name="Text Box 242"/>
          <p:cNvSpPr txBox="1">
            <a:spLocks noChangeArrowheads="1"/>
          </p:cNvSpPr>
          <p:nvPr/>
        </p:nvSpPr>
        <p:spPr bwMode="auto">
          <a:xfrm>
            <a:off x="3398838" y="55435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676904" name="Text Box 243"/>
          <p:cNvSpPr txBox="1">
            <a:spLocks noChangeArrowheads="1"/>
          </p:cNvSpPr>
          <p:nvPr/>
        </p:nvSpPr>
        <p:spPr bwMode="auto">
          <a:xfrm>
            <a:off x="4872038" y="5048250"/>
            <a:ext cx="3032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44" name="Footer Placeholder 5">
            <a:extLst>
              <a:ext uri="{FF2B5EF4-FFF2-40B4-BE49-F238E27FC236}">
                <a16:creationId xmlns:a16="http://schemas.microsoft.com/office/drawing/2014/main" id="{B29BB586-7B58-41A2-AF3E-3DFFD01B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45" name="Slide Number Placeholder 5">
            <a:extLst>
              <a:ext uri="{FF2B5EF4-FFF2-40B4-BE49-F238E27FC236}">
                <a16:creationId xmlns:a16="http://schemas.microsoft.com/office/drawing/2014/main" id="{4C6A0D78-1841-4E29-B59A-39C23D4D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179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48259" y="-3496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eaLnBrk="0" hangingPunct="0"/>
            <a:r>
              <a:rPr lang="zh-CN" altLang="en-US" sz="1400" dirty="0">
                <a:ea typeface="宋体" charset="-122"/>
              </a:rPr>
              <a:t>最长前缀匹配优先</a:t>
            </a:r>
            <a:endParaRPr lang="en-US" altLang="zh-CN" sz="1400" dirty="0">
              <a:solidFill>
                <a:srgbClr val="000000"/>
              </a:solidFill>
              <a:latin typeface="Comic Sans MS" pitchFamily="66" charset="0"/>
              <a:ea typeface="宋体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638300" y="190500"/>
            <a:ext cx="5575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数据报网络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or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VC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2800" y="1511300"/>
            <a:ext cx="3659656" cy="46756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(数据报网络)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计算机之间的数据交换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“弹性”服务，没有严格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  </a:t>
            </a:r>
            <a:r>
              <a:rPr kumimoji="0" lang="en-US" altLang="zh-CN" sz="2006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时间需求</a:t>
            </a:r>
            <a:endParaRPr kumimoji="0" lang="en-US" altLang="zh-CN" sz="2006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链路类型众多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特点、性能各异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统一服务困难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“智能”端系统 (计算机)</a:t>
            </a: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可以自适应、性能控制、</a:t>
            </a:r>
          </a:p>
          <a:p>
            <a:pPr lvl="0" fontAlgn="auto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差错恢复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949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简化网络</a:t>
            </a:r>
            <a:r>
              <a:rPr kumimoji="0" lang="en-US" altLang="zh-CN" sz="294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复杂“边缘”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53000" y="1524000"/>
            <a:ext cx="3736600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795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ATM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(VC网络)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电话网络演化而来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核心业务是实时对话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严格的时间、可靠性需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求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需要有保障的服务</a:t>
            </a:r>
          </a:p>
          <a:p>
            <a:pPr lvl="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“哑(dumb)” 端系统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（非智能）</a:t>
            </a:r>
          </a:p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电话机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传真机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949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简化“边缘</a:t>
            </a:r>
            <a:r>
              <a:rPr kumimoji="0" lang="en-US" altLang="zh-CN" sz="294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”，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947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复杂网络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94D3BB2-E939-4F71-A7D3-45A2C7F4BF82}"/>
              </a:ext>
            </a:extLst>
          </p:cNvPr>
          <p:cNvSpPr txBox="1">
            <a:spLocks/>
          </p:cNvSpPr>
          <p:nvPr/>
        </p:nvSpPr>
        <p:spPr bwMode="auto">
          <a:xfrm>
            <a:off x="5448300" y="6230391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AF01BE-B45A-457F-989B-6A492607532B}"/>
              </a:ext>
            </a:extLst>
          </p:cNvPr>
          <p:cNvSpPr/>
          <p:nvPr/>
        </p:nvSpPr>
        <p:spPr>
          <a:xfrm>
            <a:off x="587063" y="393609"/>
            <a:ext cx="5242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mic Sans MS"/>
                <a:cs typeface="+mj-cs"/>
              </a:rPr>
              <a:t>数据报网络 </a:t>
            </a:r>
            <a:r>
              <a:rPr lang="en-US" altLang="zh-CN" sz="4000" u="sng" kern="0" dirty="0">
                <a:solidFill>
                  <a:srgbClr val="3333CC"/>
                </a:solidFill>
                <a:latin typeface="Comic Sans MS"/>
                <a:cs typeface="+mj-cs"/>
              </a:rPr>
              <a:t>or VC</a:t>
            </a:r>
            <a:r>
              <a:rPr lang="zh-CN" altLang="en-US" sz="4000" u="sng" kern="0" dirty="0">
                <a:solidFill>
                  <a:srgbClr val="3333CC"/>
                </a:solidFill>
                <a:latin typeface="Comic Sans MS"/>
                <a:cs typeface="+mj-cs"/>
              </a:rPr>
              <a:t>网络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027D09E8-8FBC-4B31-80A0-1F970F89F97C}"/>
              </a:ext>
            </a:extLst>
          </p:cNvPr>
          <p:cNvSpPr txBox="1">
            <a:spLocks/>
          </p:cNvSpPr>
          <p:nvPr/>
        </p:nvSpPr>
        <p:spPr bwMode="auto">
          <a:xfrm>
            <a:off x="8322633" y="6237975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115DDA4A-A403-40F2-AA46-36E326FAAC19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共享树</a:t>
            </a:r>
            <a:r>
              <a:rPr lang="en-US" altLang="zh-CN" dirty="0">
                <a:ea typeface="宋体" charset="-122"/>
              </a:rPr>
              <a:t>: Steiner Tree</a:t>
            </a:r>
          </a:p>
        </p:txBody>
      </p:sp>
      <p:sp>
        <p:nvSpPr>
          <p:cNvPr id="67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   Steiner Tree:</a:t>
            </a:r>
            <a:r>
              <a:rPr lang="zh-CN" altLang="en-US" dirty="0">
                <a:ea typeface="宋体" charset="-122"/>
              </a:rPr>
              <a:t>包含所有组成员组成的最小代价的路由树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是</a:t>
            </a:r>
            <a:r>
              <a:rPr lang="en-US" altLang="zh-CN" dirty="0">
                <a:ea typeface="宋体" charset="-122"/>
              </a:rPr>
              <a:t>NP</a:t>
            </a:r>
            <a:r>
              <a:rPr lang="zh-CN" altLang="en-US" dirty="0">
                <a:ea typeface="宋体" charset="-122"/>
              </a:rPr>
              <a:t>完全问题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优秀启发式作用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在实际中不会被使用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计算的复杂性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整个网络的信息都需要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开销巨大：一个路由器加入</a:t>
            </a:r>
            <a:r>
              <a:rPr lang="en-US" altLang="zh-CN" dirty="0">
                <a:ea typeface="宋体" charset="-122"/>
              </a:rPr>
              <a:t>/</a:t>
            </a:r>
            <a:r>
              <a:rPr lang="zh-CN" altLang="en-US" dirty="0">
                <a:ea typeface="宋体" charset="-122"/>
              </a:rPr>
              <a:t>离开需重新运行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8CF9236-321E-4324-990A-1A3F213D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4BBF1A-37CE-4C18-9D12-4093EAF1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180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基于中心方法的树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所有节点共享单向传播树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一个路由器被认定为这个数的“中心”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ea typeface="宋体" charset="-122"/>
              </a:rPr>
              <a:t>加入</a:t>
            </a:r>
            <a:r>
              <a:rPr lang="en-US" altLang="zh-CN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  <a:cs typeface="Wingdings" pitchFamily="18" charset="0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边缘路由向中心节点（单播）发送加入报文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i="1" dirty="0">
                <a:ea typeface="宋体" charset="-122"/>
              </a:rPr>
              <a:t>join-</a:t>
            </a:r>
            <a:r>
              <a:rPr lang="en-US" altLang="zh-CN" i="1" dirty="0" err="1">
                <a:ea typeface="宋体" charset="-122"/>
              </a:rPr>
              <a:t>msg</a:t>
            </a:r>
            <a:r>
              <a:rPr lang="en-US" altLang="zh-CN" i="1" dirty="0">
                <a:ea typeface="宋体" charset="-122"/>
              </a:rPr>
              <a:t> </a:t>
            </a:r>
            <a:r>
              <a:rPr lang="zh-CN" altLang="en-US" i="1" dirty="0">
                <a:ea typeface="宋体" charset="-122"/>
              </a:rPr>
              <a:t>由中间路由器处理并转发到中心节点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i="1" dirty="0">
                <a:ea typeface="宋体" charset="-122"/>
              </a:rPr>
              <a:t>join-</a:t>
            </a:r>
            <a:r>
              <a:rPr lang="en-US" altLang="zh-CN" i="1" dirty="0" err="1">
                <a:ea typeface="宋体" charset="-122"/>
              </a:rPr>
              <a:t>msg</a:t>
            </a:r>
            <a:r>
              <a:rPr lang="zh-CN" altLang="en-US" i="1" dirty="0">
                <a:ea typeface="宋体" charset="-122"/>
              </a:rPr>
              <a:t>可能到达这个中心节点的分支，也可</a:t>
            </a:r>
            <a:endParaRPr lang="en-US" altLang="zh-CN" i="1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i="1" dirty="0">
                <a:ea typeface="宋体" charset="-122"/>
              </a:rPr>
              <a:t>  </a:t>
            </a:r>
            <a:r>
              <a:rPr lang="zh-CN" altLang="en-US" i="1" dirty="0">
                <a:ea typeface="宋体" charset="-122"/>
              </a:rPr>
              <a:t>能到达了中心节点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 err="1">
                <a:ea typeface="宋体" charset="-122"/>
              </a:rPr>
              <a:t>jion-msg</a:t>
            </a:r>
            <a:r>
              <a:rPr lang="zh-CN" altLang="en-US" dirty="0">
                <a:ea typeface="宋体" charset="-122"/>
              </a:rPr>
              <a:t>经过的路径将会成为这个路由器树的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 </a:t>
            </a:r>
            <a:r>
              <a:rPr lang="zh-CN" altLang="en-US" dirty="0">
                <a:ea typeface="宋体" charset="-122"/>
              </a:rPr>
              <a:t>新分支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00D4A96-5F41-4022-999A-F72F7821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B6E8F6-B26D-446E-9FE2-27F3191F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181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09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基于中心方法的树：实例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3010" name="Rectangle 3"/>
          <p:cNvSpPr>
            <a:spLocks noChangeArrowheads="1"/>
          </p:cNvSpPr>
          <p:nvPr/>
        </p:nvSpPr>
        <p:spPr bwMode="auto">
          <a:xfrm>
            <a:off x="609600" y="1676400"/>
            <a:ext cx="8001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800" dirty="0"/>
              <a:t>假设</a:t>
            </a:r>
            <a:r>
              <a:rPr lang="en-US" altLang="zh-CN" sz="2800" dirty="0"/>
              <a:t>R6</a:t>
            </a:r>
            <a:r>
              <a:rPr lang="zh-CN" altLang="en-US" sz="2800" dirty="0"/>
              <a:t>被选做中心</a:t>
            </a:r>
            <a:r>
              <a:rPr lang="en-US" altLang="zh-CN" sz="2800" dirty="0"/>
              <a:t>:</a:t>
            </a:r>
          </a:p>
        </p:txBody>
      </p:sp>
      <p:sp>
        <p:nvSpPr>
          <p:cNvPr id="683011" name="Line 4"/>
          <p:cNvSpPr>
            <a:spLocks noChangeShapeType="1"/>
          </p:cNvSpPr>
          <p:nvPr/>
        </p:nvSpPr>
        <p:spPr bwMode="auto">
          <a:xfrm>
            <a:off x="3727450" y="4533900"/>
            <a:ext cx="401638" cy="690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2" name="Line 5"/>
          <p:cNvSpPr>
            <a:spLocks noChangeShapeType="1"/>
          </p:cNvSpPr>
          <p:nvPr/>
        </p:nvSpPr>
        <p:spPr bwMode="auto">
          <a:xfrm flipV="1">
            <a:off x="2325688" y="3678238"/>
            <a:ext cx="1365250" cy="347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3" name="Line 6"/>
          <p:cNvSpPr>
            <a:spLocks noChangeShapeType="1"/>
          </p:cNvSpPr>
          <p:nvPr/>
        </p:nvSpPr>
        <p:spPr bwMode="auto">
          <a:xfrm>
            <a:off x="2060575" y="3995738"/>
            <a:ext cx="852488" cy="974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4" name="Line 7"/>
          <p:cNvSpPr>
            <a:spLocks noChangeShapeType="1"/>
          </p:cNvSpPr>
          <p:nvPr/>
        </p:nvSpPr>
        <p:spPr bwMode="auto">
          <a:xfrm>
            <a:off x="2647950" y="3240088"/>
            <a:ext cx="993775" cy="446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5" name="Line 8"/>
          <p:cNvSpPr>
            <a:spLocks noChangeShapeType="1"/>
          </p:cNvSpPr>
          <p:nvPr/>
        </p:nvSpPr>
        <p:spPr bwMode="auto">
          <a:xfrm flipV="1">
            <a:off x="3178175" y="4562475"/>
            <a:ext cx="538163" cy="4683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6" name="Line 9"/>
          <p:cNvSpPr>
            <a:spLocks noChangeShapeType="1"/>
          </p:cNvSpPr>
          <p:nvPr/>
        </p:nvSpPr>
        <p:spPr bwMode="auto">
          <a:xfrm>
            <a:off x="3700463" y="3784600"/>
            <a:ext cx="0" cy="717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7" name="Line 10"/>
          <p:cNvSpPr>
            <a:spLocks noChangeShapeType="1"/>
          </p:cNvSpPr>
          <p:nvPr/>
        </p:nvSpPr>
        <p:spPr bwMode="auto">
          <a:xfrm>
            <a:off x="1725613" y="4999038"/>
            <a:ext cx="1025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8" name="Line 11"/>
          <p:cNvSpPr>
            <a:spLocks noChangeShapeType="1"/>
          </p:cNvSpPr>
          <p:nvPr/>
        </p:nvSpPr>
        <p:spPr bwMode="auto">
          <a:xfrm flipH="1">
            <a:off x="1604963" y="4102100"/>
            <a:ext cx="373062" cy="8461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19" name="Line 12"/>
          <p:cNvSpPr>
            <a:spLocks noChangeShapeType="1"/>
          </p:cNvSpPr>
          <p:nvPr/>
        </p:nvSpPr>
        <p:spPr bwMode="auto">
          <a:xfrm flipH="1">
            <a:off x="2052638" y="3254375"/>
            <a:ext cx="347662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3020" name="Group 13"/>
          <p:cNvGrpSpPr>
            <a:grpSpLocks/>
          </p:cNvGrpSpPr>
          <p:nvPr/>
        </p:nvGrpSpPr>
        <p:grpSpPr bwMode="auto">
          <a:xfrm>
            <a:off x="2625725" y="4911725"/>
            <a:ext cx="568325" cy="222250"/>
            <a:chOff x="3600" y="219"/>
            <a:chExt cx="360" cy="175"/>
          </a:xfrm>
        </p:grpSpPr>
        <p:sp>
          <p:nvSpPr>
            <p:cNvPr id="683152" name="Oval 1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53" name="Line 1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54" name="Line 1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55" name="Rectangle 1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56" name="Oval 1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57" name="Group 1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62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3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4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58" name="Group 2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59" name="Line 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0" name="Line 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61" name="Line 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1" name="Group 27"/>
          <p:cNvGrpSpPr>
            <a:grpSpLocks/>
          </p:cNvGrpSpPr>
          <p:nvPr/>
        </p:nvGrpSpPr>
        <p:grpSpPr bwMode="auto">
          <a:xfrm>
            <a:off x="3411538" y="3592513"/>
            <a:ext cx="569912" cy="222250"/>
            <a:chOff x="3600" y="219"/>
            <a:chExt cx="360" cy="175"/>
          </a:xfrm>
        </p:grpSpPr>
        <p:sp>
          <p:nvSpPr>
            <p:cNvPr id="683139" name="Oval 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40" name="Line 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41" name="Line 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42" name="Rectangle 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43" name="Oval 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44" name="Group 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49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50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51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45" name="Group 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46" name="Line 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47" name="Line 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48" name="Line 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2" name="Group 41"/>
          <p:cNvGrpSpPr>
            <a:grpSpLocks/>
          </p:cNvGrpSpPr>
          <p:nvPr/>
        </p:nvGrpSpPr>
        <p:grpSpPr bwMode="auto">
          <a:xfrm>
            <a:off x="1276350" y="4891088"/>
            <a:ext cx="568325" cy="222250"/>
            <a:chOff x="3600" y="219"/>
            <a:chExt cx="360" cy="175"/>
          </a:xfrm>
        </p:grpSpPr>
        <p:sp>
          <p:nvSpPr>
            <p:cNvPr id="683126" name="Oval 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27" name="Line 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28" name="Line 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29" name="Rectangle 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30" name="Oval 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31" name="Group 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36" name="Line 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7" name="Line 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8" name="Line 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32" name="Group 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33" name="Line 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4" name="Line 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35" name="Line 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3" name="Group 55"/>
          <p:cNvGrpSpPr>
            <a:grpSpLocks/>
          </p:cNvGrpSpPr>
          <p:nvPr/>
        </p:nvGrpSpPr>
        <p:grpSpPr bwMode="auto">
          <a:xfrm>
            <a:off x="3435350" y="4427538"/>
            <a:ext cx="547688" cy="233362"/>
            <a:chOff x="3600" y="219"/>
            <a:chExt cx="360" cy="175"/>
          </a:xfrm>
        </p:grpSpPr>
        <p:sp>
          <p:nvSpPr>
            <p:cNvPr id="683113" name="Oval 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14" name="Line 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15" name="Line 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16" name="Rectangle 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17" name="Oval 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18" name="Group 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23" name="Line 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4" name="Line 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5" name="Line 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19" name="Group 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20" name="Line 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1" name="Line 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22" name="Line 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4" name="Group 69"/>
          <p:cNvGrpSpPr>
            <a:grpSpLocks/>
          </p:cNvGrpSpPr>
          <p:nvPr/>
        </p:nvGrpSpPr>
        <p:grpSpPr bwMode="auto">
          <a:xfrm>
            <a:off x="1779588" y="3913188"/>
            <a:ext cx="547687" cy="233362"/>
            <a:chOff x="3600" y="219"/>
            <a:chExt cx="360" cy="175"/>
          </a:xfrm>
        </p:grpSpPr>
        <p:sp>
          <p:nvSpPr>
            <p:cNvPr id="683100" name="Oval 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101" name="Line 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02" name="Line 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103" name="Rectangle 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104" name="Oval 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105" name="Group 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110" name="Line 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11" name="Line 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12" name="Line 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106" name="Group 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107" name="Line 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08" name="Line 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109" name="Line 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25" name="Group 83"/>
          <p:cNvGrpSpPr>
            <a:grpSpLocks/>
          </p:cNvGrpSpPr>
          <p:nvPr/>
        </p:nvGrpSpPr>
        <p:grpSpPr bwMode="auto">
          <a:xfrm>
            <a:off x="2136775" y="3084513"/>
            <a:ext cx="569913" cy="223837"/>
            <a:chOff x="3600" y="219"/>
            <a:chExt cx="360" cy="175"/>
          </a:xfrm>
        </p:grpSpPr>
        <p:sp>
          <p:nvSpPr>
            <p:cNvPr id="683087" name="Oval 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88" name="Line 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89" name="Line 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90" name="Rectangle 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91" name="Oval 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92" name="Group 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97" name="Line 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8" name="Line 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9" name="Line 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93" name="Group 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94" name="Line 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5" name="Line 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96" name="Line 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26" name="Text Box 97"/>
          <p:cNvSpPr txBox="1">
            <a:spLocks noChangeArrowheads="1"/>
          </p:cNvSpPr>
          <p:nvPr/>
        </p:nvSpPr>
        <p:spPr bwMode="auto">
          <a:xfrm>
            <a:off x="1757363" y="3043238"/>
            <a:ext cx="430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R1</a:t>
            </a:r>
          </a:p>
        </p:txBody>
      </p:sp>
      <p:grpSp>
        <p:nvGrpSpPr>
          <p:cNvPr id="683027" name="Group 98"/>
          <p:cNvGrpSpPr>
            <a:grpSpLocks/>
          </p:cNvGrpSpPr>
          <p:nvPr/>
        </p:nvGrpSpPr>
        <p:grpSpPr bwMode="auto">
          <a:xfrm>
            <a:off x="3878263" y="5133975"/>
            <a:ext cx="547687" cy="233363"/>
            <a:chOff x="3600" y="219"/>
            <a:chExt cx="360" cy="175"/>
          </a:xfrm>
        </p:grpSpPr>
        <p:sp>
          <p:nvSpPr>
            <p:cNvPr id="683074" name="Oval 9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75" name="Line 10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76" name="Line 10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77" name="Rectangle 10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78" name="Oval 10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79" name="Group 10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84" name="Line 1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5" name="Line 1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6" name="Line 1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80" name="Group 10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81" name="Line 10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2" name="Line 11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83" name="Line 11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28" name="Text Box 112"/>
          <p:cNvSpPr txBox="1">
            <a:spLocks noChangeArrowheads="1"/>
          </p:cNvSpPr>
          <p:nvPr/>
        </p:nvSpPr>
        <p:spPr bwMode="auto">
          <a:xfrm>
            <a:off x="1368425" y="383222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R2</a:t>
            </a:r>
          </a:p>
        </p:txBody>
      </p:sp>
      <p:sp>
        <p:nvSpPr>
          <p:cNvPr id="683029" name="Text Box 113"/>
          <p:cNvSpPr txBox="1">
            <a:spLocks noChangeArrowheads="1"/>
          </p:cNvSpPr>
          <p:nvPr/>
        </p:nvSpPr>
        <p:spPr bwMode="auto">
          <a:xfrm>
            <a:off x="855663" y="48291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R3</a:t>
            </a:r>
          </a:p>
        </p:txBody>
      </p:sp>
      <p:sp>
        <p:nvSpPr>
          <p:cNvPr id="683030" name="Text Box 114"/>
          <p:cNvSpPr txBox="1">
            <a:spLocks noChangeArrowheads="1"/>
          </p:cNvSpPr>
          <p:nvPr/>
        </p:nvSpPr>
        <p:spPr bwMode="auto">
          <a:xfrm>
            <a:off x="3502025" y="32496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R4</a:t>
            </a:r>
          </a:p>
        </p:txBody>
      </p:sp>
      <p:sp>
        <p:nvSpPr>
          <p:cNvPr id="683031" name="Text Box 115"/>
          <p:cNvSpPr txBox="1">
            <a:spLocks noChangeArrowheads="1"/>
          </p:cNvSpPr>
          <p:nvPr/>
        </p:nvSpPr>
        <p:spPr bwMode="auto">
          <a:xfrm>
            <a:off x="3944938" y="4387850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R5</a:t>
            </a:r>
          </a:p>
        </p:txBody>
      </p:sp>
      <p:sp>
        <p:nvSpPr>
          <p:cNvPr id="683032" name="Text Box 116"/>
          <p:cNvSpPr txBox="1">
            <a:spLocks noChangeArrowheads="1"/>
          </p:cNvSpPr>
          <p:nvPr/>
        </p:nvSpPr>
        <p:spPr bwMode="auto">
          <a:xfrm>
            <a:off x="2709863" y="5121275"/>
            <a:ext cx="466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R6</a:t>
            </a:r>
          </a:p>
        </p:txBody>
      </p:sp>
      <p:sp>
        <p:nvSpPr>
          <p:cNvPr id="683033" name="Text Box 117"/>
          <p:cNvSpPr txBox="1">
            <a:spLocks noChangeArrowheads="1"/>
          </p:cNvSpPr>
          <p:nvPr/>
        </p:nvSpPr>
        <p:spPr bwMode="auto">
          <a:xfrm>
            <a:off x="3430588" y="5078413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/>
              <a:t>R7</a:t>
            </a:r>
          </a:p>
        </p:txBody>
      </p:sp>
      <p:grpSp>
        <p:nvGrpSpPr>
          <p:cNvPr id="683034" name="Group 118"/>
          <p:cNvGrpSpPr>
            <a:grpSpLocks/>
          </p:cNvGrpSpPr>
          <p:nvPr/>
        </p:nvGrpSpPr>
        <p:grpSpPr bwMode="auto">
          <a:xfrm>
            <a:off x="4945063" y="3327400"/>
            <a:ext cx="569912" cy="222250"/>
            <a:chOff x="3600" y="219"/>
            <a:chExt cx="360" cy="175"/>
          </a:xfrm>
        </p:grpSpPr>
        <p:sp>
          <p:nvSpPr>
            <p:cNvPr id="683061" name="Oval 11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62" name="Line 12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63" name="Line 12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64" name="Rectangle 12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65" name="Oval 12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66" name="Group 12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71" name="Line 1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2" name="Line 1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3" name="Line 1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67" name="Group 12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68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69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70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3035" name="Group 132"/>
          <p:cNvGrpSpPr>
            <a:grpSpLocks/>
          </p:cNvGrpSpPr>
          <p:nvPr/>
        </p:nvGrpSpPr>
        <p:grpSpPr bwMode="auto">
          <a:xfrm>
            <a:off x="4967288" y="3892550"/>
            <a:ext cx="547687" cy="233363"/>
            <a:chOff x="3600" y="219"/>
            <a:chExt cx="360" cy="175"/>
          </a:xfrm>
        </p:grpSpPr>
        <p:sp>
          <p:nvSpPr>
            <p:cNvPr id="683048" name="Oval 13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3049" name="Line 13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50" name="Line 13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3051" name="Rectangle 13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3052" name="Oval 13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3053" name="Group 13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3058" name="Line 1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9" name="Line 1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60" name="Line 1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3054" name="Group 14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3055" name="Line 14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6" name="Line 14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3057" name="Line 14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3036" name="Line 146"/>
          <p:cNvSpPr>
            <a:spLocks noChangeShapeType="1"/>
          </p:cNvSpPr>
          <p:nvPr/>
        </p:nvSpPr>
        <p:spPr bwMode="auto">
          <a:xfrm>
            <a:off x="4933950" y="4568825"/>
            <a:ext cx="596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37" name="Text Box 147"/>
          <p:cNvSpPr txBox="1">
            <a:spLocks noChangeArrowheads="1"/>
          </p:cNvSpPr>
          <p:nvPr/>
        </p:nvSpPr>
        <p:spPr bwMode="auto">
          <a:xfrm>
            <a:off x="5546725" y="3095625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组成员路由</a:t>
            </a:r>
            <a:endParaRPr lang="en-US" altLang="zh-CN" dirty="0"/>
          </a:p>
        </p:txBody>
      </p:sp>
      <p:sp>
        <p:nvSpPr>
          <p:cNvPr id="683038" name="Text Box 148"/>
          <p:cNvSpPr txBox="1">
            <a:spLocks noChangeArrowheads="1"/>
          </p:cNvSpPr>
          <p:nvPr/>
        </p:nvSpPr>
        <p:spPr bwMode="auto">
          <a:xfrm>
            <a:off x="5648325" y="376237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非组成员路由</a:t>
            </a:r>
            <a:endParaRPr lang="en-US" altLang="zh-CN" dirty="0"/>
          </a:p>
        </p:txBody>
      </p:sp>
      <p:sp>
        <p:nvSpPr>
          <p:cNvPr id="683039" name="Text Box 149"/>
          <p:cNvSpPr txBox="1">
            <a:spLocks noChangeArrowheads="1"/>
          </p:cNvSpPr>
          <p:nvPr/>
        </p:nvSpPr>
        <p:spPr bwMode="auto">
          <a:xfrm>
            <a:off x="5622925" y="4425950"/>
            <a:ext cx="30289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zh-CN" altLang="en-US" dirty="0"/>
              <a:t>按照路径顺序生成加入报文</a:t>
            </a:r>
            <a:endParaRPr lang="en-US" altLang="zh-CN" dirty="0"/>
          </a:p>
        </p:txBody>
      </p:sp>
      <p:sp>
        <p:nvSpPr>
          <p:cNvPr id="683040" name="Text Box 150"/>
          <p:cNvSpPr txBox="1">
            <a:spLocks noChangeArrowheads="1"/>
          </p:cNvSpPr>
          <p:nvPr/>
        </p:nvSpPr>
        <p:spPr bwMode="auto">
          <a:xfrm>
            <a:off x="4841875" y="25812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说明</a:t>
            </a:r>
            <a:endParaRPr lang="en-US" altLang="zh-CN" dirty="0"/>
          </a:p>
        </p:txBody>
      </p:sp>
      <p:sp>
        <p:nvSpPr>
          <p:cNvPr id="683041" name="Freeform 151"/>
          <p:cNvSpPr>
            <a:spLocks/>
          </p:cNvSpPr>
          <p:nvPr/>
        </p:nvSpPr>
        <p:spPr bwMode="auto">
          <a:xfrm>
            <a:off x="3225800" y="3836988"/>
            <a:ext cx="419100" cy="1052512"/>
          </a:xfrm>
          <a:custGeom>
            <a:avLst/>
            <a:gdLst>
              <a:gd name="T0" fmla="*/ 260 w 264"/>
              <a:gd name="T1" fmla="*/ 0 h 663"/>
              <a:gd name="T2" fmla="*/ 264 w 264"/>
              <a:gd name="T3" fmla="*/ 431 h 663"/>
              <a:gd name="T4" fmla="*/ 0 w 264"/>
              <a:gd name="T5" fmla="*/ 663 h 663"/>
              <a:gd name="T6" fmla="*/ 0 60000 65536"/>
              <a:gd name="T7" fmla="*/ 0 60000 65536"/>
              <a:gd name="T8" fmla="*/ 0 60000 65536"/>
              <a:gd name="T9" fmla="*/ 0 w 264"/>
              <a:gd name="T10" fmla="*/ 0 h 663"/>
              <a:gd name="T11" fmla="*/ 264 w 264"/>
              <a:gd name="T12" fmla="*/ 663 h 6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663">
                <a:moveTo>
                  <a:pt x="260" y="0"/>
                </a:moveTo>
                <a:lnTo>
                  <a:pt x="264" y="431"/>
                </a:lnTo>
                <a:lnTo>
                  <a:pt x="0" y="663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sp>
        <p:nvSpPr>
          <p:cNvPr id="683042" name="Text Box 152"/>
          <p:cNvSpPr txBox="1">
            <a:spLocks noChangeArrowheads="1"/>
          </p:cNvSpPr>
          <p:nvPr/>
        </p:nvSpPr>
        <p:spPr bwMode="auto">
          <a:xfrm>
            <a:off x="3335338" y="399415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83043" name="Text Box 153"/>
          <p:cNvSpPr txBox="1">
            <a:spLocks noChangeArrowheads="1"/>
          </p:cNvSpPr>
          <p:nvPr/>
        </p:nvSpPr>
        <p:spPr bwMode="auto">
          <a:xfrm>
            <a:off x="5049838" y="4260850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83044" name="Line 154"/>
          <p:cNvSpPr>
            <a:spLocks noChangeShapeType="1"/>
          </p:cNvSpPr>
          <p:nvPr/>
        </p:nvSpPr>
        <p:spPr bwMode="auto">
          <a:xfrm>
            <a:off x="1924050" y="5076825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45" name="Line 155"/>
          <p:cNvSpPr>
            <a:spLocks noChangeShapeType="1"/>
          </p:cNvSpPr>
          <p:nvPr/>
        </p:nvSpPr>
        <p:spPr bwMode="auto">
          <a:xfrm>
            <a:off x="2622550" y="3324225"/>
            <a:ext cx="736600" cy="33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3046" name="Text Box 156"/>
          <p:cNvSpPr txBox="1">
            <a:spLocks noChangeArrowheads="1"/>
          </p:cNvSpPr>
          <p:nvPr/>
        </p:nvSpPr>
        <p:spPr bwMode="auto">
          <a:xfrm>
            <a:off x="2674938" y="3397250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83047" name="Text Box 157"/>
          <p:cNvSpPr txBox="1">
            <a:spLocks noChangeArrowheads="1"/>
          </p:cNvSpPr>
          <p:nvPr/>
        </p:nvSpPr>
        <p:spPr bwMode="auto">
          <a:xfrm>
            <a:off x="2090738" y="5048250"/>
            <a:ext cx="287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8" name="Footer Placeholder 5">
            <a:extLst>
              <a:ext uri="{FF2B5EF4-FFF2-40B4-BE49-F238E27FC236}">
                <a16:creationId xmlns:a16="http://schemas.microsoft.com/office/drawing/2014/main" id="{92B18A25-0722-47E0-ACB7-8F43D77A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59" name="Slide Number Placeholder 5">
            <a:extLst>
              <a:ext uri="{FF2B5EF4-FFF2-40B4-BE49-F238E27FC236}">
                <a16:creationId xmlns:a16="http://schemas.microsoft.com/office/drawing/2014/main" id="{562F9166-93B1-4D15-9B95-FA0CC6D1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182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8229600" cy="685800"/>
          </a:xfrm>
        </p:spPr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互联网多播路由</a:t>
            </a:r>
            <a:r>
              <a:rPr lang="en-US" altLang="zh-CN" dirty="0">
                <a:ea typeface="宋体" charset="-122"/>
              </a:rPr>
              <a:t>: DVMRP</a:t>
            </a:r>
          </a:p>
        </p:txBody>
      </p:sp>
      <p:sp>
        <p:nvSpPr>
          <p:cNvPr id="68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075" tIns="46038" rIns="92075" bIns="46038"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   DVMRP:</a:t>
            </a:r>
            <a:r>
              <a:rPr lang="en-US" altLang="zh-CN" dirty="0">
                <a:ea typeface="宋体" charset="-122"/>
              </a:rPr>
              <a:t> distance vector multicast routing protocol, RFC1075</a:t>
            </a:r>
          </a:p>
          <a:p>
            <a:pPr marL="0" indent="0">
              <a:buNone/>
            </a:pPr>
            <a:r>
              <a:rPr lang="zh-CN" altLang="en-US" i="1" dirty="0">
                <a:solidFill>
                  <a:srgbClr val="FF0000"/>
                </a:solidFill>
                <a:ea typeface="宋体" charset="-122"/>
              </a:rPr>
              <a:t>    洪泛和剪枝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 </a:t>
            </a:r>
            <a:r>
              <a:rPr lang="zh-CN" altLang="en-US" dirty="0">
                <a:ea typeface="宋体" charset="-122"/>
              </a:rPr>
              <a:t>反向路径转发</a:t>
            </a:r>
            <a:r>
              <a:rPr lang="en-US" altLang="zh-CN" dirty="0">
                <a:ea typeface="宋体" charset="-122"/>
              </a:rPr>
              <a:t>, </a:t>
            </a:r>
            <a:r>
              <a:rPr lang="zh-CN" altLang="en-US" dirty="0">
                <a:ea typeface="宋体" charset="-122"/>
              </a:rPr>
              <a:t>基于源的树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通信</a:t>
            </a:r>
            <a:r>
              <a:rPr lang="en-US" altLang="zh-CN" dirty="0">
                <a:ea typeface="宋体" charset="-122"/>
              </a:rPr>
              <a:t>DVMRP</a:t>
            </a:r>
            <a:r>
              <a:rPr lang="zh-CN" altLang="en-US" dirty="0">
                <a:ea typeface="宋体" charset="-122"/>
              </a:rPr>
              <a:t>路由器构造基于</a:t>
            </a:r>
            <a:r>
              <a:rPr lang="en-US" altLang="zh-CN" dirty="0">
                <a:ea typeface="宋体" charset="-122"/>
              </a:rPr>
              <a:t>DVMRP</a:t>
            </a:r>
            <a:r>
              <a:rPr lang="zh-CN" altLang="en-US" dirty="0">
                <a:ea typeface="宋体" charset="-122"/>
              </a:rPr>
              <a:t>自己的路由表的</a:t>
            </a:r>
            <a:r>
              <a:rPr lang="en-US" altLang="zh-CN" dirty="0">
                <a:ea typeface="宋体" charset="-122"/>
              </a:rPr>
              <a:t>RPF</a:t>
            </a: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没有关于基础单播的假设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向多播组发送的初始数据报通过</a:t>
            </a:r>
            <a:r>
              <a:rPr lang="en-US" altLang="zh-CN" dirty="0">
                <a:ea typeface="宋体" charset="-122"/>
              </a:rPr>
              <a:t>RPF</a:t>
            </a:r>
            <a:r>
              <a:rPr lang="zh-CN" altLang="en-US" dirty="0">
                <a:ea typeface="宋体" charset="-122"/>
              </a:rPr>
              <a:t>洪泛出去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路由器不想要的多播分组</a:t>
            </a:r>
            <a:r>
              <a:rPr lang="en-US" altLang="zh-CN" dirty="0">
                <a:ea typeface="宋体" charset="-122"/>
              </a:rPr>
              <a:t>: </a:t>
            </a:r>
            <a:r>
              <a:rPr lang="zh-CN" altLang="en-US" dirty="0">
                <a:ea typeface="宋体" charset="-122"/>
              </a:rPr>
              <a:t>给上游路由器发送剪枝消息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B6C6F23-4736-4323-AA78-62750DE6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E2A92E8-FD9F-41CF-9BB7-FD8B7C4B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183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en-US" altLang="zh-CN" dirty="0">
                <a:ea typeface="宋体" charset="-122"/>
              </a:rPr>
              <a:t>DVMRP: </a:t>
            </a:r>
            <a:r>
              <a:rPr lang="zh-CN" altLang="en-US" dirty="0">
                <a:ea typeface="宋体" charset="-122"/>
              </a:rPr>
              <a:t>续</a:t>
            </a:r>
            <a:r>
              <a:rPr lang="en-US" altLang="zh-CN" dirty="0">
                <a:ea typeface="宋体" charset="-122"/>
              </a:rPr>
              <a:t>…</a:t>
            </a:r>
          </a:p>
        </p:txBody>
      </p:sp>
      <p:sp>
        <p:nvSpPr>
          <p:cNvPr id="68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435100"/>
            <a:ext cx="8204200" cy="4648200"/>
          </a:xfrm>
        </p:spPr>
        <p:txBody>
          <a:bodyPr lIns="92075" tIns="46038" rIns="92075" bIns="46038"/>
          <a:lstStyle/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u="sng" dirty="0">
                <a:solidFill>
                  <a:srgbClr val="FF0000"/>
                </a:solidFill>
                <a:ea typeface="宋体" charset="-122"/>
              </a:rPr>
              <a:t>软件状态</a:t>
            </a:r>
            <a:r>
              <a:rPr lang="en-US" altLang="zh-CN" i="1" u="sng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DVMRP</a:t>
            </a:r>
            <a:r>
              <a:rPr lang="zh-CN" altLang="en-US" dirty="0">
                <a:ea typeface="宋体" charset="-122"/>
              </a:rPr>
              <a:t>路由器周期性（</a:t>
            </a:r>
            <a:r>
              <a:rPr lang="en-US" altLang="zh-CN" dirty="0">
                <a:ea typeface="宋体" charset="-122"/>
              </a:rPr>
              <a:t>1</a:t>
            </a:r>
            <a:r>
              <a:rPr lang="zh-CN" altLang="en-US" dirty="0">
                <a:ea typeface="宋体" charset="-122"/>
              </a:rPr>
              <a:t>分钟）忘记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分支被修剪</a:t>
            </a:r>
            <a:r>
              <a:rPr lang="en-US" altLang="zh-CN" dirty="0">
                <a:ea typeface="宋体" charset="-122"/>
              </a:rPr>
              <a:t>: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多播数据再次洪泛未修建分支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下游路由：重新剪枝或继续接收数据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路由器可以迅速的再嫁接树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采用</a:t>
            </a:r>
            <a:r>
              <a:rPr lang="en-US" altLang="zh-CN" dirty="0">
                <a:ea typeface="宋体" charset="-122"/>
              </a:rPr>
              <a:t>IGMP</a:t>
            </a:r>
            <a:r>
              <a:rPr lang="zh-CN" altLang="en-US" dirty="0">
                <a:ea typeface="宋体" charset="-122"/>
              </a:rPr>
              <a:t>在叶端加入</a:t>
            </a:r>
            <a:endParaRPr lang="en-US" altLang="zh-CN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charset="-122"/>
              </a:rPr>
              <a:t> </a:t>
            </a: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实现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一般运用在商业路由</a:t>
            </a:r>
            <a:endParaRPr lang="en-US" altLang="zh-CN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ea typeface="宋体" charset="-122"/>
              </a:rPr>
              <a:t>多播主干网使用</a:t>
            </a:r>
            <a:r>
              <a:rPr lang="en-US" altLang="zh-CN" dirty="0">
                <a:ea typeface="宋体" charset="-122"/>
              </a:rPr>
              <a:t>DVMRP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C2CC39A-3317-4341-9716-A26A768D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336AEC-B27F-4E52-82CD-F56449EC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184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3" name="Line 2"/>
          <p:cNvSpPr>
            <a:spLocks noChangeShapeType="1"/>
          </p:cNvSpPr>
          <p:nvPr/>
        </p:nvSpPr>
        <p:spPr bwMode="auto">
          <a:xfrm flipV="1">
            <a:off x="3251200" y="3079750"/>
            <a:ext cx="654050" cy="495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4" name="Line 3"/>
          <p:cNvSpPr>
            <a:spLocks noChangeShapeType="1"/>
          </p:cNvSpPr>
          <p:nvPr/>
        </p:nvSpPr>
        <p:spPr bwMode="auto">
          <a:xfrm>
            <a:off x="2552700" y="3238500"/>
            <a:ext cx="603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5" name="Line 4"/>
          <p:cNvSpPr>
            <a:spLocks noChangeShapeType="1"/>
          </p:cNvSpPr>
          <p:nvPr/>
        </p:nvSpPr>
        <p:spPr bwMode="auto">
          <a:xfrm>
            <a:off x="1968500" y="2673350"/>
            <a:ext cx="55245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6" name="Line 5"/>
          <p:cNvSpPr>
            <a:spLocks noChangeShapeType="1"/>
          </p:cNvSpPr>
          <p:nvPr/>
        </p:nvSpPr>
        <p:spPr bwMode="auto">
          <a:xfrm>
            <a:off x="3956050" y="3067050"/>
            <a:ext cx="2794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7" name="Line 6"/>
          <p:cNvSpPr>
            <a:spLocks noChangeShapeType="1"/>
          </p:cNvSpPr>
          <p:nvPr/>
        </p:nvSpPr>
        <p:spPr bwMode="auto">
          <a:xfrm>
            <a:off x="2774950" y="2609850"/>
            <a:ext cx="768350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8" name="Line 7"/>
          <p:cNvSpPr>
            <a:spLocks noChangeShapeType="1"/>
          </p:cNvSpPr>
          <p:nvPr/>
        </p:nvSpPr>
        <p:spPr bwMode="auto">
          <a:xfrm flipV="1">
            <a:off x="1993900" y="2622550"/>
            <a:ext cx="793750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59" name="Line 8"/>
          <p:cNvSpPr>
            <a:spLocks noChangeShapeType="1"/>
          </p:cNvSpPr>
          <p:nvPr/>
        </p:nvSpPr>
        <p:spPr bwMode="auto">
          <a:xfrm>
            <a:off x="2774950" y="2622550"/>
            <a:ext cx="4318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0" name="Line 9"/>
          <p:cNvSpPr>
            <a:spLocks noChangeShapeType="1"/>
          </p:cNvSpPr>
          <p:nvPr/>
        </p:nvSpPr>
        <p:spPr bwMode="auto">
          <a:xfrm flipV="1">
            <a:off x="1905000" y="3238500"/>
            <a:ext cx="647700" cy="292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1" name="Line 10"/>
          <p:cNvSpPr>
            <a:spLocks noChangeShapeType="1"/>
          </p:cNvSpPr>
          <p:nvPr/>
        </p:nvSpPr>
        <p:spPr bwMode="auto">
          <a:xfrm flipV="1">
            <a:off x="2679700" y="3073400"/>
            <a:ext cx="4318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2" name="Line 11"/>
          <p:cNvSpPr>
            <a:spLocks noChangeShapeType="1"/>
          </p:cNvSpPr>
          <p:nvPr/>
        </p:nvSpPr>
        <p:spPr bwMode="auto">
          <a:xfrm>
            <a:off x="2241550" y="3543300"/>
            <a:ext cx="8890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63" name="Rectangle 1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/>
          <a:lstStyle/>
          <a:p>
            <a:r>
              <a:rPr lang="zh-CN" altLang="en-US" dirty="0">
                <a:ea typeface="宋体" charset="-122"/>
              </a:rPr>
              <a:t>通道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689164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01000" cy="990600"/>
          </a:xfrm>
        </p:spPr>
        <p:txBody>
          <a:bodyPr lIns="92075" tIns="46038" rIns="92075" bIns="46038"/>
          <a:lstStyle/>
          <a:p>
            <a:pPr>
              <a:buFont typeface="ZapfDingbats"/>
              <a:buNone/>
            </a:pPr>
            <a:r>
              <a:rPr lang="en-US" altLang="zh-CN" b="1" u="sng" dirty="0">
                <a:solidFill>
                  <a:schemeClr val="accent2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如何在单播路由器的“海洋”中连接多播路由器中的“岛屿”？</a:t>
            </a:r>
            <a:r>
              <a:rPr lang="en-US" altLang="zh-CN" dirty="0">
                <a:ea typeface="宋体" charset="-122"/>
              </a:rPr>
              <a:t> </a:t>
            </a:r>
          </a:p>
        </p:txBody>
      </p:sp>
      <p:sp>
        <p:nvSpPr>
          <p:cNvPr id="689165" name="Rectangle 14"/>
          <p:cNvSpPr>
            <a:spLocks noChangeArrowheads="1"/>
          </p:cNvSpPr>
          <p:nvPr/>
        </p:nvSpPr>
        <p:spPr bwMode="auto">
          <a:xfrm>
            <a:off x="495300" y="4533900"/>
            <a:ext cx="8001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多播数据报封装进“普通”（非多播寻址）的数据报中</a:t>
            </a:r>
            <a:endParaRPr lang="en-US" altLang="zh-CN" sz="20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普通的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数据报通过“通道”发送给接收方多播路由</a:t>
            </a:r>
            <a:endParaRPr lang="en-US" altLang="zh-CN" sz="2000" dirty="0"/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000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sz="2000" dirty="0"/>
              <a:t>接收多播路由解封得到多播数据报</a:t>
            </a:r>
            <a:endParaRPr lang="en-US" altLang="zh-CN" sz="2000" dirty="0"/>
          </a:p>
        </p:txBody>
      </p:sp>
      <p:grpSp>
        <p:nvGrpSpPr>
          <p:cNvPr id="689166" name="Group 15"/>
          <p:cNvGrpSpPr>
            <a:grpSpLocks/>
          </p:cNvGrpSpPr>
          <p:nvPr/>
        </p:nvGrpSpPr>
        <p:grpSpPr bwMode="auto">
          <a:xfrm>
            <a:off x="2522538" y="2527300"/>
            <a:ext cx="547687" cy="233363"/>
            <a:chOff x="3600" y="219"/>
            <a:chExt cx="360" cy="175"/>
          </a:xfrm>
        </p:grpSpPr>
        <p:sp>
          <p:nvSpPr>
            <p:cNvPr id="689339" name="Oval 1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40" name="Line 1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41" name="Line 1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42" name="Rectangle 1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43" name="Oval 2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44" name="Group 2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49" name="Line 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50" name="Line 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51" name="Line 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45" name="Group 2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46" name="Line 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47" name="Line 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48" name="Line 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7" name="Group 29"/>
          <p:cNvGrpSpPr>
            <a:grpSpLocks/>
          </p:cNvGrpSpPr>
          <p:nvPr/>
        </p:nvGrpSpPr>
        <p:grpSpPr bwMode="auto">
          <a:xfrm>
            <a:off x="3271838" y="2559050"/>
            <a:ext cx="547687" cy="233363"/>
            <a:chOff x="3600" y="219"/>
            <a:chExt cx="360" cy="175"/>
          </a:xfrm>
        </p:grpSpPr>
        <p:sp>
          <p:nvSpPr>
            <p:cNvPr id="689326" name="Oval 3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27" name="Line 3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28" name="Line 3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29" name="Rectangle 3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30" name="Oval 3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31" name="Group 3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36" name="Line 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7" name="Line 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8" name="Line 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32" name="Group 3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33" name="Line 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4" name="Line 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35" name="Line 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8" name="Group 43"/>
          <p:cNvGrpSpPr>
            <a:grpSpLocks/>
          </p:cNvGrpSpPr>
          <p:nvPr/>
        </p:nvGrpSpPr>
        <p:grpSpPr bwMode="auto">
          <a:xfrm>
            <a:off x="3989388" y="3308350"/>
            <a:ext cx="547687" cy="233363"/>
            <a:chOff x="3600" y="219"/>
            <a:chExt cx="360" cy="175"/>
          </a:xfrm>
        </p:grpSpPr>
        <p:sp>
          <p:nvSpPr>
            <p:cNvPr id="689313" name="Oval 4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14" name="Line 4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15" name="Line 4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16" name="Rectangle 4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17" name="Oval 4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18" name="Group 4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23" name="Line 5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4" name="Line 5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5" name="Line 5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19" name="Group 5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20" name="Line 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1" name="Line 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22" name="Line 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69" name="Group 57"/>
          <p:cNvGrpSpPr>
            <a:grpSpLocks/>
          </p:cNvGrpSpPr>
          <p:nvPr/>
        </p:nvGrpSpPr>
        <p:grpSpPr bwMode="auto">
          <a:xfrm>
            <a:off x="2935288" y="2965450"/>
            <a:ext cx="547687" cy="233363"/>
            <a:chOff x="3600" y="219"/>
            <a:chExt cx="360" cy="175"/>
          </a:xfrm>
        </p:grpSpPr>
        <p:sp>
          <p:nvSpPr>
            <p:cNvPr id="689300" name="Oval 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301" name="Line 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02" name="Line 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303" name="Rectangle 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304" name="Oval 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305" name="Group 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310" name="Line 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11" name="Line 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12" name="Line 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306" name="Group 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307" name="Line 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08" name="Line 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309" name="Line 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70" name="Group 71"/>
          <p:cNvGrpSpPr>
            <a:grpSpLocks/>
          </p:cNvGrpSpPr>
          <p:nvPr/>
        </p:nvGrpSpPr>
        <p:grpSpPr bwMode="auto">
          <a:xfrm>
            <a:off x="2274888" y="3155950"/>
            <a:ext cx="547687" cy="233363"/>
            <a:chOff x="3600" y="219"/>
            <a:chExt cx="360" cy="175"/>
          </a:xfrm>
        </p:grpSpPr>
        <p:sp>
          <p:nvSpPr>
            <p:cNvPr id="689287" name="Oval 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88" name="Line 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89" name="Line 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90" name="Rectangle 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91" name="Oval 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92" name="Group 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97" name="Line 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8" name="Line 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9" name="Line 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93" name="Group 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94" name="Line 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5" name="Line 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96" name="Line 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71" name="Group 85"/>
          <p:cNvGrpSpPr>
            <a:grpSpLocks/>
          </p:cNvGrpSpPr>
          <p:nvPr/>
        </p:nvGrpSpPr>
        <p:grpSpPr bwMode="auto">
          <a:xfrm>
            <a:off x="1703388" y="3422650"/>
            <a:ext cx="547687" cy="233363"/>
            <a:chOff x="3600" y="219"/>
            <a:chExt cx="360" cy="175"/>
          </a:xfrm>
        </p:grpSpPr>
        <p:sp>
          <p:nvSpPr>
            <p:cNvPr id="689274" name="Oval 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75" name="Line 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6" name="Line 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77" name="Rectangle 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78" name="Oval 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79" name="Group 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84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5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6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80" name="Group 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81" name="Line 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2" name="Line 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83" name="Line 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72" name="Line 99"/>
          <p:cNvSpPr>
            <a:spLocks noChangeShapeType="1"/>
          </p:cNvSpPr>
          <p:nvPr/>
        </p:nvSpPr>
        <p:spPr bwMode="auto">
          <a:xfrm flipV="1">
            <a:off x="3467100" y="3441700"/>
            <a:ext cx="52705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3" name="Line 100"/>
          <p:cNvSpPr>
            <a:spLocks noChangeShapeType="1"/>
          </p:cNvSpPr>
          <p:nvPr/>
        </p:nvSpPr>
        <p:spPr bwMode="auto">
          <a:xfrm flipH="1" flipV="1">
            <a:off x="3187700" y="3206750"/>
            <a:ext cx="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4" name="Line 101"/>
          <p:cNvSpPr>
            <a:spLocks noChangeShapeType="1"/>
          </p:cNvSpPr>
          <p:nvPr/>
        </p:nvSpPr>
        <p:spPr bwMode="auto">
          <a:xfrm>
            <a:off x="1536700" y="3263900"/>
            <a:ext cx="209550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5" name="Line 102"/>
          <p:cNvSpPr>
            <a:spLocks noChangeShapeType="1"/>
          </p:cNvSpPr>
          <p:nvPr/>
        </p:nvSpPr>
        <p:spPr bwMode="auto">
          <a:xfrm flipH="1">
            <a:off x="1676400" y="28638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6" name="Line 103"/>
          <p:cNvSpPr>
            <a:spLocks noChangeShapeType="1"/>
          </p:cNvSpPr>
          <p:nvPr/>
        </p:nvSpPr>
        <p:spPr bwMode="auto">
          <a:xfrm flipH="1">
            <a:off x="3797300" y="2622550"/>
            <a:ext cx="241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7" name="Freeform 104"/>
          <p:cNvSpPr>
            <a:spLocks/>
          </p:cNvSpPr>
          <p:nvPr/>
        </p:nvSpPr>
        <p:spPr bwMode="auto">
          <a:xfrm>
            <a:off x="2127250" y="2813050"/>
            <a:ext cx="933450" cy="723900"/>
          </a:xfrm>
          <a:custGeom>
            <a:avLst/>
            <a:gdLst>
              <a:gd name="T0" fmla="*/ 0 w 548"/>
              <a:gd name="T1" fmla="*/ 0 h 420"/>
              <a:gd name="T2" fmla="*/ 252 w 548"/>
              <a:gd name="T3" fmla="*/ 240 h 420"/>
              <a:gd name="T4" fmla="*/ 548 w 548"/>
              <a:gd name="T5" fmla="*/ 420 h 420"/>
              <a:gd name="T6" fmla="*/ 0 60000 65536"/>
              <a:gd name="T7" fmla="*/ 0 60000 65536"/>
              <a:gd name="T8" fmla="*/ 0 60000 65536"/>
              <a:gd name="T9" fmla="*/ 0 w 548"/>
              <a:gd name="T10" fmla="*/ 0 h 420"/>
              <a:gd name="T11" fmla="*/ 548 w 548"/>
              <a:gd name="T12" fmla="*/ 420 h 4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8" h="420">
                <a:moveTo>
                  <a:pt x="0" y="0"/>
                </a:moveTo>
                <a:cubicBezTo>
                  <a:pt x="42" y="40"/>
                  <a:pt x="161" y="170"/>
                  <a:pt x="252" y="240"/>
                </a:cubicBezTo>
                <a:cubicBezTo>
                  <a:pt x="343" y="310"/>
                  <a:pt x="486" y="382"/>
                  <a:pt x="548" y="420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sp>
        <p:nvSpPr>
          <p:cNvPr id="689178" name="Line 105"/>
          <p:cNvSpPr>
            <a:spLocks noChangeShapeType="1"/>
          </p:cNvSpPr>
          <p:nvPr/>
        </p:nvSpPr>
        <p:spPr bwMode="auto">
          <a:xfrm>
            <a:off x="2197100" y="2882900"/>
            <a:ext cx="24765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79" name="Line 106"/>
          <p:cNvSpPr>
            <a:spLocks noChangeShapeType="1"/>
          </p:cNvSpPr>
          <p:nvPr/>
        </p:nvSpPr>
        <p:spPr bwMode="auto">
          <a:xfrm>
            <a:off x="2787650" y="3378200"/>
            <a:ext cx="22860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0" name="Freeform 107"/>
          <p:cNvSpPr>
            <a:spLocks/>
          </p:cNvSpPr>
          <p:nvPr/>
        </p:nvSpPr>
        <p:spPr bwMode="auto">
          <a:xfrm>
            <a:off x="2228850" y="2616200"/>
            <a:ext cx="1638300" cy="368300"/>
          </a:xfrm>
          <a:custGeom>
            <a:avLst/>
            <a:gdLst>
              <a:gd name="T0" fmla="*/ 0 w 1032"/>
              <a:gd name="T1" fmla="*/ 72 h 232"/>
              <a:gd name="T2" fmla="*/ 372 w 1032"/>
              <a:gd name="T3" fmla="*/ 0 h 232"/>
              <a:gd name="T4" fmla="*/ 796 w 1032"/>
              <a:gd name="T5" fmla="*/ 40 h 232"/>
              <a:gd name="T6" fmla="*/ 1032 w 1032"/>
              <a:gd name="T7" fmla="*/ 232 h 23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232"/>
              <a:gd name="T14" fmla="*/ 1032 w 1032"/>
              <a:gd name="T15" fmla="*/ 232 h 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232">
                <a:moveTo>
                  <a:pt x="0" y="72"/>
                </a:moveTo>
                <a:cubicBezTo>
                  <a:pt x="61" y="60"/>
                  <a:pt x="239" y="5"/>
                  <a:pt x="372" y="0"/>
                </a:cubicBezTo>
                <a:cubicBezTo>
                  <a:pt x="480" y="10"/>
                  <a:pt x="686" y="1"/>
                  <a:pt x="796" y="40"/>
                </a:cubicBezTo>
                <a:cubicBezTo>
                  <a:pt x="906" y="79"/>
                  <a:pt x="983" y="192"/>
                  <a:pt x="1032" y="232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pPr eaLnBrk="0" hangingPunct="0"/>
            <a:endParaRPr lang="en-US" altLang="zh-CN"/>
          </a:p>
        </p:txBody>
      </p:sp>
      <p:grpSp>
        <p:nvGrpSpPr>
          <p:cNvPr id="689181" name="Group 108"/>
          <p:cNvGrpSpPr>
            <a:grpSpLocks/>
          </p:cNvGrpSpPr>
          <p:nvPr/>
        </p:nvGrpSpPr>
        <p:grpSpPr bwMode="auto">
          <a:xfrm>
            <a:off x="2894013" y="3498850"/>
            <a:ext cx="569912" cy="222250"/>
            <a:chOff x="3600" y="219"/>
            <a:chExt cx="360" cy="175"/>
          </a:xfrm>
        </p:grpSpPr>
        <p:sp>
          <p:nvSpPr>
            <p:cNvPr id="689261" name="Oval 1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62" name="Line 1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3" name="Line 1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64" name="Rectangle 1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65" name="Oval 1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66" name="Group 1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71" name="Line 1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2" name="Line 1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3" name="Line 1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67" name="Group 1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68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69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70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82" name="Group 122"/>
          <p:cNvGrpSpPr>
            <a:grpSpLocks/>
          </p:cNvGrpSpPr>
          <p:nvPr/>
        </p:nvGrpSpPr>
        <p:grpSpPr bwMode="auto">
          <a:xfrm>
            <a:off x="1731963" y="2641600"/>
            <a:ext cx="569912" cy="222250"/>
            <a:chOff x="3600" y="219"/>
            <a:chExt cx="360" cy="175"/>
          </a:xfrm>
        </p:grpSpPr>
        <p:sp>
          <p:nvSpPr>
            <p:cNvPr id="689248" name="Oval 1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49" name="Line 1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50" name="Line 1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51" name="Rectangle 1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52" name="Oval 1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53" name="Group 1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58" name="Line 1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9" name="Line 1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60" name="Line 1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54" name="Group 1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55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6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57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83" name="Line 136"/>
          <p:cNvSpPr>
            <a:spLocks noChangeShapeType="1"/>
          </p:cNvSpPr>
          <p:nvPr/>
        </p:nvSpPr>
        <p:spPr bwMode="auto">
          <a:xfrm flipH="1" flipV="1">
            <a:off x="3651250" y="27749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4" name="Line 137"/>
          <p:cNvSpPr>
            <a:spLocks noChangeShapeType="1"/>
          </p:cNvSpPr>
          <p:nvPr/>
        </p:nvSpPr>
        <p:spPr bwMode="auto">
          <a:xfrm flipH="1" flipV="1">
            <a:off x="3803650" y="2927350"/>
            <a:ext cx="1778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9185" name="Group 138"/>
          <p:cNvGrpSpPr>
            <a:grpSpLocks/>
          </p:cNvGrpSpPr>
          <p:nvPr/>
        </p:nvGrpSpPr>
        <p:grpSpPr bwMode="auto">
          <a:xfrm>
            <a:off x="3656013" y="2940050"/>
            <a:ext cx="569912" cy="222250"/>
            <a:chOff x="3600" y="219"/>
            <a:chExt cx="360" cy="175"/>
          </a:xfrm>
        </p:grpSpPr>
        <p:sp>
          <p:nvSpPr>
            <p:cNvPr id="689235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36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37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38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39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40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45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6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7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41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42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3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44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86" name="Line 152"/>
          <p:cNvSpPr>
            <a:spLocks noChangeShapeType="1"/>
          </p:cNvSpPr>
          <p:nvPr/>
        </p:nvSpPr>
        <p:spPr bwMode="auto">
          <a:xfrm>
            <a:off x="3060700" y="2628900"/>
            <a:ext cx="2286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7" name="Line 153"/>
          <p:cNvSpPr>
            <a:spLocks noChangeShapeType="1"/>
          </p:cNvSpPr>
          <p:nvPr/>
        </p:nvSpPr>
        <p:spPr bwMode="auto">
          <a:xfrm flipV="1">
            <a:off x="2324100" y="2654300"/>
            <a:ext cx="209550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8" name="Line 154"/>
          <p:cNvSpPr>
            <a:spLocks noChangeShapeType="1"/>
          </p:cNvSpPr>
          <p:nvPr/>
        </p:nvSpPr>
        <p:spPr bwMode="auto">
          <a:xfrm flipV="1">
            <a:off x="6108700" y="2952750"/>
            <a:ext cx="501650" cy="48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89" name="Line 155"/>
          <p:cNvSpPr>
            <a:spLocks noChangeShapeType="1"/>
          </p:cNvSpPr>
          <p:nvPr/>
        </p:nvSpPr>
        <p:spPr bwMode="auto">
          <a:xfrm flipH="1" flipV="1">
            <a:off x="5289550" y="2774950"/>
            <a:ext cx="126365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89190" name="Line 156"/>
          <p:cNvSpPr>
            <a:spLocks noChangeShapeType="1"/>
          </p:cNvSpPr>
          <p:nvPr/>
        </p:nvSpPr>
        <p:spPr bwMode="auto">
          <a:xfrm flipH="1" flipV="1">
            <a:off x="5270500" y="2787650"/>
            <a:ext cx="844550" cy="660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89191" name="Group 157"/>
          <p:cNvGrpSpPr>
            <a:grpSpLocks/>
          </p:cNvGrpSpPr>
          <p:nvPr/>
        </p:nvGrpSpPr>
        <p:grpSpPr bwMode="auto">
          <a:xfrm>
            <a:off x="5021263" y="2705100"/>
            <a:ext cx="569912" cy="222250"/>
            <a:chOff x="3600" y="219"/>
            <a:chExt cx="360" cy="175"/>
          </a:xfrm>
        </p:grpSpPr>
        <p:sp>
          <p:nvSpPr>
            <p:cNvPr id="689222" name="Oval 15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23" name="Line 15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24" name="Line 16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25" name="Rectangle 16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26" name="Oval 16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27" name="Group 16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32" name="Line 1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3" name="Line 1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4" name="Line 1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28" name="Group 16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29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0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31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92" name="Group 171"/>
          <p:cNvGrpSpPr>
            <a:grpSpLocks/>
          </p:cNvGrpSpPr>
          <p:nvPr/>
        </p:nvGrpSpPr>
        <p:grpSpPr bwMode="auto">
          <a:xfrm>
            <a:off x="6329363" y="2806700"/>
            <a:ext cx="569912" cy="222250"/>
            <a:chOff x="3600" y="219"/>
            <a:chExt cx="360" cy="175"/>
          </a:xfrm>
        </p:grpSpPr>
        <p:sp>
          <p:nvSpPr>
            <p:cNvPr id="689209" name="Oval 17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210" name="Line 17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11" name="Line 17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212" name="Rectangle 17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13" name="Oval 17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14" name="Group 17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19" name="Line 1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0" name="Line 1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21" name="Line 1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15" name="Group 18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16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7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18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89193" name="Group 185"/>
          <p:cNvGrpSpPr>
            <a:grpSpLocks/>
          </p:cNvGrpSpPr>
          <p:nvPr/>
        </p:nvGrpSpPr>
        <p:grpSpPr bwMode="auto">
          <a:xfrm>
            <a:off x="5846763" y="3365500"/>
            <a:ext cx="569912" cy="222250"/>
            <a:chOff x="3600" y="219"/>
            <a:chExt cx="360" cy="175"/>
          </a:xfrm>
        </p:grpSpPr>
        <p:sp>
          <p:nvSpPr>
            <p:cNvPr id="689196" name="Oval 18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689197" name="Line 18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8" name="Line 18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9199" name="Rectangle 18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689200" name="Oval 19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689201" name="Group 19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89206" name="Line 1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7" name="Line 1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8" name="Line 1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89202" name="Group 19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89203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4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9205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89194" name="Text Box 199"/>
          <p:cNvSpPr txBox="1">
            <a:spLocks noChangeArrowheads="1"/>
          </p:cNvSpPr>
          <p:nvPr/>
        </p:nvSpPr>
        <p:spPr bwMode="auto">
          <a:xfrm>
            <a:off x="1990725" y="388937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物理拓扑</a:t>
            </a:r>
            <a:endParaRPr lang="en-US" altLang="zh-CN" dirty="0"/>
          </a:p>
        </p:txBody>
      </p:sp>
      <p:sp>
        <p:nvSpPr>
          <p:cNvPr id="689195" name="Text Box 200"/>
          <p:cNvSpPr txBox="1">
            <a:spLocks noChangeArrowheads="1"/>
          </p:cNvSpPr>
          <p:nvPr/>
        </p:nvSpPr>
        <p:spPr bwMode="auto">
          <a:xfrm>
            <a:off x="5153025" y="3876675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逻辑拓扑</a:t>
            </a:r>
            <a:endParaRPr lang="en-US" altLang="zh-CN" dirty="0"/>
          </a:p>
        </p:txBody>
      </p:sp>
      <p:sp>
        <p:nvSpPr>
          <p:cNvPr id="201" name="Footer Placeholder 5">
            <a:extLst>
              <a:ext uri="{FF2B5EF4-FFF2-40B4-BE49-F238E27FC236}">
                <a16:creationId xmlns:a16="http://schemas.microsoft.com/office/drawing/2014/main" id="{051DBDB8-555C-48AB-A19E-964F5950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202" name="Slide Number Placeholder 5">
            <a:extLst>
              <a:ext uri="{FF2B5EF4-FFF2-40B4-BE49-F238E27FC236}">
                <a16:creationId xmlns:a16="http://schemas.microsoft.com/office/drawing/2014/main" id="{BD8C0952-992C-4BDA-973D-3B191380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185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第四章：总结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88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19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4.3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路由器内部原理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15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2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4. 1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介绍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3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57A41C6A-EC37-4782-9C76-CAE5C7C08D8A}" type="slidenum">
              <a:rPr lang="en-US" altLang="zh-CN" smtClean="0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4536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路由器体系结构概述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3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26413" cy="91440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dirty="0">
                <a:ea typeface="宋体" charset="-122"/>
              </a:rPr>
              <a:t>路由器</a:t>
            </a:r>
            <a:r>
              <a:rPr lang="en-US" altLang="zh-CN" dirty="0">
                <a:ea typeface="宋体" charset="-122"/>
              </a:rPr>
              <a:t>2</a:t>
            </a:r>
            <a:r>
              <a:rPr lang="zh-CN" altLang="en-US" dirty="0">
                <a:ea typeface="宋体" charset="-122"/>
              </a:rPr>
              <a:t>个重要的功能</a:t>
            </a:r>
            <a:r>
              <a:rPr lang="en-US" altLang="zh-CN" dirty="0">
                <a:ea typeface="宋体" charset="-122"/>
              </a:rPr>
              <a:t>:</a:t>
            </a:r>
            <a:r>
              <a:rPr lang="en-US" altLang="zh-CN" sz="18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运行路由算法</a:t>
            </a:r>
            <a:r>
              <a:rPr lang="en-US" altLang="zh-CN" sz="2400" dirty="0">
                <a:ea typeface="宋体" charset="-122"/>
              </a:rPr>
              <a:t>/</a:t>
            </a:r>
            <a:r>
              <a:rPr lang="zh-CN" altLang="en-US" sz="2400" dirty="0">
                <a:ea typeface="宋体" charset="-122"/>
              </a:rPr>
              <a:t>协议</a:t>
            </a:r>
            <a:r>
              <a:rPr lang="en-US" altLang="zh-CN" sz="2400" dirty="0">
                <a:ea typeface="宋体" charset="-122"/>
              </a:rPr>
              <a:t> (RIP, OSPF, BGP)</a:t>
            </a:r>
          </a:p>
          <a:p>
            <a:pPr marL="0" indent="0">
              <a:buNone/>
            </a:pPr>
            <a:r>
              <a:rPr lang="zh-CN" altLang="en-US" sz="2400" i="1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i="1" dirty="0">
                <a:ea typeface="宋体" charset="-122"/>
              </a:rPr>
              <a:t>将数据报从输入链路转发到输出链路</a:t>
            </a:r>
            <a:endParaRPr lang="en-US" altLang="zh-CN" sz="2400" dirty="0">
              <a:ea typeface="宋体" charset="-122"/>
            </a:endParaRPr>
          </a:p>
        </p:txBody>
      </p:sp>
      <p:pic>
        <p:nvPicPr>
          <p:cNvPr id="453637" name="Picture 4" descr="461 swtch componen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2900363"/>
            <a:ext cx="6399213" cy="352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46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E9424764-6D2A-4ADE-9AEC-C1C88AB67C7B}" type="slidenum">
              <a:rPr lang="en-US" altLang="zh-CN" smtClean="0">
                <a:ea typeface="宋体" charset="-122"/>
              </a:rPr>
              <a:pPr/>
              <a:t>21</a:t>
            </a:fld>
            <a:endParaRPr lang="en-US" altLang="zh-CN">
              <a:ea typeface="宋体" charset="-122"/>
            </a:endParaRPr>
          </a:p>
        </p:txBody>
      </p:sp>
      <p:pic>
        <p:nvPicPr>
          <p:cNvPr id="454659" name="Picture 2" descr="462 Input Por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923925"/>
            <a:ext cx="5441950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4660" name="Rectangle 3"/>
          <p:cNvSpPr>
            <a:spLocks noGrp="1" noChangeArrowheads="1"/>
          </p:cNvSpPr>
          <p:nvPr>
            <p:ph type="title"/>
          </p:nvPr>
        </p:nvSpPr>
        <p:spPr>
          <a:xfrm>
            <a:off x="644525" y="504825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输入端口功能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466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394075" y="3668713"/>
            <a:ext cx="5456238" cy="26670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/>
              <a:buNone/>
            </a:pPr>
            <a:r>
              <a:rPr lang="zh-CN" altLang="en-US" sz="2400" b="1" dirty="0">
                <a:ea typeface="宋体" charset="-122"/>
              </a:rPr>
              <a:t>分散式交换</a:t>
            </a:r>
            <a:r>
              <a:rPr lang="en-US" altLang="zh-CN" sz="2400" i="1" dirty="0"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 已知数据报目的地址，查找输入端口转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>
                <a:ea typeface="宋体" charset="-122"/>
              </a:rPr>
              <a:t>     </a:t>
            </a:r>
            <a:r>
              <a:rPr lang="zh-CN" altLang="en-US" sz="2000" dirty="0">
                <a:ea typeface="宋体" charset="-122"/>
              </a:rPr>
              <a:t>发表并将数据报转发到恰当的输出端口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目标：输入端口的处理速度达到线路速度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000" dirty="0">
                <a:ea typeface="宋体" charset="-122"/>
              </a:rPr>
              <a:t>排队：如果数据报到达的速度比转发速度</a:t>
            </a:r>
            <a:endParaRPr lang="en-US" altLang="zh-CN" sz="2000" dirty="0">
              <a:ea typeface="宋体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>
                <a:ea typeface="宋体" charset="-122"/>
              </a:rPr>
              <a:t>    </a:t>
            </a:r>
            <a:r>
              <a:rPr lang="zh-CN" altLang="en-US" sz="2000" dirty="0">
                <a:ea typeface="宋体" charset="-122"/>
              </a:rPr>
              <a:t>更快</a:t>
            </a:r>
            <a:endParaRPr lang="en-US" altLang="zh-CN" sz="2000" dirty="0">
              <a:ea typeface="宋体" charset="-122"/>
            </a:endParaRPr>
          </a:p>
        </p:txBody>
      </p:sp>
      <p:sp>
        <p:nvSpPr>
          <p:cNvPr id="454662" name="Text Box 5"/>
          <p:cNvSpPr txBox="1">
            <a:spLocks noChangeArrowheads="1"/>
          </p:cNvSpPr>
          <p:nvPr/>
        </p:nvSpPr>
        <p:spPr bwMode="auto">
          <a:xfrm>
            <a:off x="1334215" y="3060700"/>
            <a:ext cx="10422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000" dirty="0">
                <a:solidFill>
                  <a:schemeClr val="accent2"/>
                </a:solidFill>
              </a:rPr>
              <a:t>物理层</a:t>
            </a:r>
            <a:r>
              <a:rPr lang="en-US" altLang="zh-CN" sz="2000" dirty="0">
                <a:solidFill>
                  <a:schemeClr val="accent2"/>
                </a:solidFill>
              </a:rPr>
              <a:t>:</a:t>
            </a:r>
            <a:endParaRPr lang="en-US" altLang="zh-CN" sz="2000" dirty="0"/>
          </a:p>
          <a:p>
            <a:pPr algn="r" eaLnBrk="0" hangingPunct="0"/>
            <a:r>
              <a:rPr lang="en-US" altLang="zh-CN" sz="2000" dirty="0"/>
              <a:t>Bit</a:t>
            </a:r>
            <a:r>
              <a:rPr lang="zh-CN" altLang="en-US" sz="2000" dirty="0"/>
              <a:t>传输</a:t>
            </a:r>
            <a:endParaRPr lang="en-US" altLang="zh-CN" dirty="0"/>
          </a:p>
        </p:txBody>
      </p:sp>
      <p:sp>
        <p:nvSpPr>
          <p:cNvPr id="454663" name="Text Box 6"/>
          <p:cNvSpPr txBox="1">
            <a:spLocks noChangeArrowheads="1"/>
          </p:cNvSpPr>
          <p:nvPr/>
        </p:nvSpPr>
        <p:spPr bwMode="auto">
          <a:xfrm>
            <a:off x="846763" y="3789363"/>
            <a:ext cx="15440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zh-CN" altLang="en-US" sz="2000" dirty="0">
                <a:solidFill>
                  <a:schemeClr val="accent2"/>
                </a:solidFill>
              </a:rPr>
              <a:t>数据链路层</a:t>
            </a:r>
            <a:r>
              <a:rPr lang="en-US" altLang="zh-CN" sz="2000" dirty="0">
                <a:solidFill>
                  <a:schemeClr val="accent2"/>
                </a:solidFill>
              </a:rPr>
              <a:t>:</a:t>
            </a:r>
          </a:p>
          <a:p>
            <a:pPr algn="r" eaLnBrk="0" hangingPunct="0"/>
            <a:r>
              <a:rPr lang="en-US" altLang="zh-CN" sz="2000" dirty="0"/>
              <a:t>e.g., </a:t>
            </a:r>
            <a:r>
              <a:rPr lang="zh-CN" altLang="en-US" sz="2000" dirty="0"/>
              <a:t>以太网</a:t>
            </a:r>
            <a:endParaRPr lang="en-US" altLang="zh-CN" dirty="0"/>
          </a:p>
        </p:txBody>
      </p:sp>
      <p:sp>
        <p:nvSpPr>
          <p:cNvPr id="454664" name="Freeform 7"/>
          <p:cNvSpPr>
            <a:spLocks/>
          </p:cNvSpPr>
          <p:nvPr/>
        </p:nvSpPr>
        <p:spPr bwMode="auto">
          <a:xfrm flipV="1">
            <a:off x="1963738" y="2662238"/>
            <a:ext cx="796925" cy="422275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4665" name="Freeform 8"/>
          <p:cNvSpPr>
            <a:spLocks/>
          </p:cNvSpPr>
          <p:nvPr/>
        </p:nvSpPr>
        <p:spPr bwMode="auto">
          <a:xfrm flipV="1">
            <a:off x="2338388" y="2674938"/>
            <a:ext cx="1408112" cy="1198562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454666" name="Freeform 9"/>
          <p:cNvSpPr>
            <a:spLocks/>
          </p:cNvSpPr>
          <p:nvPr/>
        </p:nvSpPr>
        <p:spPr bwMode="auto">
          <a:xfrm flipV="1">
            <a:off x="5222875" y="2873375"/>
            <a:ext cx="760413" cy="881063"/>
          </a:xfrm>
          <a:custGeom>
            <a:avLst/>
            <a:gdLst>
              <a:gd name="T0" fmla="*/ 0 w 769"/>
              <a:gd name="T1" fmla="*/ 0 h 517"/>
              <a:gd name="T2" fmla="*/ 428 w 769"/>
              <a:gd name="T3" fmla="*/ 375 h 517"/>
              <a:gd name="T4" fmla="*/ 461 w 769"/>
              <a:gd name="T5" fmla="*/ 169 h 517"/>
              <a:gd name="T6" fmla="*/ 769 w 769"/>
              <a:gd name="T7" fmla="*/ 517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5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3AD6430E-66B6-48D8-88E9-BD9DF26F0B9D}" type="slidenum">
              <a:rPr lang="en-US" altLang="zh-CN" smtClean="0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pic>
        <p:nvPicPr>
          <p:cNvPr id="455683" name="Picture 2" descr="463 swtching metho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" y="1387475"/>
            <a:ext cx="73914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5684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三种交换技术</a:t>
            </a:r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67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87BA9A0-AF3A-4A0D-815E-3D553EA06C49}" type="slidenum">
              <a:rPr lang="en-US" altLang="zh-CN" smtClean="0">
                <a:ea typeface="宋体" charset="-122"/>
              </a:rPr>
              <a:pPr/>
              <a:t>23</a:t>
            </a:fld>
            <a:endParaRPr lang="en-US" altLang="zh-CN">
              <a:ea typeface="宋体" charset="-122"/>
            </a:endParaRPr>
          </a:p>
        </p:txBody>
      </p:sp>
      <p:sp>
        <p:nvSpPr>
          <p:cNvPr id="4567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经内存交换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6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848600" cy="1735138"/>
          </a:xfrm>
        </p:spPr>
        <p:txBody>
          <a:bodyPr/>
          <a:lstStyle/>
          <a:p>
            <a:pPr marL="114300" indent="-114300">
              <a:buFont typeface="ZapfDingbats"/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第一代路由器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endParaRPr lang="en-US" altLang="zh-CN" sz="18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传统计算机的交换技术是在</a:t>
            </a:r>
            <a:r>
              <a:rPr lang="en-US" altLang="zh-CN" sz="2400" dirty="0">
                <a:ea typeface="宋体" charset="-122"/>
              </a:rPr>
              <a:t>CPU</a:t>
            </a:r>
            <a:r>
              <a:rPr lang="zh-CN" altLang="en-US" sz="2400" dirty="0">
                <a:ea typeface="宋体" charset="-122"/>
              </a:rPr>
              <a:t>的控制下完成的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数据报被拷贝到了内存中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速度受限于内存的带宽</a:t>
            </a:r>
            <a:endParaRPr lang="en-US" altLang="zh-CN" sz="1800" dirty="0">
              <a:ea typeface="宋体" charset="-122"/>
            </a:endParaRPr>
          </a:p>
        </p:txBody>
      </p:sp>
      <p:grpSp>
        <p:nvGrpSpPr>
          <p:cNvPr id="456709" name="Group 4"/>
          <p:cNvGrpSpPr>
            <a:grpSpLocks/>
          </p:cNvGrpSpPr>
          <p:nvPr/>
        </p:nvGrpSpPr>
        <p:grpSpPr bwMode="auto">
          <a:xfrm>
            <a:off x="1314450" y="3565525"/>
            <a:ext cx="6400800" cy="2071688"/>
            <a:chOff x="1056" y="2199"/>
            <a:chExt cx="4032" cy="1305"/>
          </a:xfrm>
        </p:grpSpPr>
        <p:sp>
          <p:nvSpPr>
            <p:cNvPr id="456710" name="Rectangle 5"/>
            <p:cNvSpPr>
              <a:spLocks noChangeArrowheads="1"/>
            </p:cNvSpPr>
            <p:nvPr/>
          </p:nvSpPr>
          <p:spPr bwMode="auto">
            <a:xfrm>
              <a:off x="1776" y="2640"/>
              <a:ext cx="528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1" name="Rectangle 6"/>
            <p:cNvSpPr>
              <a:spLocks noChangeArrowheads="1"/>
            </p:cNvSpPr>
            <p:nvPr/>
          </p:nvSpPr>
          <p:spPr bwMode="auto">
            <a:xfrm>
              <a:off x="3840" y="2640"/>
              <a:ext cx="528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2" name="Rectangle 7"/>
            <p:cNvSpPr>
              <a:spLocks noChangeArrowheads="1"/>
            </p:cNvSpPr>
            <p:nvPr/>
          </p:nvSpPr>
          <p:spPr bwMode="auto">
            <a:xfrm>
              <a:off x="2544" y="2448"/>
              <a:ext cx="1104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6713" name="Line 8"/>
            <p:cNvSpPr>
              <a:spLocks noChangeShapeType="1"/>
            </p:cNvSpPr>
            <p:nvPr/>
          </p:nvSpPr>
          <p:spPr bwMode="auto">
            <a:xfrm>
              <a:off x="1584" y="3408"/>
              <a:ext cx="29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4" name="Line 9"/>
            <p:cNvSpPr>
              <a:spLocks noChangeShapeType="1"/>
            </p:cNvSpPr>
            <p:nvPr/>
          </p:nvSpPr>
          <p:spPr bwMode="auto">
            <a:xfrm>
              <a:off x="2064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5" name="Line 10"/>
            <p:cNvSpPr>
              <a:spLocks noChangeShapeType="1"/>
            </p:cNvSpPr>
            <p:nvPr/>
          </p:nvSpPr>
          <p:spPr bwMode="auto">
            <a:xfrm>
              <a:off x="3120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6" name="Line 11"/>
            <p:cNvSpPr>
              <a:spLocks noChangeShapeType="1"/>
            </p:cNvSpPr>
            <p:nvPr/>
          </p:nvSpPr>
          <p:spPr bwMode="auto">
            <a:xfrm>
              <a:off x="4128" y="30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7" name="Line 12"/>
            <p:cNvSpPr>
              <a:spLocks noChangeShapeType="1"/>
            </p:cNvSpPr>
            <p:nvPr/>
          </p:nvSpPr>
          <p:spPr bwMode="auto">
            <a:xfrm flipH="1">
              <a:off x="1056" y="278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8" name="Line 13"/>
            <p:cNvSpPr>
              <a:spLocks noChangeShapeType="1"/>
            </p:cNvSpPr>
            <p:nvPr/>
          </p:nvSpPr>
          <p:spPr bwMode="auto">
            <a:xfrm flipH="1">
              <a:off x="4368" y="273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19" name="Line 14"/>
            <p:cNvSpPr>
              <a:spLocks noChangeShapeType="1"/>
            </p:cNvSpPr>
            <p:nvPr/>
          </p:nvSpPr>
          <p:spPr bwMode="auto">
            <a:xfrm>
              <a:off x="1200" y="288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0" name="Line 15"/>
            <p:cNvSpPr>
              <a:spLocks noChangeShapeType="1"/>
            </p:cNvSpPr>
            <p:nvPr/>
          </p:nvSpPr>
          <p:spPr bwMode="auto">
            <a:xfrm>
              <a:off x="2016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1" name="Line 16"/>
            <p:cNvSpPr>
              <a:spLocks noChangeShapeType="1"/>
            </p:cNvSpPr>
            <p:nvPr/>
          </p:nvSpPr>
          <p:spPr bwMode="auto">
            <a:xfrm>
              <a:off x="2016" y="350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2" name="Line 17"/>
            <p:cNvSpPr>
              <a:spLocks noChangeShapeType="1"/>
            </p:cNvSpPr>
            <p:nvPr/>
          </p:nvSpPr>
          <p:spPr bwMode="auto">
            <a:xfrm flipV="1">
              <a:off x="2976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3" name="Line 18"/>
            <p:cNvSpPr>
              <a:spLocks noChangeShapeType="1"/>
            </p:cNvSpPr>
            <p:nvPr/>
          </p:nvSpPr>
          <p:spPr bwMode="auto">
            <a:xfrm>
              <a:off x="2976" y="28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4" name="Line 19"/>
            <p:cNvSpPr>
              <a:spLocks noChangeShapeType="1"/>
            </p:cNvSpPr>
            <p:nvPr/>
          </p:nvSpPr>
          <p:spPr bwMode="auto">
            <a:xfrm>
              <a:off x="3312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5" name="Line 20"/>
            <p:cNvSpPr>
              <a:spLocks noChangeShapeType="1"/>
            </p:cNvSpPr>
            <p:nvPr/>
          </p:nvSpPr>
          <p:spPr bwMode="auto">
            <a:xfrm>
              <a:off x="3312" y="350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6" name="Line 21"/>
            <p:cNvSpPr>
              <a:spLocks noChangeShapeType="1"/>
            </p:cNvSpPr>
            <p:nvPr/>
          </p:nvSpPr>
          <p:spPr bwMode="auto">
            <a:xfrm flipV="1">
              <a:off x="4080" y="278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7" name="Line 22"/>
            <p:cNvSpPr>
              <a:spLocks noChangeShapeType="1"/>
            </p:cNvSpPr>
            <p:nvPr/>
          </p:nvSpPr>
          <p:spPr bwMode="auto">
            <a:xfrm>
              <a:off x="4080" y="278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6728" name="Text Box 23"/>
            <p:cNvSpPr txBox="1">
              <a:spLocks noChangeArrowheads="1"/>
            </p:cNvSpPr>
            <p:nvPr/>
          </p:nvSpPr>
          <p:spPr bwMode="auto">
            <a:xfrm>
              <a:off x="1766" y="2247"/>
              <a:ext cx="38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Input</a:t>
              </a:r>
            </a:p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Port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29" name="Text Box 24"/>
            <p:cNvSpPr txBox="1">
              <a:spLocks noChangeArrowheads="1"/>
            </p:cNvSpPr>
            <p:nvPr/>
          </p:nvSpPr>
          <p:spPr bwMode="auto">
            <a:xfrm>
              <a:off x="3840" y="2256"/>
              <a:ext cx="47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Output</a:t>
              </a:r>
            </a:p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Port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30" name="Text Box 25"/>
            <p:cNvSpPr txBox="1">
              <a:spLocks noChangeArrowheads="1"/>
            </p:cNvSpPr>
            <p:nvPr/>
          </p:nvSpPr>
          <p:spPr bwMode="auto">
            <a:xfrm>
              <a:off x="2630" y="2199"/>
              <a:ext cx="55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>
                  <a:latin typeface="Times New Roman" pitchFamily="18" charset="0"/>
                </a:rPr>
                <a:t>Memory</a:t>
              </a:r>
              <a:endParaRPr lang="en-US" altLang="zh-CN" sz="3200">
                <a:latin typeface="Times New Roman" pitchFamily="18" charset="0"/>
              </a:endParaRPr>
            </a:p>
          </p:txBody>
        </p:sp>
        <p:sp>
          <p:nvSpPr>
            <p:cNvPr id="456731" name="Text Box 26"/>
            <p:cNvSpPr txBox="1">
              <a:spLocks noChangeArrowheads="1"/>
            </p:cNvSpPr>
            <p:nvPr/>
          </p:nvSpPr>
          <p:spPr bwMode="auto">
            <a:xfrm>
              <a:off x="4310" y="3207"/>
              <a:ext cx="72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 dirty="0">
                  <a:latin typeface="Times New Roman" pitchFamily="18" charset="0"/>
                </a:rPr>
                <a:t>System Bus</a:t>
              </a:r>
              <a:endParaRPr lang="en-US" altLang="zh-CN" sz="3200" dirty="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2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77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C160EEE6-1E25-4C90-A56F-F56814BDF7B1}" type="slidenum">
              <a:rPr lang="en-US" altLang="zh-CN" smtClean="0">
                <a:ea typeface="宋体" charset="-122"/>
              </a:rPr>
              <a:pPr/>
              <a:t>24</a:t>
            </a:fld>
            <a:endParaRPr lang="en-US" altLang="zh-CN">
              <a:ea typeface="宋体" charset="-122"/>
            </a:endParaRPr>
          </a:p>
        </p:txBody>
      </p:sp>
      <p:grpSp>
        <p:nvGrpSpPr>
          <p:cNvPr id="457731" name="Group 2"/>
          <p:cNvGrpSpPr>
            <a:grpSpLocks/>
          </p:cNvGrpSpPr>
          <p:nvPr/>
        </p:nvGrpSpPr>
        <p:grpSpPr bwMode="auto">
          <a:xfrm>
            <a:off x="1190625" y="671513"/>
            <a:ext cx="7391400" cy="5184775"/>
            <a:chOff x="1002" y="245"/>
            <a:chExt cx="4656" cy="3266"/>
          </a:xfrm>
        </p:grpSpPr>
        <p:pic>
          <p:nvPicPr>
            <p:cNvPr id="457734" name="Picture 3" descr="463 swtching method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2" y="252"/>
              <a:ext cx="4656" cy="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7735" name="Rectangle 4"/>
            <p:cNvSpPr>
              <a:spLocks noChangeArrowheads="1"/>
            </p:cNvSpPr>
            <p:nvPr/>
          </p:nvSpPr>
          <p:spPr bwMode="auto">
            <a:xfrm>
              <a:off x="1030" y="245"/>
              <a:ext cx="2474" cy="131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457736" name="Rectangle 5"/>
            <p:cNvSpPr>
              <a:spLocks noChangeArrowheads="1"/>
            </p:cNvSpPr>
            <p:nvPr/>
          </p:nvSpPr>
          <p:spPr bwMode="auto">
            <a:xfrm>
              <a:off x="1992" y="1748"/>
              <a:ext cx="3237" cy="17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457732" name="Rectangle 6"/>
          <p:cNvSpPr>
            <a:spLocks noGrp="1" noChangeArrowheads="1"/>
          </p:cNvSpPr>
          <p:nvPr>
            <p:ph type="title"/>
          </p:nvPr>
        </p:nvSpPr>
        <p:spPr>
          <a:xfrm>
            <a:off x="650875" y="798513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经一根总线交换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5773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6875" y="2500313"/>
            <a:ext cx="5608638" cy="40719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输入端口经一根总线将数据报传送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到输出端口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总线冲突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交换速度受限于总线带宽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1Gbps</a:t>
            </a:r>
            <a:r>
              <a:rPr lang="zh-CN" altLang="en-US" sz="2400" dirty="0">
                <a:ea typeface="宋体" charset="-122"/>
              </a:rPr>
              <a:t>总线带宽</a:t>
            </a:r>
            <a:r>
              <a:rPr lang="en-US" altLang="zh-CN" sz="2400" dirty="0">
                <a:ea typeface="宋体" charset="-122"/>
              </a:rPr>
              <a:t>, Cisco 1900: </a:t>
            </a:r>
            <a:r>
              <a:rPr lang="zh-CN" altLang="en-US" sz="2400" dirty="0">
                <a:ea typeface="宋体" charset="-122"/>
              </a:rPr>
              <a:t>对于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运行在接入网或企业网中的路由器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来说是足够了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（非区域网或主干网）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87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AD1227E7-98B8-4C6B-9DCB-5BDA21C85996}" type="slidenum">
              <a:rPr lang="en-US" altLang="zh-CN" smtClean="0">
                <a:ea typeface="宋体" charset="-122"/>
              </a:rPr>
              <a:pPr/>
              <a:t>25</a:t>
            </a:fld>
            <a:endParaRPr lang="en-US" altLang="zh-CN">
              <a:ea typeface="宋体" charset="-122"/>
            </a:endParaRPr>
          </a:p>
        </p:txBody>
      </p:sp>
      <p:sp>
        <p:nvSpPr>
          <p:cNvPr id="458755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508000"/>
            <a:ext cx="7772400" cy="1143000"/>
          </a:xfrm>
        </p:spPr>
        <p:txBody>
          <a:bodyPr/>
          <a:lstStyle/>
          <a:p>
            <a:r>
              <a:rPr lang="zh-CN" altLang="en-US" sz="3200" dirty="0">
                <a:ea typeface="宋体" charset="-122"/>
              </a:rPr>
              <a:t>经一个互联网交换</a:t>
            </a:r>
            <a:endParaRPr lang="en-US" altLang="zh-CN" sz="3200" dirty="0">
              <a:ea typeface="宋体" charset="-122"/>
            </a:endParaRPr>
          </a:p>
        </p:txBody>
      </p:sp>
      <p:sp>
        <p:nvSpPr>
          <p:cNvPr id="458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2106613"/>
            <a:ext cx="7772400" cy="34972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克服了总线带宽的限制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Banyan networks,</a:t>
            </a:r>
            <a:r>
              <a:rPr lang="zh-CN" altLang="en-US" sz="2400" dirty="0">
                <a:ea typeface="宋体" charset="-122"/>
              </a:rPr>
              <a:t> 其它互联网最初是为了连接多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处理器中的处理器而开发的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 高级的设计：将数据报分片成固定尺寸的信元，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加上标签并通过互联网进行交换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ea typeface="宋体" charset="-122"/>
              </a:rPr>
              <a:t> Cisco 12000: </a:t>
            </a:r>
            <a:r>
              <a:rPr lang="zh-CN" altLang="en-US" sz="2400" dirty="0">
                <a:ea typeface="宋体" charset="-122"/>
              </a:rPr>
              <a:t>通过一个网络交换</a:t>
            </a:r>
            <a:r>
              <a:rPr lang="en-US" altLang="zh-CN" sz="2400" dirty="0">
                <a:ea typeface="宋体" charset="-122"/>
              </a:rPr>
              <a:t>Gbps</a:t>
            </a:r>
            <a:endParaRPr lang="en-US" altLang="zh-CN" sz="18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597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1AB27760-8C6B-4FAF-BC66-964BB3037416}" type="slidenum">
              <a:rPr lang="en-US" altLang="zh-CN" smtClean="0">
                <a:ea typeface="宋体" charset="-122"/>
              </a:rPr>
              <a:pPr/>
              <a:t>26</a:t>
            </a:fld>
            <a:endParaRPr lang="en-US" altLang="zh-CN">
              <a:ea typeface="宋体" charset="-122"/>
            </a:endParaRPr>
          </a:p>
        </p:txBody>
      </p:sp>
      <p:sp>
        <p:nvSpPr>
          <p:cNvPr id="459779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400050"/>
            <a:ext cx="7772400" cy="6858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输出端口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459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4324350"/>
            <a:ext cx="7772400" cy="914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 当数据报到达的速度大于传输的速度需要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缓存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  调度准则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是从数据报队列中选择传输</a:t>
            </a:r>
            <a:endParaRPr lang="en-US" altLang="zh-CN" sz="1800" dirty="0">
              <a:ea typeface="宋体" charset="-122"/>
            </a:endParaRPr>
          </a:p>
        </p:txBody>
      </p:sp>
      <p:pic>
        <p:nvPicPr>
          <p:cNvPr id="459781" name="Picture 4" descr="464 Output Po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6688" y="1519238"/>
            <a:ext cx="59436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608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4934B3CA-2314-47C0-9C4E-DB87D8091528}" type="slidenum">
              <a:rPr lang="en-US" altLang="zh-CN" smtClean="0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460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输出端口队列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60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325" y="4635500"/>
            <a:ext cx="7772400" cy="11906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 当通过交换设备到达速率大于出去速率进行缓存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   排队（延时）和丢包由于输出端口缓存满了！</a:t>
            </a:r>
            <a:endParaRPr lang="en-US" altLang="zh-CN" sz="2400" dirty="0">
              <a:ea typeface="宋体" charset="-122"/>
            </a:endParaRPr>
          </a:p>
        </p:txBody>
      </p:sp>
      <p:pic>
        <p:nvPicPr>
          <p:cNvPr id="460805" name="Picture 4" descr="04-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213" y="1563688"/>
            <a:ext cx="696595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461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09B716F-E97D-4584-A159-217E59998BC7}" type="slidenum">
              <a:rPr lang="en-US" altLang="zh-CN" smtClean="0">
                <a:ea typeface="宋体" charset="-122"/>
              </a:rPr>
              <a:pPr/>
              <a:t>28</a:t>
            </a:fld>
            <a:endParaRPr lang="en-US" altLang="zh-CN">
              <a:ea typeface="宋体" charset="-122"/>
            </a:endParaRPr>
          </a:p>
        </p:txBody>
      </p:sp>
      <p:sp>
        <p:nvSpPr>
          <p:cNvPr id="4618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9888"/>
            <a:ext cx="7772400" cy="457200"/>
          </a:xfrm>
        </p:spPr>
        <p:txBody>
          <a:bodyPr/>
          <a:lstStyle/>
          <a:p>
            <a:r>
              <a:rPr lang="zh-CN" altLang="en-US" sz="3200" dirty="0">
                <a:ea typeface="宋体" charset="-122"/>
              </a:rPr>
              <a:t>输入端口排队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461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1127125"/>
            <a:ext cx="8101012" cy="30178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交换设备比所有输入端口加起来还要慢</a:t>
            </a:r>
            <a:r>
              <a:rPr lang="en-US" altLang="zh-CN" sz="2400" dirty="0">
                <a:ea typeface="宋体" charset="-122"/>
              </a:rPr>
              <a:t> -&gt; </a:t>
            </a:r>
            <a:r>
              <a:rPr lang="zh-CN" altLang="en-US" sz="2400" dirty="0">
                <a:ea typeface="宋体" charset="-122"/>
              </a:rPr>
              <a:t>排队可能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</a:t>
            </a:r>
            <a:r>
              <a:rPr lang="zh-CN" altLang="en-US" sz="2400" dirty="0">
                <a:ea typeface="宋体" charset="-122"/>
              </a:rPr>
              <a:t>发生在输入队列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Head-of-the-Line (HOL) blocking: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zh-CN" altLang="en-US" sz="2400" dirty="0">
                <a:ea typeface="宋体" charset="-122"/>
              </a:rPr>
              <a:t>在一个输入队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列中排队的数据报必须等待通过交换结构发送，因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zh-CN" altLang="en-US" sz="2400" dirty="0">
                <a:ea typeface="宋体" charset="-122"/>
              </a:rPr>
              <a:t>为它位于线路前部的另一个数据报阻塞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i="1" dirty="0">
                <a:solidFill>
                  <a:srgbClr val="FF0000"/>
                </a:solidFill>
                <a:ea typeface="宋体" charset="-122"/>
              </a:rPr>
              <a:t> 由于输入缓冲满了，排队会发生延时和丢包 </a:t>
            </a:r>
            <a:endParaRPr lang="en-US" altLang="zh-CN" sz="2400" i="1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461829" name="Picture 4" descr="466 HOL Bloc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6488" y="3762375"/>
            <a:ext cx="6900862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29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</a:t>
            </a:r>
            <a:r>
              <a:rPr lang="zh-CN" altLang="en-US" dirty="0">
                <a:solidFill>
                  <a:srgbClr val="3333CC"/>
                </a:solidFill>
                <a:ea typeface="宋体" charset="-122"/>
              </a:rPr>
              <a:t>四章：网络层</a:t>
            </a:r>
            <a:endParaRPr lang="en-US" altLang="zh-CN" dirty="0">
              <a:solidFill>
                <a:srgbClr val="3333CC"/>
              </a:solidFill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10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489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DDB753BB-629F-4C7C-B20A-33BE4E898ADF}" type="slidenum">
              <a:rPr lang="en-US" altLang="zh-CN" smtClean="0">
                <a:ea typeface="宋体" charset="-122"/>
              </a:rPr>
              <a:pPr/>
              <a:t>3</a:t>
            </a:fld>
            <a:endParaRPr lang="en-US" altLang="zh-CN">
              <a:ea typeface="宋体" charset="-122"/>
            </a:endParaRPr>
          </a:p>
        </p:txBody>
      </p:sp>
      <p:sp>
        <p:nvSpPr>
          <p:cNvPr id="3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1143000"/>
          </a:xfrm>
        </p:spPr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34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54100"/>
            <a:ext cx="4407642" cy="4407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将报文段从发送端主机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</a:t>
            </a:r>
            <a:r>
              <a:rPr lang="zh-CN" altLang="en-US" sz="2400" dirty="0">
                <a:ea typeface="宋体" charset="-122"/>
              </a:rPr>
              <a:t>传送到接收端主机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在发送端将报文段（传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zh-CN" altLang="en-US" sz="2400" dirty="0">
                <a:ea typeface="宋体" charset="-122"/>
              </a:rPr>
              <a:t>输层）封装成数据报（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</a:t>
            </a:r>
            <a:r>
              <a:rPr lang="zh-CN" altLang="en-US" sz="2400" dirty="0">
                <a:ea typeface="宋体" charset="-122"/>
              </a:rPr>
              <a:t>网络层）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在接收端，将报文段从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网络层交付给传输层                                                          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每一个主机，路由器都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   装有网络层协议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路由检查所有通过它的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   IP</a:t>
            </a:r>
            <a:r>
              <a:rPr lang="zh-CN" altLang="en-US" sz="2400" dirty="0">
                <a:ea typeface="宋体" charset="-122"/>
              </a:rPr>
              <a:t>数据报的报头字段</a:t>
            </a:r>
            <a:endParaRPr lang="en-US" altLang="zh-CN" sz="2400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sz="2000" dirty="0">
              <a:ea typeface="宋体" charset="-122"/>
            </a:endParaRPr>
          </a:p>
          <a:p>
            <a:pPr lvl="1"/>
            <a:endParaRPr lang="en-US" altLang="zh-CN" sz="1800" dirty="0">
              <a:ea typeface="宋体" charset="-122"/>
            </a:endParaRPr>
          </a:p>
          <a:p>
            <a:endParaRPr lang="en-US" altLang="zh-CN" sz="2400" dirty="0">
              <a:ea typeface="宋体" charset="-122"/>
            </a:endParaRPr>
          </a:p>
        </p:txBody>
      </p:sp>
      <p:sp>
        <p:nvSpPr>
          <p:cNvPr id="34900" name="Freeform 5"/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01" name="Freeform 6"/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550 w 1340"/>
              <a:gd name="T1" fmla="*/ 42 h 1191"/>
              <a:gd name="T2" fmla="*/ 82 w 1340"/>
              <a:gd name="T3" fmla="*/ 60 h 1191"/>
              <a:gd name="T4" fmla="*/ 58 w 1340"/>
              <a:gd name="T5" fmla="*/ 402 h 1191"/>
              <a:gd name="T6" fmla="*/ 28 w 1340"/>
              <a:gd name="T7" fmla="*/ 720 h 1191"/>
              <a:gd name="T8" fmla="*/ 112 w 1340"/>
              <a:gd name="T9" fmla="*/ 870 h 1191"/>
              <a:gd name="T10" fmla="*/ 538 w 1340"/>
              <a:gd name="T11" fmla="*/ 876 h 1191"/>
              <a:gd name="T12" fmla="*/ 640 w 1340"/>
              <a:gd name="T13" fmla="*/ 1128 h 1191"/>
              <a:gd name="T14" fmla="*/ 1234 w 1340"/>
              <a:gd name="T15" fmla="*/ 1098 h 1191"/>
              <a:gd name="T16" fmla="*/ 1276 w 1340"/>
              <a:gd name="T17" fmla="*/ 570 h 1191"/>
              <a:gd name="T18" fmla="*/ 1204 w 1340"/>
              <a:gd name="T19" fmla="*/ 342 h 1191"/>
              <a:gd name="T20" fmla="*/ 760 w 1340"/>
              <a:gd name="T21" fmla="*/ 288 h 1191"/>
              <a:gd name="T22" fmla="*/ 550 w 1340"/>
              <a:gd name="T23" fmla="*/ 42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02" name="Freeform 7"/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7 w 2135"/>
              <a:gd name="T1" fmla="*/ 652 h 1662"/>
              <a:gd name="T2" fmla="*/ 105 w 2135"/>
              <a:gd name="T3" fmla="*/ 76 h 1662"/>
              <a:gd name="T4" fmla="*/ 657 w 2135"/>
              <a:gd name="T5" fmla="*/ 196 h 1662"/>
              <a:gd name="T6" fmla="*/ 1209 w 2135"/>
              <a:gd name="T7" fmla="*/ 100 h 1662"/>
              <a:gd name="T8" fmla="*/ 2001 w 2135"/>
              <a:gd name="T9" fmla="*/ 406 h 1662"/>
              <a:gd name="T10" fmla="*/ 2013 w 2135"/>
              <a:gd name="T11" fmla="*/ 1144 h 1662"/>
              <a:gd name="T12" fmla="*/ 1581 w 2135"/>
              <a:gd name="T13" fmla="*/ 1600 h 1662"/>
              <a:gd name="T14" fmla="*/ 813 w 2135"/>
              <a:gd name="T15" fmla="*/ 1516 h 1662"/>
              <a:gd name="T16" fmla="*/ 501 w 2135"/>
              <a:gd name="T17" fmla="*/ 1270 h 1662"/>
              <a:gd name="T18" fmla="*/ 183 w 2135"/>
              <a:gd name="T19" fmla="*/ 1066 h 1662"/>
              <a:gd name="T20" fmla="*/ 27 w 2135"/>
              <a:gd name="T21" fmla="*/ 652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grpSp>
        <p:nvGrpSpPr>
          <p:cNvPr id="34903" name="Group 8"/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34825" name="Object 9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49" name="Clip" r:id="rId3" imgW="1305000" imgH="1085760" progId="">
                    <p:embed/>
                  </p:oleObj>
                </mc:Choice>
                <mc:Fallback>
                  <p:oleObj name="Clip" r:id="rId3" imgW="1305000" imgH="1085760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26" name="Object 10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0" name="Clip" r:id="rId5" imgW="676440" imgH="485640" progId="">
                    <p:embed/>
                  </p:oleObj>
                </mc:Choice>
                <mc:Fallback>
                  <p:oleObj name="Clip" r:id="rId5" imgW="676440" imgH="48564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99" name="Line 11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904" name="Group 12"/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34829" name="Object 13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1" name="Clip" r:id="rId7" imgW="1305000" imgH="1085760" progId="">
                    <p:embed/>
                  </p:oleObj>
                </mc:Choice>
                <mc:Fallback>
                  <p:oleObj name="Clip" r:id="rId7" imgW="1305000" imgH="1085760" progId="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0" name="Object 14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2" name="Clip" r:id="rId8" imgW="676440" imgH="485640" progId="">
                    <p:embed/>
                  </p:oleObj>
                </mc:Choice>
                <mc:Fallback>
                  <p:oleObj name="Clip" r:id="rId8" imgW="676440" imgH="485640" progId="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98" name="Line 15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4905" name="Group 16"/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35295" name="Oval 17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6" name="Oval 18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7" name="Oval 19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06" name="Group 20"/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35287" name="AutoShape 2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8" name="Rectangle 2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9" name="Rectangle 2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0" name="AutoShape 2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1" name="Line 2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92" name="Line 2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93" name="Rectangle 2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94" name="Rectangle 2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07" name="Group 29"/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35284" name="Oval 3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5" name="Oval 3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6" name="Oval 3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08" name="Line 33"/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09" name="Line 34"/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0" name="Line 35"/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1" name="Line 36"/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2" name="Line 37"/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13" name="Line 38"/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14" name="Group 39"/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35276" name="AutoShape 4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7" name="Rectangle 4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8" name="Rectangle 4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79" name="AutoShape 4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0" name="Line 4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81" name="Line 4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82" name="Rectangle 4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83" name="Rectangle 4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15" name="Group 48"/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34865" name="Object 49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3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69" name="Line 50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4867" name="Object 51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4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0" name="Picture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70" name="Line 52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5271" name="Group 53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35273" name="Oval 54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274" name="Oval 55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275" name="Oval 56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sp>
          <p:nvSpPr>
            <p:cNvPr id="35272" name="Line 57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4874" name="Object 58"/>
          <p:cNvGraphicFramePr>
            <a:graphicFrameLocks noChangeAspect="1"/>
          </p:cNvGraphicFramePr>
          <p:nvPr/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55" name="Clip" r:id="rId11" imgW="1305000" imgH="1085760" progId="">
                  <p:embed/>
                </p:oleObj>
              </mc:Choice>
              <mc:Fallback>
                <p:oleObj name="Clip" r:id="rId11" imgW="1305000" imgH="1085760" progId="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75" name="Object 59"/>
          <p:cNvGraphicFramePr>
            <a:graphicFrameLocks noChangeAspect="1"/>
          </p:cNvGraphicFramePr>
          <p:nvPr/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56" name="Clip" r:id="rId12" imgW="1305000" imgH="1085760" progId="">
                  <p:embed/>
                </p:oleObj>
              </mc:Choice>
              <mc:Fallback>
                <p:oleObj name="Clip" r:id="rId12" imgW="1305000" imgH="108576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916" name="Oval 60"/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7" name="Oval 61"/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8" name="Oval 62"/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34919" name="Line 63"/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0" name="Line 64"/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1" name="Line 65"/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2" name="Line 66"/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3" name="Line 67"/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24" name="Line 68"/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885" name="Object 69"/>
          <p:cNvGraphicFramePr>
            <a:graphicFrameLocks noChangeAspect="1"/>
          </p:cNvGraphicFramePr>
          <p:nvPr/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57" name="Clip" r:id="rId13" imgW="981000" imgH="1209600" progId="">
                  <p:embed/>
                </p:oleObj>
              </mc:Choice>
              <mc:Fallback>
                <p:oleObj name="Clip" r:id="rId13" imgW="981000" imgH="1209600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86" name="Object 70"/>
          <p:cNvGraphicFramePr>
            <a:graphicFrameLocks noChangeAspect="1"/>
          </p:cNvGraphicFramePr>
          <p:nvPr/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58" name="Clip" r:id="rId15" imgW="981000" imgH="1209600" progId="">
                  <p:embed/>
                </p:oleObj>
              </mc:Choice>
              <mc:Fallback>
                <p:oleObj name="Clip" r:id="rId15" imgW="981000" imgH="1209600" progId="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925" name="Group 72"/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34889" name="Object 7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59" name="Clip" r:id="rId16" imgW="819000" imgH="847800" progId="">
                    <p:embed/>
                  </p:oleObj>
                </mc:Choice>
                <mc:Fallback>
                  <p:oleObj name="Clip" r:id="rId16" imgW="819000" imgH="847800" progId="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90" name="Object 7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60" name="Clip" r:id="rId18" imgW="1266840" imgH="1200240" progId="">
                    <p:embed/>
                  </p:oleObj>
                </mc:Choice>
                <mc:Fallback>
                  <p:oleObj name="Clip" r:id="rId18" imgW="1266840" imgH="1200240" progId="">
                    <p:embed/>
                    <p:pic>
                      <p:nvPicPr>
                        <p:cNvPr id="0" name="Picture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926" name="Group 75"/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34892" name="Object 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61" name="Clip" r:id="rId20" imgW="819000" imgH="847800" progId="">
                    <p:embed/>
                  </p:oleObj>
                </mc:Choice>
                <mc:Fallback>
                  <p:oleObj name="Clip" r:id="rId20" imgW="819000" imgH="847800" progId="">
                    <p:embed/>
                    <p:pic>
                      <p:nvPicPr>
                        <p:cNvPr id="0" name="Picture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93" name="Object 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62" name="Clip" r:id="rId21" imgW="1266840" imgH="1200240" progId="">
                    <p:embed/>
                  </p:oleObj>
                </mc:Choice>
                <mc:Fallback>
                  <p:oleObj name="Clip" r:id="rId21" imgW="1266840" imgH="1200240" progId="">
                    <p:embed/>
                    <p:pic>
                      <p:nvPicPr>
                        <p:cNvPr id="0" name="Picture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927" name="Group 78"/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34895" name="Object 79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563" name="Clip" r:id="rId22" imgW="819000" imgH="847800" progId="">
                    <p:embed/>
                  </p:oleObj>
                </mc:Choice>
                <mc:Fallback>
                  <p:oleObj name="Clip" r:id="rId22" imgW="819000" imgH="847800" progId="">
                    <p:embed/>
                    <p:pic>
                      <p:nvPicPr>
                        <p:cNvPr id="0" name="Picture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268" name="Rectangle 80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28" name="Line 81"/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29" name="Group 82"/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35260" name="AutoShape 8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1" name="Rectangle 8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2" name="Rectangle 8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3" name="AutoShape 8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4" name="Line 8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65" name="Line 8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66" name="Rectangle 8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67" name="Rectangle 9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grpSp>
        <p:nvGrpSpPr>
          <p:cNvPr id="34930" name="Group 91"/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35252" name="AutoShape 9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3" name="Rectangle 9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4" name="Rectangle 9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5" name="AutoShape 9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6" name="Line 9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57" name="Line 9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58" name="Rectangle 9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59" name="Rectangle 9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</p:grpSp>
      <p:sp>
        <p:nvSpPr>
          <p:cNvPr id="34931" name="Line 100"/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2" name="Line 101"/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3" name="Line 102"/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4" name="Line 103"/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5" name="Line 104"/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6" name="Line 105"/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7" name="Line 106"/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8" name="Line 107"/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39" name="Line 108"/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0" name="Line 109"/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1" name="Line 110"/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942" name="Line 111"/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943" name="Group 112"/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35239" name="Oval 11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40" name="Line 11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41" name="Line 11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42" name="Rectangle 11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43" name="Oval 11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44" name="Group 11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49" name="Line 1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50" name="Line 1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51" name="Line 1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45" name="Group 12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46" name="Line 12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47" name="Line 12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48" name="Line 12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4" name="Group 126"/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35226" name="Oval 12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27" name="Line 12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28" name="Line 12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29" name="Rectangle 13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30" name="Oval 13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31" name="Group 13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36" name="Line 1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7" name="Line 1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8" name="Line 1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32" name="Group 13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33" name="Line 13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4" name="Line 13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35" name="Line 13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5" name="Group 140"/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35213" name="Oval 14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14" name="Line 14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15" name="Line 14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16" name="Rectangle 14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17" name="Oval 14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18" name="Group 14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23" name="Line 14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4" name="Line 14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5" name="Line 14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19" name="Group 15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20" name="Line 15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1" name="Line 15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22" name="Line 15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6" name="Group 154"/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35200" name="Oval 15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201" name="Line 15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02" name="Line 15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203" name="Rectangle 15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204" name="Oval 15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205" name="Group 16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210" name="Line 16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11" name="Line 16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12" name="Line 16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206" name="Group 16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207" name="Line 16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08" name="Line 16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209" name="Line 16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7" name="Group 168"/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35187" name="Oval 16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88" name="Line 17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89" name="Line 17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90" name="Rectangle 17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91" name="Oval 17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92" name="Group 17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97" name="Line 1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8" name="Line 1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9" name="Line 1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93" name="Group 17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94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5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96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8" name="Group 182"/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35174" name="Oval 18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75" name="Line 18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76" name="Line 18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77" name="Rectangle 18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78" name="Oval 18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79" name="Group 18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84" name="Line 18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5" name="Line 19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6" name="Line 19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80" name="Group 19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81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2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83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49" name="Group 196"/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35161" name="Oval 19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62" name="Line 19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63" name="Line 19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64" name="Rectangle 20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65" name="Oval 20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66" name="Group 20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71" name="Line 20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2" name="Line 20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3" name="Line 20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67" name="Group 20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68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69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70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950" name="Group 210"/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35148" name="Oval 2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5149" name="Line 2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50" name="Line 2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151" name="Rectangle 2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35152" name="Oval 2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5153" name="Group 2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5158" name="Line 2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9" name="Line 2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60" name="Line 2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5154" name="Group 2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5155" name="Line 2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6" name="Line 2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57" name="Line 2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4951" name="Line 224"/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5316" name="Group 500"/>
          <p:cNvGrpSpPr>
            <a:grpSpLocks/>
          </p:cNvGrpSpPr>
          <p:nvPr/>
        </p:nvGrpSpPr>
        <p:grpSpPr bwMode="auto">
          <a:xfrm>
            <a:off x="5807075" y="1909763"/>
            <a:ext cx="2809875" cy="2973387"/>
            <a:chOff x="3658" y="1203"/>
            <a:chExt cx="1770" cy="1873"/>
          </a:xfrm>
        </p:grpSpPr>
        <p:grpSp>
          <p:nvGrpSpPr>
            <p:cNvPr id="34972" name="Group 344"/>
            <p:cNvGrpSpPr>
              <a:grpSpLocks/>
            </p:cNvGrpSpPr>
            <p:nvPr/>
          </p:nvGrpSpPr>
          <p:grpSpPr bwMode="auto">
            <a:xfrm>
              <a:off x="3712" y="2313"/>
              <a:ext cx="513" cy="442"/>
              <a:chOff x="3937" y="633"/>
              <a:chExt cx="513" cy="442"/>
            </a:xfrm>
          </p:grpSpPr>
          <p:sp>
            <p:nvSpPr>
              <p:cNvPr id="35127" name="Line 320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28" name="Line 323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29" name="Oval 325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0" name="Line 326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1" name="Line 327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2" name="Rectangle 328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133" name="Oval 329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134" name="Group 330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45" name="Line 3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6" name="Line 3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7" name="Line 3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135" name="Group 334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42" name="Line 3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3" name="Line 33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44" name="Line 3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136" name="Rectangle 338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7" name="Rectangle 339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38" name="Line 340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39" name="Line 341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40" name="Rectangle 342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41" name="Text Box 343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3" name="Group 345"/>
            <p:cNvGrpSpPr>
              <a:grpSpLocks/>
            </p:cNvGrpSpPr>
            <p:nvPr/>
          </p:nvGrpSpPr>
          <p:grpSpPr bwMode="auto">
            <a:xfrm>
              <a:off x="4261" y="1671"/>
              <a:ext cx="513" cy="442"/>
              <a:chOff x="3937" y="633"/>
              <a:chExt cx="513" cy="442"/>
            </a:xfrm>
          </p:grpSpPr>
          <p:sp>
            <p:nvSpPr>
              <p:cNvPr id="35106" name="Line 346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07" name="Line 347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08" name="Oval 348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09" name="Line 349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0" name="Line 350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1" name="Rectangle 351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112" name="Oval 352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113" name="Group 353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24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5" name="Line 3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6" name="Line 3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114" name="Group 357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21" name="Line 3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2" name="Line 3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23" name="Line 3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115" name="Rectangle 361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16" name="Rectangle 362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17" name="Line 363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8" name="Line 364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119" name="Rectangle 365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120" name="Text Box 366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4" name="Group 367"/>
            <p:cNvGrpSpPr>
              <a:grpSpLocks/>
            </p:cNvGrpSpPr>
            <p:nvPr/>
          </p:nvGrpSpPr>
          <p:grpSpPr bwMode="auto">
            <a:xfrm>
              <a:off x="4270" y="1203"/>
              <a:ext cx="513" cy="442"/>
              <a:chOff x="3937" y="633"/>
              <a:chExt cx="513" cy="442"/>
            </a:xfrm>
          </p:grpSpPr>
          <p:sp>
            <p:nvSpPr>
              <p:cNvPr id="35085" name="Line 368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6" name="Line 369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7" name="Oval 370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88" name="Line 371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89" name="Line 372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0" name="Rectangle 373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91" name="Oval 374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92" name="Group 375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103" name="Line 3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4" name="Line 3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5" name="Line 3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93" name="Group 379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100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1" name="Line 3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102" name="Line 3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94" name="Rectangle 383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5" name="Rectangle 384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6" name="Line 385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7" name="Line 386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98" name="Rectangle 387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99" name="Text Box 388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5" name="Group 389"/>
            <p:cNvGrpSpPr>
              <a:grpSpLocks/>
            </p:cNvGrpSpPr>
            <p:nvPr/>
          </p:nvGrpSpPr>
          <p:grpSpPr bwMode="auto">
            <a:xfrm>
              <a:off x="4477" y="2241"/>
              <a:ext cx="513" cy="442"/>
              <a:chOff x="3937" y="633"/>
              <a:chExt cx="513" cy="442"/>
            </a:xfrm>
          </p:grpSpPr>
          <p:sp>
            <p:nvSpPr>
              <p:cNvPr id="35064" name="Line 390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5" name="Line 391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6" name="Oval 392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67" name="Line 393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8" name="Line 394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69" name="Rectangle 395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70" name="Oval 396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71" name="Group 397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82" name="Line 39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3" name="Line 39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4" name="Line 40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72" name="Group 401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79" name="Line 40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0" name="Line 40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81" name="Line 40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73" name="Rectangle 405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4" name="Rectangle 406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5" name="Line 407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76" name="Line 408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77" name="Rectangle 409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78" name="Text Box 410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 dirty="0"/>
              </a:p>
              <a:p>
                <a:pPr algn="ctr" eaLnBrk="0" hangingPunct="0"/>
                <a:r>
                  <a:rPr lang="en-US" altLang="zh-CN" sz="1000" dirty="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 dirty="0"/>
                  <a:t>data link</a:t>
                </a:r>
              </a:p>
              <a:p>
                <a:pPr algn="ctr" eaLnBrk="0" hangingPunct="0"/>
                <a:r>
                  <a:rPr lang="en-US" altLang="zh-CN" sz="1000" dirty="0"/>
                  <a:t>physical</a:t>
                </a:r>
                <a:endParaRPr lang="en-US" altLang="zh-CN" sz="24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4976" name="Group 411"/>
            <p:cNvGrpSpPr>
              <a:grpSpLocks/>
            </p:cNvGrpSpPr>
            <p:nvPr/>
          </p:nvGrpSpPr>
          <p:grpSpPr bwMode="auto">
            <a:xfrm>
              <a:off x="4786" y="1860"/>
              <a:ext cx="513" cy="442"/>
              <a:chOff x="3937" y="633"/>
              <a:chExt cx="513" cy="442"/>
            </a:xfrm>
          </p:grpSpPr>
          <p:sp>
            <p:nvSpPr>
              <p:cNvPr id="35043" name="Line 412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4" name="Line 413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5" name="Oval 414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46" name="Line 415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7" name="Line 416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48" name="Rectangle 417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49" name="Oval 418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50" name="Group 419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61" name="Line 4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2" name="Line 4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3" name="Line 4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51" name="Group 423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58" name="Line 4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59" name="Line 4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60" name="Line 4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52" name="Rectangle 427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3" name="Rectangle 428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4" name="Line 429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55" name="Line 430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56" name="Rectangle 431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57" name="Text Box 432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7" name="Group 433"/>
            <p:cNvGrpSpPr>
              <a:grpSpLocks/>
            </p:cNvGrpSpPr>
            <p:nvPr/>
          </p:nvGrpSpPr>
          <p:grpSpPr bwMode="auto">
            <a:xfrm>
              <a:off x="4915" y="1323"/>
              <a:ext cx="513" cy="442"/>
              <a:chOff x="3937" y="633"/>
              <a:chExt cx="513" cy="442"/>
            </a:xfrm>
          </p:grpSpPr>
          <p:sp>
            <p:nvSpPr>
              <p:cNvPr id="35022" name="Line 434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3" name="Line 435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4" name="Oval 436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25" name="Line 437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6" name="Line 438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27" name="Rectangle 439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28" name="Oval 440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29" name="Group 441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40" name="Line 4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41" name="Line 4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42" name="Line 4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30" name="Group 445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37" name="Line 4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38" name="Line 4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39" name="Line 4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31" name="Rectangle 449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2" name="Rectangle 450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3" name="Line 451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34" name="Line 452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35" name="Rectangle 453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36" name="Text Box 454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8" name="Group 455"/>
            <p:cNvGrpSpPr>
              <a:grpSpLocks/>
            </p:cNvGrpSpPr>
            <p:nvPr/>
          </p:nvGrpSpPr>
          <p:grpSpPr bwMode="auto">
            <a:xfrm>
              <a:off x="4189" y="2634"/>
              <a:ext cx="513" cy="442"/>
              <a:chOff x="3937" y="633"/>
              <a:chExt cx="513" cy="442"/>
            </a:xfrm>
          </p:grpSpPr>
          <p:sp>
            <p:nvSpPr>
              <p:cNvPr id="35001" name="Line 456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2" name="Line 457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3" name="Oval 458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04" name="Line 459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5" name="Line 460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06" name="Rectangle 461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5007" name="Oval 462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5008" name="Group 463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5019" name="Line 46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20" name="Line 46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21" name="Line 46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009" name="Group 467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5016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17" name="Line 46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18" name="Line 47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5010" name="Rectangle 471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1" name="Rectangle 472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2" name="Line 473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13" name="Line 474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014" name="Rectangle 475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5015" name="Text Box 476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34979" name="Group 478"/>
            <p:cNvGrpSpPr>
              <a:grpSpLocks/>
            </p:cNvGrpSpPr>
            <p:nvPr/>
          </p:nvGrpSpPr>
          <p:grpSpPr bwMode="auto">
            <a:xfrm>
              <a:off x="3658" y="1308"/>
              <a:ext cx="513" cy="442"/>
              <a:chOff x="3937" y="633"/>
              <a:chExt cx="513" cy="442"/>
            </a:xfrm>
          </p:grpSpPr>
          <p:sp>
            <p:nvSpPr>
              <p:cNvPr id="34980" name="Line 47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1" name="Line 48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2" name="Oval 48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83" name="Line 48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4" name="Line 48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85" name="Rectangle 48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86" name="Oval 48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4987" name="Group 48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34998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9" name="Line 4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000" name="Line 4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988" name="Group 49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34995" name="Line 4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6" name="Line 4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997" name="Line 4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989" name="Rectangle 49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0" name="Rectangle 49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1" name="Line 49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92" name="Line 49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93" name="Rectangle 49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94" name="Text Box 49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endParaRPr lang="en-US" altLang="zh-CN" sz="1000"/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35317" name="Group 501"/>
          <p:cNvGrpSpPr>
            <a:grpSpLocks/>
          </p:cNvGrpSpPr>
          <p:nvPr/>
        </p:nvGrpSpPr>
        <p:grpSpPr bwMode="auto">
          <a:xfrm>
            <a:off x="4692650" y="1538288"/>
            <a:ext cx="3767138" cy="3783012"/>
            <a:chOff x="2956" y="969"/>
            <a:chExt cx="2373" cy="2383"/>
          </a:xfrm>
        </p:grpSpPr>
        <p:grpSp>
          <p:nvGrpSpPr>
            <p:cNvPr id="34954" name="Group 309"/>
            <p:cNvGrpSpPr>
              <a:grpSpLocks/>
            </p:cNvGrpSpPr>
            <p:nvPr/>
          </p:nvGrpSpPr>
          <p:grpSpPr bwMode="auto">
            <a:xfrm>
              <a:off x="2956" y="969"/>
              <a:ext cx="513" cy="547"/>
              <a:chOff x="2956" y="969"/>
              <a:chExt cx="513" cy="547"/>
            </a:xfrm>
          </p:grpSpPr>
          <p:sp>
            <p:nvSpPr>
              <p:cNvPr id="34964" name="Rectangle 227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5" name="Rectangle 228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6" name="Rectangle 229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67" name="Text Box 230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1000"/>
                  <a:t>application</a:t>
                </a:r>
              </a:p>
              <a:p>
                <a:pPr algn="ctr" eaLnBrk="0" hangingPunct="0"/>
                <a:r>
                  <a:rPr lang="en-US" altLang="zh-CN" sz="1000"/>
                  <a:t>transport</a:t>
                </a:r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  <a:endParaRPr lang="en-US" altLang="zh-CN" sz="1000"/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68" name="Line 231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9" name="Line 232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70" name="Line 233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71" name="Line 30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955" name="Group 310"/>
            <p:cNvGrpSpPr>
              <a:grpSpLocks/>
            </p:cNvGrpSpPr>
            <p:nvPr/>
          </p:nvGrpSpPr>
          <p:grpSpPr bwMode="auto">
            <a:xfrm>
              <a:off x="4816" y="2805"/>
              <a:ext cx="513" cy="547"/>
              <a:chOff x="2956" y="969"/>
              <a:chExt cx="513" cy="547"/>
            </a:xfrm>
          </p:grpSpPr>
          <p:sp>
            <p:nvSpPr>
              <p:cNvPr id="34956" name="Rectangle 311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7" name="Rectangle 312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8" name="Rectangle 313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4959" name="Text Box 314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altLang="zh-CN" sz="1000"/>
                  <a:t>application</a:t>
                </a:r>
              </a:p>
              <a:p>
                <a:pPr algn="ctr" eaLnBrk="0" hangingPunct="0"/>
                <a:r>
                  <a:rPr lang="en-US" altLang="zh-CN" sz="1000"/>
                  <a:t>transport</a:t>
                </a:r>
              </a:p>
              <a:p>
                <a:pPr algn="ctr" eaLnBrk="0" hangingPunct="0"/>
                <a:r>
                  <a:rPr lang="en-US" altLang="zh-CN" sz="1000">
                    <a:solidFill>
                      <a:schemeClr val="bg1"/>
                    </a:solidFill>
                  </a:rPr>
                  <a:t>network</a:t>
                </a:r>
                <a:endParaRPr lang="en-US" altLang="zh-CN" sz="1000"/>
              </a:p>
              <a:p>
                <a:pPr algn="ctr" eaLnBrk="0" hangingPunct="0"/>
                <a:r>
                  <a:rPr lang="en-US" altLang="zh-CN" sz="1000"/>
                  <a:t>data link</a:t>
                </a:r>
              </a:p>
              <a:p>
                <a:pPr algn="ctr" eaLnBrk="0" hangingPunct="0"/>
                <a:r>
                  <a:rPr lang="en-US" altLang="zh-CN" sz="1000"/>
                  <a:t>physical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4960" name="Line 315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1" name="Line 316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2" name="Line 317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963" name="Line 318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1704975" y="1916836"/>
            <a:ext cx="6534150" cy="4076700"/>
          </a:xfrm>
          <a:custGeom>
            <a:avLst/>
            <a:gdLst>
              <a:gd name="connsiteX0" fmla="*/ 0 w 6534150"/>
              <a:gd name="connsiteY0" fmla="*/ 4076700 h 4076700"/>
              <a:gd name="connsiteX1" fmla="*/ 6534150 w 6534150"/>
              <a:gd name="connsiteY1" fmla="*/ 4076700 h 4076700"/>
              <a:gd name="connsiteX2" fmla="*/ 6534150 w 6534150"/>
              <a:gd name="connsiteY2" fmla="*/ 0 h 4076700"/>
              <a:gd name="connsiteX3" fmla="*/ 0 w 6534150"/>
              <a:gd name="connsiteY3" fmla="*/ 0 h 4076700"/>
              <a:gd name="connsiteX4" fmla="*/ 0 w 6534150"/>
              <a:gd name="connsiteY4" fmla="*/ 4076700 h 407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4150" h="4076700">
                <a:moveTo>
                  <a:pt x="0" y="4076700"/>
                </a:moveTo>
                <a:lnTo>
                  <a:pt x="6534150" y="4076700"/>
                </a:lnTo>
                <a:lnTo>
                  <a:pt x="6534150" y="0"/>
                </a:lnTo>
                <a:lnTo>
                  <a:pt x="0" y="0"/>
                </a:lnTo>
                <a:lnTo>
                  <a:pt x="0" y="4076700"/>
                </a:ln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638300" y="1991448"/>
            <a:ext cx="6534150" cy="4076700"/>
          </a:xfrm>
          <a:custGeom>
            <a:avLst/>
            <a:gdLst>
              <a:gd name="connsiteX0" fmla="*/ 0 w 6534150"/>
              <a:gd name="connsiteY0" fmla="*/ 4076700 h 4076700"/>
              <a:gd name="connsiteX1" fmla="*/ 6534150 w 6534150"/>
              <a:gd name="connsiteY1" fmla="*/ 4076700 h 4076700"/>
              <a:gd name="connsiteX2" fmla="*/ 6534150 w 6534150"/>
              <a:gd name="connsiteY2" fmla="*/ 0 h 4076700"/>
              <a:gd name="connsiteX3" fmla="*/ 0 w 6534150"/>
              <a:gd name="connsiteY3" fmla="*/ 0 h 4076700"/>
              <a:gd name="connsiteX4" fmla="*/ 0 w 6534150"/>
              <a:gd name="connsiteY4" fmla="*/ 4076700 h 407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4150" h="4076700">
                <a:moveTo>
                  <a:pt x="0" y="4076700"/>
                </a:moveTo>
                <a:lnTo>
                  <a:pt x="6534150" y="4076700"/>
                </a:lnTo>
                <a:lnTo>
                  <a:pt x="6534150" y="0"/>
                </a:lnTo>
                <a:lnTo>
                  <a:pt x="0" y="0"/>
                </a:lnTo>
                <a:lnTo>
                  <a:pt x="0" y="40767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1643062" y="1965325"/>
            <a:ext cx="6553200" cy="4095750"/>
          </a:xfrm>
          <a:custGeom>
            <a:avLst/>
            <a:gdLst>
              <a:gd name="connsiteX0" fmla="*/ 9525 w 6553200"/>
              <a:gd name="connsiteY0" fmla="*/ 4086225 h 4095750"/>
              <a:gd name="connsiteX1" fmla="*/ 6543675 w 6553200"/>
              <a:gd name="connsiteY1" fmla="*/ 4086225 h 4095750"/>
              <a:gd name="connsiteX2" fmla="*/ 6543675 w 6553200"/>
              <a:gd name="connsiteY2" fmla="*/ 9525 h 4095750"/>
              <a:gd name="connsiteX3" fmla="*/ 9525 w 6553200"/>
              <a:gd name="connsiteY3" fmla="*/ 9525 h 4095750"/>
              <a:gd name="connsiteX4" fmla="*/ 9525 w 6553200"/>
              <a:gd name="connsiteY4" fmla="*/ 4086225 h 4095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53200" h="4095750">
                <a:moveTo>
                  <a:pt x="9525" y="4086225"/>
                </a:moveTo>
                <a:lnTo>
                  <a:pt x="6543675" y="4086225"/>
                </a:lnTo>
                <a:lnTo>
                  <a:pt x="6543675" y="9525"/>
                </a:lnTo>
                <a:lnTo>
                  <a:pt x="9525" y="9525"/>
                </a:lnTo>
                <a:lnTo>
                  <a:pt x="9525" y="4086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1619250" y="5536310"/>
            <a:ext cx="6524625" cy="38100"/>
          </a:xfrm>
          <a:custGeom>
            <a:avLst/>
            <a:gdLst>
              <a:gd name="connsiteX0" fmla="*/ 9525 w 6524625"/>
              <a:gd name="connsiteY0" fmla="*/ 19050 h 38100"/>
              <a:gd name="connsiteX1" fmla="*/ 6515100 w 652462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24625" h="38100">
                <a:moveTo>
                  <a:pt x="9525" y="19050"/>
                </a:moveTo>
                <a:lnTo>
                  <a:pt x="65151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1647825" y="5012435"/>
            <a:ext cx="6543675" cy="38100"/>
          </a:xfrm>
          <a:custGeom>
            <a:avLst/>
            <a:gdLst>
              <a:gd name="connsiteX0" fmla="*/ 9525 w 6543675"/>
              <a:gd name="connsiteY0" fmla="*/ 19050 h 38100"/>
              <a:gd name="connsiteX1" fmla="*/ 6534150 w 65436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43675" h="38100">
                <a:moveTo>
                  <a:pt x="9525" y="19050"/>
                </a:moveTo>
                <a:lnTo>
                  <a:pt x="65341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1647825" y="2593085"/>
            <a:ext cx="6543675" cy="38100"/>
          </a:xfrm>
          <a:custGeom>
            <a:avLst/>
            <a:gdLst>
              <a:gd name="connsiteX0" fmla="*/ 9525 w 6543675"/>
              <a:gd name="connsiteY0" fmla="*/ 19050 h 38100"/>
              <a:gd name="connsiteX1" fmla="*/ 6534150 w 65436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43675" h="38100">
                <a:moveTo>
                  <a:pt x="9525" y="19050"/>
                </a:moveTo>
                <a:lnTo>
                  <a:pt x="653415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880865" y="3615435"/>
            <a:ext cx="1195222" cy="1171575"/>
          </a:xfrm>
          <a:custGeom>
            <a:avLst/>
            <a:gdLst>
              <a:gd name="connsiteX0" fmla="*/ 0 w 1195222"/>
              <a:gd name="connsiteY0" fmla="*/ 1171575 h 1171575"/>
              <a:gd name="connsiteX1" fmla="*/ 1195222 w 1195222"/>
              <a:gd name="connsiteY1" fmla="*/ 1171575 h 1171575"/>
              <a:gd name="connsiteX2" fmla="*/ 1195222 w 1195222"/>
              <a:gd name="connsiteY2" fmla="*/ 0 h 1171575"/>
              <a:gd name="connsiteX3" fmla="*/ 0 w 1195222"/>
              <a:gd name="connsiteY3" fmla="*/ 0 h 1171575"/>
              <a:gd name="connsiteX4" fmla="*/ 0 w 1195222"/>
              <a:gd name="connsiteY4" fmla="*/ 1171575 h 117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5222" h="1171575">
                <a:moveTo>
                  <a:pt x="0" y="1171575"/>
                </a:moveTo>
                <a:lnTo>
                  <a:pt x="1195222" y="1171575"/>
                </a:lnTo>
                <a:lnTo>
                  <a:pt x="1195222" y="0"/>
                </a:lnTo>
                <a:lnTo>
                  <a:pt x="0" y="0"/>
                </a:lnTo>
                <a:lnTo>
                  <a:pt x="0" y="117157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825366" y="3658361"/>
            <a:ext cx="1195222" cy="1171575"/>
          </a:xfrm>
          <a:custGeom>
            <a:avLst/>
            <a:gdLst>
              <a:gd name="connsiteX0" fmla="*/ 0 w 1195222"/>
              <a:gd name="connsiteY0" fmla="*/ 1171575 h 1171575"/>
              <a:gd name="connsiteX1" fmla="*/ 1195222 w 1195222"/>
              <a:gd name="connsiteY1" fmla="*/ 1171575 h 1171575"/>
              <a:gd name="connsiteX2" fmla="*/ 1195222 w 1195222"/>
              <a:gd name="connsiteY2" fmla="*/ 0 h 1171575"/>
              <a:gd name="connsiteX3" fmla="*/ 0 w 1195222"/>
              <a:gd name="connsiteY3" fmla="*/ 0 h 1171575"/>
              <a:gd name="connsiteX4" fmla="*/ 0 w 1195222"/>
              <a:gd name="connsiteY4" fmla="*/ 1171575 h 1171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5222" h="1171575">
                <a:moveTo>
                  <a:pt x="0" y="1171575"/>
                </a:moveTo>
                <a:lnTo>
                  <a:pt x="1195222" y="1171575"/>
                </a:lnTo>
                <a:lnTo>
                  <a:pt x="1195222" y="0"/>
                </a:lnTo>
                <a:lnTo>
                  <a:pt x="0" y="0"/>
                </a:lnTo>
                <a:lnTo>
                  <a:pt x="0" y="11715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815841" y="3648836"/>
            <a:ext cx="1214272" cy="1190625"/>
          </a:xfrm>
          <a:custGeom>
            <a:avLst/>
            <a:gdLst>
              <a:gd name="connsiteX0" fmla="*/ 9525 w 1214272"/>
              <a:gd name="connsiteY0" fmla="*/ 1181100 h 1190625"/>
              <a:gd name="connsiteX1" fmla="*/ 1204747 w 1214272"/>
              <a:gd name="connsiteY1" fmla="*/ 1181100 h 1190625"/>
              <a:gd name="connsiteX2" fmla="*/ 1204747 w 1214272"/>
              <a:gd name="connsiteY2" fmla="*/ 9525 h 1190625"/>
              <a:gd name="connsiteX3" fmla="*/ 9525 w 1214272"/>
              <a:gd name="connsiteY3" fmla="*/ 9525 h 1190625"/>
              <a:gd name="connsiteX4" fmla="*/ 9525 w 1214272"/>
              <a:gd name="connsiteY4" fmla="*/ 1181100 h 1190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4272" h="1190625">
                <a:moveTo>
                  <a:pt x="9525" y="1181100"/>
                </a:moveTo>
                <a:lnTo>
                  <a:pt x="1204747" y="1181100"/>
                </a:lnTo>
                <a:lnTo>
                  <a:pt x="1204747" y="9525"/>
                </a:lnTo>
                <a:lnTo>
                  <a:pt x="9525" y="9525"/>
                </a:lnTo>
                <a:lnTo>
                  <a:pt x="9525" y="1181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957573" y="3782186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969892" y="3867911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975989" y="3953636"/>
            <a:ext cx="912494" cy="38100"/>
          </a:xfrm>
          <a:custGeom>
            <a:avLst/>
            <a:gdLst>
              <a:gd name="connsiteX0" fmla="*/ 9525 w 912494"/>
              <a:gd name="connsiteY0" fmla="*/ 9525 h 38100"/>
              <a:gd name="connsiteX1" fmla="*/ 902970 w 91249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494" h="38100">
                <a:moveTo>
                  <a:pt x="9525" y="9525"/>
                </a:moveTo>
                <a:lnTo>
                  <a:pt x="90297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63670" y="4629911"/>
            <a:ext cx="912494" cy="38100"/>
          </a:xfrm>
          <a:custGeom>
            <a:avLst/>
            <a:gdLst>
              <a:gd name="connsiteX0" fmla="*/ 9525 w 912494"/>
              <a:gd name="connsiteY0" fmla="*/ 9525 h 38100"/>
              <a:gd name="connsiteX1" fmla="*/ 902970 w 91249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494" h="38100">
                <a:moveTo>
                  <a:pt x="9525" y="9525"/>
                </a:moveTo>
                <a:lnTo>
                  <a:pt x="90297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969892" y="4710810"/>
            <a:ext cx="912367" cy="38100"/>
          </a:xfrm>
          <a:custGeom>
            <a:avLst/>
            <a:gdLst>
              <a:gd name="connsiteX0" fmla="*/ 9525 w 912367"/>
              <a:gd name="connsiteY0" fmla="*/ 9525 h 38100"/>
              <a:gd name="connsiteX1" fmla="*/ 902842 w 91236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2367" h="38100">
                <a:moveTo>
                  <a:pt x="9525" y="9525"/>
                </a:moveTo>
                <a:lnTo>
                  <a:pt x="902842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1914525" y="2802635"/>
            <a:ext cx="1809750" cy="819150"/>
          </a:xfrm>
          <a:custGeom>
            <a:avLst/>
            <a:gdLst>
              <a:gd name="connsiteX0" fmla="*/ 0 w 1809750"/>
              <a:gd name="connsiteY0" fmla="*/ 819150 h 819150"/>
              <a:gd name="connsiteX1" fmla="*/ 1809750 w 1809750"/>
              <a:gd name="connsiteY1" fmla="*/ 819150 h 819150"/>
              <a:gd name="connsiteX2" fmla="*/ 1809750 w 1809750"/>
              <a:gd name="connsiteY2" fmla="*/ 0 h 819150"/>
              <a:gd name="connsiteX3" fmla="*/ 0 w 1809750"/>
              <a:gd name="connsiteY3" fmla="*/ 0 h 819150"/>
              <a:gd name="connsiteX4" fmla="*/ 0 w 1809750"/>
              <a:gd name="connsiteY4" fmla="*/ 819150 h 819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0" h="819150">
                <a:moveTo>
                  <a:pt x="0" y="819150"/>
                </a:moveTo>
                <a:lnTo>
                  <a:pt x="1809750" y="819150"/>
                </a:lnTo>
                <a:lnTo>
                  <a:pt x="1809750" y="0"/>
                </a:lnTo>
                <a:lnTo>
                  <a:pt x="0" y="0"/>
                </a:lnTo>
                <a:lnTo>
                  <a:pt x="0" y="819150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847850" y="2869310"/>
            <a:ext cx="1809750" cy="819150"/>
          </a:xfrm>
          <a:custGeom>
            <a:avLst/>
            <a:gdLst>
              <a:gd name="connsiteX0" fmla="*/ 0 w 1809750"/>
              <a:gd name="connsiteY0" fmla="*/ 819150 h 819150"/>
              <a:gd name="connsiteX1" fmla="*/ 1809750 w 1809750"/>
              <a:gd name="connsiteY1" fmla="*/ 819150 h 819150"/>
              <a:gd name="connsiteX2" fmla="*/ 1809750 w 1809750"/>
              <a:gd name="connsiteY2" fmla="*/ 0 h 819150"/>
              <a:gd name="connsiteX3" fmla="*/ 0 w 1809750"/>
              <a:gd name="connsiteY3" fmla="*/ 0 h 819150"/>
              <a:gd name="connsiteX4" fmla="*/ 0 w 1809750"/>
              <a:gd name="connsiteY4" fmla="*/ 819150 h 819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9750" h="819150">
                <a:moveTo>
                  <a:pt x="0" y="819150"/>
                </a:moveTo>
                <a:lnTo>
                  <a:pt x="1809750" y="819150"/>
                </a:lnTo>
                <a:lnTo>
                  <a:pt x="1809750" y="0"/>
                </a:lnTo>
                <a:lnTo>
                  <a:pt x="0" y="0"/>
                </a:lnTo>
                <a:lnTo>
                  <a:pt x="0" y="8191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1838325" y="2859785"/>
            <a:ext cx="1828800" cy="838200"/>
          </a:xfrm>
          <a:custGeom>
            <a:avLst/>
            <a:gdLst>
              <a:gd name="connsiteX0" fmla="*/ 9525 w 1828800"/>
              <a:gd name="connsiteY0" fmla="*/ 828675 h 838200"/>
              <a:gd name="connsiteX1" fmla="*/ 1819275 w 1828800"/>
              <a:gd name="connsiteY1" fmla="*/ 828675 h 838200"/>
              <a:gd name="connsiteX2" fmla="*/ 1819275 w 1828800"/>
              <a:gd name="connsiteY2" fmla="*/ 9525 h 838200"/>
              <a:gd name="connsiteX3" fmla="*/ 9525 w 1828800"/>
              <a:gd name="connsiteY3" fmla="*/ 9525 h 838200"/>
              <a:gd name="connsiteX4" fmla="*/ 9525 w 1828800"/>
              <a:gd name="connsiteY4" fmla="*/ 828675 h 838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28800" h="838200">
                <a:moveTo>
                  <a:pt x="9525" y="828675"/>
                </a:moveTo>
                <a:lnTo>
                  <a:pt x="1819275" y="828675"/>
                </a:lnTo>
                <a:lnTo>
                  <a:pt x="1819275" y="9525"/>
                </a:lnTo>
                <a:lnTo>
                  <a:pt x="9525" y="9525"/>
                </a:lnTo>
                <a:lnTo>
                  <a:pt x="9525" y="828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5300471" y="2712211"/>
            <a:ext cx="2670302" cy="1095375"/>
          </a:xfrm>
          <a:custGeom>
            <a:avLst/>
            <a:gdLst>
              <a:gd name="connsiteX0" fmla="*/ 0 w 2670302"/>
              <a:gd name="connsiteY0" fmla="*/ 1095375 h 1095375"/>
              <a:gd name="connsiteX1" fmla="*/ 2670302 w 2670302"/>
              <a:gd name="connsiteY1" fmla="*/ 1095375 h 1095375"/>
              <a:gd name="connsiteX2" fmla="*/ 2670302 w 2670302"/>
              <a:gd name="connsiteY2" fmla="*/ 0 h 1095375"/>
              <a:gd name="connsiteX3" fmla="*/ 0 w 2670302"/>
              <a:gd name="connsiteY3" fmla="*/ 0 h 1095375"/>
              <a:gd name="connsiteX4" fmla="*/ 0 w 2670302"/>
              <a:gd name="connsiteY4" fmla="*/ 1095375 h 109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0302" h="1095375">
                <a:moveTo>
                  <a:pt x="0" y="1095375"/>
                </a:moveTo>
                <a:lnTo>
                  <a:pt x="2670302" y="1095375"/>
                </a:lnTo>
                <a:lnTo>
                  <a:pt x="2670302" y="0"/>
                </a:lnTo>
                <a:lnTo>
                  <a:pt x="0" y="0"/>
                </a:lnTo>
                <a:lnTo>
                  <a:pt x="0" y="109537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5239765" y="2778886"/>
            <a:ext cx="2670302" cy="1114425"/>
          </a:xfrm>
          <a:custGeom>
            <a:avLst/>
            <a:gdLst>
              <a:gd name="connsiteX0" fmla="*/ 0 w 2670302"/>
              <a:gd name="connsiteY0" fmla="*/ 1114425 h 1114425"/>
              <a:gd name="connsiteX1" fmla="*/ 2670302 w 2670302"/>
              <a:gd name="connsiteY1" fmla="*/ 1114425 h 1114425"/>
              <a:gd name="connsiteX2" fmla="*/ 2670302 w 2670302"/>
              <a:gd name="connsiteY2" fmla="*/ 0 h 1114425"/>
              <a:gd name="connsiteX3" fmla="*/ 0 w 2670302"/>
              <a:gd name="connsiteY3" fmla="*/ 0 h 1114425"/>
              <a:gd name="connsiteX4" fmla="*/ 0 w 2670302"/>
              <a:gd name="connsiteY4" fmla="*/ 1114425 h 1114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0302" h="1114425">
                <a:moveTo>
                  <a:pt x="0" y="1114425"/>
                </a:moveTo>
                <a:lnTo>
                  <a:pt x="2670302" y="1114425"/>
                </a:lnTo>
                <a:lnTo>
                  <a:pt x="2670302" y="0"/>
                </a:lnTo>
                <a:lnTo>
                  <a:pt x="0" y="0"/>
                </a:lnTo>
                <a:lnTo>
                  <a:pt x="0" y="11144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230240" y="2769361"/>
            <a:ext cx="2689352" cy="1133475"/>
          </a:xfrm>
          <a:custGeom>
            <a:avLst/>
            <a:gdLst>
              <a:gd name="connsiteX0" fmla="*/ 9525 w 2689352"/>
              <a:gd name="connsiteY0" fmla="*/ 1123950 h 1133475"/>
              <a:gd name="connsiteX1" fmla="*/ 2679827 w 2689352"/>
              <a:gd name="connsiteY1" fmla="*/ 1123950 h 1133475"/>
              <a:gd name="connsiteX2" fmla="*/ 2679827 w 2689352"/>
              <a:gd name="connsiteY2" fmla="*/ 9525 h 1133475"/>
              <a:gd name="connsiteX3" fmla="*/ 9525 w 2689352"/>
              <a:gd name="connsiteY3" fmla="*/ 9525 h 1133475"/>
              <a:gd name="connsiteX4" fmla="*/ 9525 w 2689352"/>
              <a:gd name="connsiteY4" fmla="*/ 1123950 h 1133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9352" h="1133475">
                <a:moveTo>
                  <a:pt x="9525" y="1123950"/>
                </a:moveTo>
                <a:lnTo>
                  <a:pt x="2679827" y="1123950"/>
                </a:lnTo>
                <a:lnTo>
                  <a:pt x="2679827" y="9525"/>
                </a:lnTo>
                <a:lnTo>
                  <a:pt x="9525" y="9525"/>
                </a:lnTo>
                <a:lnTo>
                  <a:pt x="9525" y="1123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309361" y="4013961"/>
            <a:ext cx="2661411" cy="847725"/>
          </a:xfrm>
          <a:custGeom>
            <a:avLst/>
            <a:gdLst>
              <a:gd name="connsiteX0" fmla="*/ 0 w 2661411"/>
              <a:gd name="connsiteY0" fmla="*/ 847725 h 847725"/>
              <a:gd name="connsiteX1" fmla="*/ 2661411 w 2661411"/>
              <a:gd name="connsiteY1" fmla="*/ 847725 h 847725"/>
              <a:gd name="connsiteX2" fmla="*/ 2661411 w 2661411"/>
              <a:gd name="connsiteY2" fmla="*/ 0 h 847725"/>
              <a:gd name="connsiteX3" fmla="*/ 0 w 2661411"/>
              <a:gd name="connsiteY3" fmla="*/ 0 h 847725"/>
              <a:gd name="connsiteX4" fmla="*/ 0 w 2661411"/>
              <a:gd name="connsiteY4" fmla="*/ 847725 h 847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1411" h="847725">
                <a:moveTo>
                  <a:pt x="0" y="847725"/>
                </a:moveTo>
                <a:lnTo>
                  <a:pt x="2661411" y="847725"/>
                </a:lnTo>
                <a:lnTo>
                  <a:pt x="2661411" y="0"/>
                </a:lnTo>
                <a:lnTo>
                  <a:pt x="0" y="0"/>
                </a:lnTo>
                <a:lnTo>
                  <a:pt x="0" y="8477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242433" y="4082160"/>
            <a:ext cx="2667635" cy="847725"/>
          </a:xfrm>
          <a:custGeom>
            <a:avLst/>
            <a:gdLst>
              <a:gd name="connsiteX0" fmla="*/ 0 w 2667635"/>
              <a:gd name="connsiteY0" fmla="*/ 847725 h 847725"/>
              <a:gd name="connsiteX1" fmla="*/ 2667635 w 2667635"/>
              <a:gd name="connsiteY1" fmla="*/ 847725 h 847725"/>
              <a:gd name="connsiteX2" fmla="*/ 2667635 w 2667635"/>
              <a:gd name="connsiteY2" fmla="*/ 0 h 847725"/>
              <a:gd name="connsiteX3" fmla="*/ 0 w 2667635"/>
              <a:gd name="connsiteY3" fmla="*/ 0 h 847725"/>
              <a:gd name="connsiteX4" fmla="*/ 0 w 2667635"/>
              <a:gd name="connsiteY4" fmla="*/ 847725 h 847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67635" h="847725">
                <a:moveTo>
                  <a:pt x="0" y="847725"/>
                </a:moveTo>
                <a:lnTo>
                  <a:pt x="2667635" y="847725"/>
                </a:lnTo>
                <a:lnTo>
                  <a:pt x="2667635" y="0"/>
                </a:lnTo>
                <a:lnTo>
                  <a:pt x="0" y="0"/>
                </a:lnTo>
                <a:lnTo>
                  <a:pt x="0" y="8477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232908" y="4072635"/>
            <a:ext cx="2686685" cy="866775"/>
          </a:xfrm>
          <a:custGeom>
            <a:avLst/>
            <a:gdLst>
              <a:gd name="connsiteX0" fmla="*/ 9525 w 2686685"/>
              <a:gd name="connsiteY0" fmla="*/ 857250 h 866775"/>
              <a:gd name="connsiteX1" fmla="*/ 2677160 w 2686685"/>
              <a:gd name="connsiteY1" fmla="*/ 857250 h 866775"/>
              <a:gd name="connsiteX2" fmla="*/ 2677160 w 2686685"/>
              <a:gd name="connsiteY2" fmla="*/ 9525 h 866775"/>
              <a:gd name="connsiteX3" fmla="*/ 9525 w 2686685"/>
              <a:gd name="connsiteY3" fmla="*/ 9525 h 866775"/>
              <a:gd name="connsiteX4" fmla="*/ 9525 w 2686685"/>
              <a:gd name="connsiteY4" fmla="*/ 857250 h 866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86685" h="866775">
                <a:moveTo>
                  <a:pt x="9525" y="857250"/>
                </a:moveTo>
                <a:lnTo>
                  <a:pt x="2677160" y="857250"/>
                </a:lnTo>
                <a:lnTo>
                  <a:pt x="2677160" y="9525"/>
                </a:lnTo>
                <a:lnTo>
                  <a:pt x="9525" y="9525"/>
                </a:lnTo>
                <a:lnTo>
                  <a:pt x="9525" y="8572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2603500"/>
            <a:ext cx="114300" cy="7747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9300" y="3175000"/>
            <a:ext cx="660400" cy="4445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3759200"/>
            <a:ext cx="660400" cy="4445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20800" y="4279900"/>
            <a:ext cx="114300" cy="762000"/>
          </a:xfrm>
          <a:prstGeom prst="rect">
            <a:avLst/>
          </a:prstGeom>
          <a:noFill/>
        </p:spPr>
      </p:pic>
      <p:sp>
        <p:nvSpPr>
          <p:cNvPr id="1026" name="TextBox 1"/>
          <p:cNvSpPr txBox="1"/>
          <p:nvPr/>
        </p:nvSpPr>
        <p:spPr>
          <a:xfrm>
            <a:off x="4000500" y="4013200"/>
            <a:ext cx="838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转发表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</a:tabLst>
              <a:defRPr/>
            </a:pP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 由 表</a:t>
            </a: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320800" y="143271"/>
            <a:ext cx="5187092" cy="23801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defTabSz="914400" eaLnBrk="0" latinLnBrk="0" hangingPunct="0">
              <a:lnSpc>
                <a:spcPts val="4800"/>
              </a:lnSpc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lang="en-US" altLang="zh-CN" sz="4000" u="sng" dirty="0" err="1">
                <a:solidFill>
                  <a:srgbClr val="3333CC"/>
                </a:solidFill>
                <a:latin typeface="+mj-lt"/>
                <a:cs typeface="+mj-cs"/>
              </a:rPr>
              <a:t>Internet网络层</a:t>
            </a:r>
            <a:endParaRPr lang="en-US" altLang="zh-CN" sz="4000" u="sng" dirty="0">
              <a:solidFill>
                <a:srgbClr val="3333CC"/>
              </a:solidFill>
              <a:latin typeface="+mj-lt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主机、路由器网络层主要功能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7100" algn="l"/>
                <a:tab pos="2298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传输层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917700" y="2933700"/>
            <a:ext cx="1625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路由协议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路径选择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RIP,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OSPF,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BGP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334000" y="2857500"/>
            <a:ext cx="22733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寻址规约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(conventions)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格式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分组处理规约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11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508500" y="4699000"/>
            <a:ext cx="23749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路由器“信令”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链路层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物理层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270000" y="3492500"/>
            <a:ext cx="228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络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层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AA6426F3-7AC6-406B-95F9-FC9EC74C891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06DA6E96-02CE-4C3E-81E9-75786458490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E669F5AB-1D95-48D9-9EF6-4DBBA41AF6EB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31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报文格式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615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85323" y="3650005"/>
            <a:ext cx="454228" cy="708634"/>
          </a:xfrm>
          <a:custGeom>
            <a:avLst/>
            <a:gdLst>
              <a:gd name="connsiteX0" fmla="*/ 0 w 454228"/>
              <a:gd name="connsiteY0" fmla="*/ 708634 h 708634"/>
              <a:gd name="connsiteX1" fmla="*/ 454228 w 454228"/>
              <a:gd name="connsiteY1" fmla="*/ 708634 h 708634"/>
              <a:gd name="connsiteX2" fmla="*/ 454228 w 454228"/>
              <a:gd name="connsiteY2" fmla="*/ 0 h 708634"/>
              <a:gd name="connsiteX3" fmla="*/ 0 w 454228"/>
              <a:gd name="connsiteY3" fmla="*/ 0 h 708634"/>
              <a:gd name="connsiteX4" fmla="*/ 0 w 454228"/>
              <a:gd name="connsiteY4" fmla="*/ 708634 h 708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4228" h="708634">
                <a:moveTo>
                  <a:pt x="0" y="708634"/>
                </a:moveTo>
                <a:lnTo>
                  <a:pt x="454228" y="708634"/>
                </a:lnTo>
                <a:lnTo>
                  <a:pt x="454228" y="0"/>
                </a:lnTo>
                <a:lnTo>
                  <a:pt x="0" y="0"/>
                </a:lnTo>
                <a:lnTo>
                  <a:pt x="0" y="70863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818057" y="2808858"/>
            <a:ext cx="235076" cy="2224024"/>
          </a:xfrm>
          <a:custGeom>
            <a:avLst/>
            <a:gdLst>
              <a:gd name="connsiteX0" fmla="*/ 225552 w 235076"/>
              <a:gd name="connsiteY0" fmla="*/ 2214499 h 2224024"/>
              <a:gd name="connsiteX1" fmla="*/ 117538 w 235076"/>
              <a:gd name="connsiteY1" fmla="*/ 1981200 h 2224024"/>
              <a:gd name="connsiteX2" fmla="*/ 117538 w 235076"/>
              <a:gd name="connsiteY2" fmla="*/ 1345437 h 2224024"/>
              <a:gd name="connsiteX3" fmla="*/ 9525 w 235076"/>
              <a:gd name="connsiteY3" fmla="*/ 1112012 h 2224024"/>
              <a:gd name="connsiteX4" fmla="*/ 117538 w 235076"/>
              <a:gd name="connsiteY4" fmla="*/ 878712 h 2224024"/>
              <a:gd name="connsiteX5" fmla="*/ 117538 w 235076"/>
              <a:gd name="connsiteY5" fmla="*/ 242951 h 2224024"/>
              <a:gd name="connsiteX6" fmla="*/ 225552 w 235076"/>
              <a:gd name="connsiteY6" fmla="*/ 9525 h 2224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5076" h="2224024">
                <a:moveTo>
                  <a:pt x="225552" y="2214499"/>
                </a:moveTo>
                <a:cubicBezTo>
                  <a:pt x="165900" y="2214499"/>
                  <a:pt x="117538" y="2110105"/>
                  <a:pt x="117538" y="1981200"/>
                </a:cubicBezTo>
                <a:lnTo>
                  <a:pt x="117538" y="1345437"/>
                </a:lnTo>
                <a:cubicBezTo>
                  <a:pt x="117538" y="1216532"/>
                  <a:pt x="69176" y="1112012"/>
                  <a:pt x="9525" y="1112012"/>
                </a:cubicBezTo>
                <a:cubicBezTo>
                  <a:pt x="69176" y="1112012"/>
                  <a:pt x="117538" y="1007618"/>
                  <a:pt x="117538" y="878712"/>
                </a:cubicBezTo>
                <a:lnTo>
                  <a:pt x="117538" y="242951"/>
                </a:lnTo>
                <a:cubicBezTo>
                  <a:pt x="117538" y="114045"/>
                  <a:pt x="165900" y="9525"/>
                  <a:pt x="225552" y="95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978674" y="5188458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976109" y="5184013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976109" y="5245608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846311" y="5197983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8843771" y="5193157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843771" y="5251958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051685" y="1654238"/>
            <a:ext cx="1439799" cy="449262"/>
          </a:xfrm>
          <a:custGeom>
            <a:avLst/>
            <a:gdLst>
              <a:gd name="connsiteX0" fmla="*/ 0 w 1439799"/>
              <a:gd name="connsiteY0" fmla="*/ 449262 h 449262"/>
              <a:gd name="connsiteX1" fmla="*/ 1439799 w 1439799"/>
              <a:gd name="connsiteY1" fmla="*/ 449262 h 449262"/>
              <a:gd name="connsiteX2" fmla="*/ 1439799 w 1439799"/>
              <a:gd name="connsiteY2" fmla="*/ 0 h 449262"/>
              <a:gd name="connsiteX3" fmla="*/ 0 w 1439799"/>
              <a:gd name="connsiteY3" fmla="*/ 0 h 449262"/>
              <a:gd name="connsiteX4" fmla="*/ 0 w 1439799"/>
              <a:gd name="connsiteY4" fmla="*/ 449262 h 44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9799" h="449262">
                <a:moveTo>
                  <a:pt x="0" y="449262"/>
                </a:moveTo>
                <a:lnTo>
                  <a:pt x="1439799" y="449262"/>
                </a:lnTo>
                <a:lnTo>
                  <a:pt x="1439799" y="0"/>
                </a:lnTo>
                <a:lnTo>
                  <a:pt x="0" y="0"/>
                </a:lnTo>
                <a:lnTo>
                  <a:pt x="0" y="449262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2045335" y="1647888"/>
            <a:ext cx="1452499" cy="461962"/>
          </a:xfrm>
          <a:custGeom>
            <a:avLst/>
            <a:gdLst>
              <a:gd name="connsiteX0" fmla="*/ 6350 w 1452499"/>
              <a:gd name="connsiteY0" fmla="*/ 455612 h 461962"/>
              <a:gd name="connsiteX1" fmla="*/ 1446149 w 1452499"/>
              <a:gd name="connsiteY1" fmla="*/ 455612 h 461962"/>
              <a:gd name="connsiteX2" fmla="*/ 1446149 w 1452499"/>
              <a:gd name="connsiteY2" fmla="*/ 6350 h 461962"/>
              <a:gd name="connsiteX3" fmla="*/ 6350 w 1452499"/>
              <a:gd name="connsiteY3" fmla="*/ 6350 h 461962"/>
              <a:gd name="connsiteX4" fmla="*/ 6350 w 1452499"/>
              <a:gd name="connsiteY4" fmla="*/ 45561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2499" h="461962">
                <a:moveTo>
                  <a:pt x="6350" y="455612"/>
                </a:moveTo>
                <a:lnTo>
                  <a:pt x="1446149" y="455612"/>
                </a:lnTo>
                <a:lnTo>
                  <a:pt x="1446149" y="6350"/>
                </a:lnTo>
                <a:lnTo>
                  <a:pt x="6350" y="6350"/>
                </a:lnTo>
                <a:lnTo>
                  <a:pt x="6350" y="4556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491610" y="1654238"/>
            <a:ext cx="3997071" cy="449262"/>
          </a:xfrm>
          <a:custGeom>
            <a:avLst/>
            <a:gdLst>
              <a:gd name="connsiteX0" fmla="*/ 0 w 3997071"/>
              <a:gd name="connsiteY0" fmla="*/ 449262 h 449262"/>
              <a:gd name="connsiteX1" fmla="*/ 3997070 w 3997071"/>
              <a:gd name="connsiteY1" fmla="*/ 449262 h 449262"/>
              <a:gd name="connsiteX2" fmla="*/ 3997070 w 3997071"/>
              <a:gd name="connsiteY2" fmla="*/ 0 h 449262"/>
              <a:gd name="connsiteX3" fmla="*/ 0 w 3997071"/>
              <a:gd name="connsiteY3" fmla="*/ 0 h 449262"/>
              <a:gd name="connsiteX4" fmla="*/ 0 w 3997071"/>
              <a:gd name="connsiteY4" fmla="*/ 449262 h 44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7071" h="449262">
                <a:moveTo>
                  <a:pt x="0" y="449262"/>
                </a:moveTo>
                <a:lnTo>
                  <a:pt x="3997070" y="449262"/>
                </a:lnTo>
                <a:lnTo>
                  <a:pt x="3997070" y="0"/>
                </a:lnTo>
                <a:lnTo>
                  <a:pt x="0" y="0"/>
                </a:lnTo>
                <a:lnTo>
                  <a:pt x="0" y="449262"/>
                </a:lnTo>
              </a:path>
            </a:pathLst>
          </a:custGeom>
          <a:solidFill>
            <a:srgbClr val="FFB5B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485260" y="1647888"/>
            <a:ext cx="4009771" cy="461962"/>
          </a:xfrm>
          <a:custGeom>
            <a:avLst/>
            <a:gdLst>
              <a:gd name="connsiteX0" fmla="*/ 6350 w 4009771"/>
              <a:gd name="connsiteY0" fmla="*/ 455612 h 461962"/>
              <a:gd name="connsiteX1" fmla="*/ 4003420 w 4009771"/>
              <a:gd name="connsiteY1" fmla="*/ 455612 h 461962"/>
              <a:gd name="connsiteX2" fmla="*/ 4003420 w 4009771"/>
              <a:gd name="connsiteY2" fmla="*/ 6350 h 461962"/>
              <a:gd name="connsiteX3" fmla="*/ 6350 w 4009771"/>
              <a:gd name="connsiteY3" fmla="*/ 6350 h 461962"/>
              <a:gd name="connsiteX4" fmla="*/ 6350 w 4009771"/>
              <a:gd name="connsiteY4" fmla="*/ 455612 h 46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9771" h="461962">
                <a:moveTo>
                  <a:pt x="6350" y="455612"/>
                </a:moveTo>
                <a:lnTo>
                  <a:pt x="4003420" y="455612"/>
                </a:lnTo>
                <a:lnTo>
                  <a:pt x="4003420" y="6350"/>
                </a:lnTo>
                <a:lnTo>
                  <a:pt x="6350" y="6350"/>
                </a:lnTo>
                <a:lnTo>
                  <a:pt x="6350" y="4556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4154678" y="1196809"/>
            <a:ext cx="1194244" cy="397548"/>
          </a:xfrm>
          <a:custGeom>
            <a:avLst/>
            <a:gdLst>
              <a:gd name="connsiteX0" fmla="*/ 0 w 1194244"/>
              <a:gd name="connsiteY0" fmla="*/ 397548 h 397548"/>
              <a:gd name="connsiteX1" fmla="*/ 1194244 w 1194244"/>
              <a:gd name="connsiteY1" fmla="*/ 397548 h 397548"/>
              <a:gd name="connsiteX2" fmla="*/ 1194244 w 1194244"/>
              <a:gd name="connsiteY2" fmla="*/ 0 h 397548"/>
              <a:gd name="connsiteX3" fmla="*/ 0 w 1194244"/>
              <a:gd name="connsiteY3" fmla="*/ 0 h 397548"/>
              <a:gd name="connsiteX4" fmla="*/ 0 w 1194244"/>
              <a:gd name="connsiteY4" fmla="*/ 397548 h 397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4244" h="397548">
                <a:moveTo>
                  <a:pt x="0" y="397548"/>
                </a:moveTo>
                <a:lnTo>
                  <a:pt x="1194244" y="397548"/>
                </a:lnTo>
                <a:lnTo>
                  <a:pt x="1194244" y="0"/>
                </a:lnTo>
                <a:lnTo>
                  <a:pt x="0" y="0"/>
                </a:lnTo>
                <a:lnTo>
                  <a:pt x="0" y="39754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045335" y="1233042"/>
            <a:ext cx="22225" cy="367665"/>
          </a:xfrm>
          <a:custGeom>
            <a:avLst/>
            <a:gdLst>
              <a:gd name="connsiteX0" fmla="*/ 6350 w 22225"/>
              <a:gd name="connsiteY0" fmla="*/ 6350 h 367665"/>
              <a:gd name="connsiteX1" fmla="*/ 6350 w 22225"/>
              <a:gd name="connsiteY1" fmla="*/ 361315 h 367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67665">
                <a:moveTo>
                  <a:pt x="6350" y="6350"/>
                </a:moveTo>
                <a:lnTo>
                  <a:pt x="6350" y="36131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7482205" y="1233042"/>
            <a:ext cx="22225" cy="367665"/>
          </a:xfrm>
          <a:custGeom>
            <a:avLst/>
            <a:gdLst>
              <a:gd name="connsiteX0" fmla="*/ 6350 w 22225"/>
              <a:gd name="connsiteY0" fmla="*/ 6350 h 367665"/>
              <a:gd name="connsiteX1" fmla="*/ 6476 w 22225"/>
              <a:gd name="connsiteY1" fmla="*/ 361315 h 367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67665">
                <a:moveTo>
                  <a:pt x="6350" y="6350"/>
                </a:moveTo>
                <a:lnTo>
                  <a:pt x="6476" y="36131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1358900"/>
            <a:ext cx="5461000" cy="76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2768600"/>
            <a:ext cx="101600" cy="2705100"/>
          </a:xfrm>
          <a:prstGeom prst="rect">
            <a:avLst/>
          </a:prstGeom>
          <a:noFill/>
        </p:spPr>
      </p:pic>
      <p:graphicFrame>
        <p:nvGraphicFramePr>
          <p:cNvPr id="23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16569"/>
              </p:ext>
            </p:extLst>
          </p:nvPr>
        </p:nvGraphicFramePr>
        <p:xfrm>
          <a:off x="952278" y="2757861"/>
          <a:ext cx="7864472" cy="3783977"/>
        </p:xfrm>
        <a:graphic>
          <a:graphicData uri="http://schemas.openxmlformats.org/drawingml/2006/table">
            <a:tbl>
              <a:tblPr/>
              <a:tblGrid>
                <a:gridCol w="96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1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9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1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版本号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333399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首部长度</a:t>
                      </a:r>
                      <a:endParaRPr lang="zh-CN" altLang="en-US" sz="1800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服务类型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(TOS)</a:t>
                      </a:r>
                      <a:endParaRPr lang="zh-CN" altLang="en-US" sz="2004" b="1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总长度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333399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8"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标识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标志位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片偏移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生存时间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(TTL)</a:t>
                      </a:r>
                      <a:endParaRPr lang="zh-CN" altLang="en-US" sz="2004" b="1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协议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首部检验和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</a:t>
                      </a:r>
                      <a:r>
                        <a:rPr lang="en-US" altLang="zh-CN" sz="2004" b="1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地址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275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选项字段（长度可变）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333399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填充</a:t>
                      </a:r>
                      <a:endParaRPr lang="zh-CN" altLang="en-US" sz="2004" dirty="0">
                        <a:solidFill>
                          <a:srgbClr val="333399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162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数据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333399"/>
                      </a:solidFill>
                      <a:prstDash val="soli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33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TextBox 1"/>
          <p:cNvSpPr txBox="1"/>
          <p:nvPr/>
        </p:nvSpPr>
        <p:spPr>
          <a:xfrm>
            <a:off x="165100" y="3467100"/>
            <a:ext cx="757617" cy="244425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固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定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lang="en-US" altLang="zh-CN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    </a:t>
            </a:r>
            <a:r>
              <a:rPr kumimoji="0" lang="en-US" altLang="zh-CN" sz="2006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可变</a:t>
            </a:r>
            <a:endParaRPr kumimoji="0" lang="en-US" altLang="zh-CN" sz="2006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381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部分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6100" y="25019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668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0066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997200" y="25400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9530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7531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69215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636000" y="25400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3962400" y="1765300"/>
            <a:ext cx="3086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数据（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TCP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、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段）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2514600" y="17526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355600" y="170718"/>
            <a:ext cx="6310655" cy="150810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70100" algn="l"/>
              </a:tabLst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格式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70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                               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IP数据报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cxnSp>
        <p:nvCxnSpPr>
          <p:cNvPr id="1032" name="直接连接符 1031">
            <a:extLst>
              <a:ext uri="{FF2B5EF4-FFF2-40B4-BE49-F238E27FC236}">
                <a16:creationId xmlns:a16="http://schemas.microsoft.com/office/drawing/2014/main" id="{92733FDE-0137-4FFD-98F7-5FC0FA15B262}"/>
              </a:ext>
            </a:extLst>
          </p:cNvPr>
          <p:cNvCxnSpPr/>
          <p:nvPr/>
        </p:nvCxnSpPr>
        <p:spPr>
          <a:xfrm>
            <a:off x="2051685" y="2808858"/>
            <a:ext cx="15875" cy="62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直接连接符 1033">
            <a:extLst>
              <a:ext uri="{FF2B5EF4-FFF2-40B4-BE49-F238E27FC236}">
                <a16:creationId xmlns:a16="http://schemas.microsoft.com/office/drawing/2014/main" id="{B5FBFABA-57CA-4F00-8B19-B2D8E8274149}"/>
              </a:ext>
            </a:extLst>
          </p:cNvPr>
          <p:cNvCxnSpPr/>
          <p:nvPr/>
        </p:nvCxnSpPr>
        <p:spPr>
          <a:xfrm>
            <a:off x="3022600" y="2808858"/>
            <a:ext cx="0" cy="620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直接连接符 1035">
            <a:extLst>
              <a:ext uri="{FF2B5EF4-FFF2-40B4-BE49-F238E27FC236}">
                <a16:creationId xmlns:a16="http://schemas.microsoft.com/office/drawing/2014/main" id="{B9A31217-C671-472C-BE38-D45031144FD2}"/>
              </a:ext>
            </a:extLst>
          </p:cNvPr>
          <p:cNvCxnSpPr/>
          <p:nvPr/>
        </p:nvCxnSpPr>
        <p:spPr>
          <a:xfrm>
            <a:off x="4910265" y="2755900"/>
            <a:ext cx="0" cy="67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直接连接符 1037">
            <a:extLst>
              <a:ext uri="{FF2B5EF4-FFF2-40B4-BE49-F238E27FC236}">
                <a16:creationId xmlns:a16="http://schemas.microsoft.com/office/drawing/2014/main" id="{51DB0E73-484A-4917-82C7-426FB1FE36C8}"/>
              </a:ext>
            </a:extLst>
          </p:cNvPr>
          <p:cNvCxnSpPr/>
          <p:nvPr/>
        </p:nvCxnSpPr>
        <p:spPr>
          <a:xfrm>
            <a:off x="4953000" y="3467100"/>
            <a:ext cx="0" cy="1073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接连接符 1039">
            <a:extLst>
              <a:ext uri="{FF2B5EF4-FFF2-40B4-BE49-F238E27FC236}">
                <a16:creationId xmlns:a16="http://schemas.microsoft.com/office/drawing/2014/main" id="{C749D6C7-ED42-4C08-AD52-47803169D10B}"/>
              </a:ext>
            </a:extLst>
          </p:cNvPr>
          <p:cNvCxnSpPr/>
          <p:nvPr/>
        </p:nvCxnSpPr>
        <p:spPr>
          <a:xfrm>
            <a:off x="3060700" y="4121150"/>
            <a:ext cx="0" cy="419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2" name="直接连接符 1041">
            <a:extLst>
              <a:ext uri="{FF2B5EF4-FFF2-40B4-BE49-F238E27FC236}">
                <a16:creationId xmlns:a16="http://schemas.microsoft.com/office/drawing/2014/main" id="{6A7BC00C-78AF-4182-A073-C0C5EAB71846}"/>
              </a:ext>
            </a:extLst>
          </p:cNvPr>
          <p:cNvCxnSpPr/>
          <p:nvPr/>
        </p:nvCxnSpPr>
        <p:spPr>
          <a:xfrm>
            <a:off x="5753100" y="3429000"/>
            <a:ext cx="0" cy="692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C61BA8D8-BF13-497A-BBCE-8057EFCF8E30}"/>
              </a:ext>
            </a:extLst>
          </p:cNvPr>
          <p:cNvCxnSpPr/>
          <p:nvPr/>
        </p:nvCxnSpPr>
        <p:spPr>
          <a:xfrm>
            <a:off x="7175500" y="5473700"/>
            <a:ext cx="0" cy="357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8090315E-F448-4A6B-8582-3E71656D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7100" y="6447572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32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046" name="矩形 1045">
            <a:extLst>
              <a:ext uri="{FF2B5EF4-FFF2-40B4-BE49-F238E27FC236}">
                <a16:creationId xmlns:a16="http://schemas.microsoft.com/office/drawing/2014/main" id="{7E67E8B4-DA3C-4F58-B4FD-3F7CCB7D9782}"/>
              </a:ext>
            </a:extLst>
          </p:cNvPr>
          <p:cNvSpPr/>
          <p:nvPr/>
        </p:nvSpPr>
        <p:spPr>
          <a:xfrm>
            <a:off x="6788529" y="650272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37F9A8C0-1CCD-43AC-B5B9-549825F8481F}"/>
              </a:ext>
            </a:extLst>
          </p:cNvPr>
          <p:cNvSpPr/>
          <p:nvPr/>
        </p:nvSpPr>
        <p:spPr>
          <a:xfrm>
            <a:off x="777249" y="1567356"/>
            <a:ext cx="1140451" cy="7497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0" y="74712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09099" y="248863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8800" y="5029200"/>
            <a:ext cx="4813818" cy="13733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99FF"/>
              </a:solidFill>
              <a:effectLst/>
              <a:uLnTx/>
              <a:uFillTx/>
              <a:latin typeface="Wingdings" pitchFamily="18" charset="0"/>
              <a:ea typeface="宋体" panose="02010600030101010101" pitchFamily="2" charset="-122"/>
              <a:cs typeface="Wingdings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lang="en-US" altLang="zh-CN" sz="2400" dirty="0">
              <a:solidFill>
                <a:srgbClr val="6699FF"/>
              </a:solidFill>
              <a:latin typeface="Wingdings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版本号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字段占4位：IP协议的版本号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4→IPv4，6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→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IPv6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9CD3C3-A1C4-4DE6-807C-732A18E6D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824B79AE-C585-417F-966A-BD858311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7187" y="6402589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F27982-14A1-4B0A-8D6C-B1AEBEB684FD}"/>
              </a:ext>
            </a:extLst>
          </p:cNvPr>
          <p:cNvSpPr/>
          <p:nvPr/>
        </p:nvSpPr>
        <p:spPr>
          <a:xfrm>
            <a:off x="670560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57200" y="248657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7050" y="5538249"/>
            <a:ext cx="5044651" cy="10656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首部长度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字段占4位：IP分组首部长度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以4字节为单位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5→IP首部长度为20(5×4)字节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4BDD282-21BF-46CE-A38D-E140A6071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2" y="1549400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C4C68B6-DE52-4C2B-95D0-67BB95E0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8962" y="6295390"/>
            <a:ext cx="676275" cy="457200"/>
          </a:xfrm>
          <a:noFill/>
        </p:spPr>
        <p:txBody>
          <a:bodyPr/>
          <a:lstStyle/>
          <a:p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/>
              <a:t>34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2F4CBB-439E-4BDA-9FFD-CBCEC4901A41}"/>
              </a:ext>
            </a:extLst>
          </p:cNvPr>
          <p:cNvSpPr/>
          <p:nvPr/>
        </p:nvSpPr>
        <p:spPr>
          <a:xfrm>
            <a:off x="6832600" y="6368306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4586" y="11524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36099" y="144653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5216" y="5400901"/>
            <a:ext cx="7740132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服务类型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(TOS)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字段占8位：指示期望获得哪种类型的服务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1998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年这个字段改名为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区分服务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只有在网络提供区分服务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(DiffServ)时使用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一般情况下不使用，通常IP分组的该字段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(第2字节)的值为00H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FD717EA-6FEA-44B4-A829-A97C0086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02" y="153492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3DC8D15-6143-428A-95BD-64C1FF6D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/>
              <a:t>35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62F9CB-E3B2-4043-9A33-6B38BDE32BD2}"/>
              </a:ext>
            </a:extLst>
          </p:cNvPr>
          <p:cNvSpPr/>
          <p:nvPr/>
        </p:nvSpPr>
        <p:spPr>
          <a:xfrm>
            <a:off x="7712198" y="611210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0200" y="5497513"/>
            <a:ext cx="71374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总长度字段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占16位：IP分组的总字节数(首部+数据)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最大IP分组的总长度：65535B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最小的IP分组首部：20B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IP分组可以封装的最大数据：65535-20=65515B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5F271C3-19C2-492F-8756-04954346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59776363-871D-459D-A2B1-CE3CC42F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36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4BA1F9-68EB-4529-A009-8437160C41C9}"/>
              </a:ext>
            </a:extLst>
          </p:cNvPr>
          <p:cNvSpPr/>
          <p:nvPr/>
        </p:nvSpPr>
        <p:spPr>
          <a:xfrm>
            <a:off x="6832600" y="6460282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66464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99036" y="5402029"/>
            <a:ext cx="8088753" cy="14375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生存时间（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TTL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字段占8位：IP分组在网络中可以通过的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路由器数（或跳步数）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路由器转发一次分组，TTL减1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如果TTL=0，路由器则丢弃该IP分组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CAF7E68-4D1F-41A2-8479-62178E9B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D7B4E8A-2689-4E8D-AAC4-21119314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8FFCB7-A391-4C3A-B5D6-6CBF28CC75F7}"/>
              </a:ext>
            </a:extLst>
          </p:cNvPr>
          <p:cNvSpPr/>
          <p:nvPr/>
        </p:nvSpPr>
        <p:spPr>
          <a:xfrm>
            <a:off x="6832600" y="6460282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33518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4065" y="5420951"/>
            <a:ext cx="7707238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协议字段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占8位：指示IP分组封装的是哪个协议的数据包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实现复用/分解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6为TCP，表示封装的为TCP段；17为UDP，表示封装的是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UDP数据报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AC6B358-2653-478E-90E6-ADA55A66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B69F130-B0F1-4D0D-88AE-285D98D8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8EA767C-205D-42FD-9617-7881B6C6E82B}"/>
              </a:ext>
            </a:extLst>
          </p:cNvPr>
          <p:cNvSpPr/>
          <p:nvPr/>
        </p:nvSpPr>
        <p:spPr>
          <a:xfrm>
            <a:off x="676756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07642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69056" y="5402029"/>
            <a:ext cx="76708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首部校验和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字段占16位：实现对IP分组首部的差错检测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计算校验和时，该字段置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全0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采用反码算数运算求和，和的反码作为首部校验和字段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逐跳计算、逐跳校验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D5C0B3A-BCAC-4919-9342-9AD277A1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10B4AE33-5B93-43CF-83BA-79A8F8CD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41E122-C94B-409C-9605-59802B888732}"/>
              </a:ext>
            </a:extLst>
          </p:cNvPr>
          <p:cNvSpPr/>
          <p:nvPr/>
        </p:nvSpPr>
        <p:spPr>
          <a:xfrm>
            <a:off x="6776094" y="6443413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808BB771-A970-4BFE-9D9A-B964B442D110}" type="slidenum">
              <a:rPr lang="en-US" altLang="zh-CN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</a:t>
            </a:r>
            <a:r>
              <a:rPr lang="en-US" altLang="zh-CN" sz="3600" dirty="0">
                <a:ea typeface="宋体" charset="-122"/>
              </a:rPr>
              <a:t>2</a:t>
            </a:r>
            <a:r>
              <a:rPr lang="zh-CN" altLang="en-US" sz="3600" dirty="0">
                <a:ea typeface="宋体" charset="-122"/>
              </a:rPr>
              <a:t>个重要的功能</a:t>
            </a:r>
            <a:endParaRPr lang="en-US" altLang="zh-CN" sz="3600" dirty="0">
              <a:ea typeface="宋体" charset="-122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414" y="1625600"/>
            <a:ext cx="4126684" cy="464820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dirty="0">
                <a:solidFill>
                  <a:schemeClr val="accent2"/>
                </a:solidFill>
                <a:ea typeface="宋体" charset="-122"/>
              </a:rPr>
              <a:t>转发</a:t>
            </a:r>
            <a:r>
              <a:rPr lang="en-US" altLang="zh-CN" i="1" dirty="0">
                <a:solidFill>
                  <a:schemeClr val="accent2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将包从路由器    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的输入链路移动到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适当的输出链路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i="1" dirty="0">
                <a:solidFill>
                  <a:schemeClr val="accent2"/>
                </a:solidFill>
                <a:ea typeface="宋体" charset="-122"/>
              </a:rPr>
              <a:t>路由</a:t>
            </a:r>
            <a:r>
              <a:rPr lang="en-US" altLang="zh-CN" i="1" dirty="0">
                <a:solidFill>
                  <a:schemeClr val="accent2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包从源到目的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  地时，决定端到端路</a:t>
            </a:r>
            <a:endParaRPr lang="en-US" altLang="zh-CN" dirty="0">
              <a:ea typeface="宋体" charset="-122"/>
            </a:endParaRPr>
          </a:p>
          <a:p>
            <a:pPr marL="0" indent="0" algn="just">
              <a:buNone/>
            </a:pPr>
            <a:r>
              <a:rPr lang="en-US" altLang="zh-CN" dirty="0">
                <a:ea typeface="宋体" charset="-122"/>
              </a:rPr>
              <a:t>   </a:t>
            </a:r>
            <a:r>
              <a:rPr lang="zh-CN" altLang="en-US" dirty="0">
                <a:ea typeface="宋体" charset="-122"/>
              </a:rPr>
              <a:t>径的网络范围的进程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marL="457200" lvl="1" indent="0">
              <a:spcBef>
                <a:spcPct val="70000"/>
              </a:spcBef>
              <a:buNone/>
            </a:pPr>
            <a:r>
              <a:rPr lang="zh-CN" altLang="en-US" i="1" dirty="0">
                <a:ea typeface="宋体" charset="-122"/>
              </a:rPr>
              <a:t>路由算法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dirty="0">
              <a:ea typeface="宋体" charset="-122"/>
            </a:endParaRPr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4706938" y="1611313"/>
            <a:ext cx="419258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7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zh-CN" altLang="en-US" sz="2800" u="sng" dirty="0">
                <a:solidFill>
                  <a:srgbClr val="FF0000"/>
                </a:solidFill>
              </a:rPr>
              <a:t>类比</a:t>
            </a:r>
            <a:r>
              <a:rPr lang="en-US" altLang="zh-CN" sz="2800" u="sng" dirty="0">
                <a:solidFill>
                  <a:srgbClr val="FF0000"/>
                </a:solidFill>
              </a:rPr>
              <a:t>:</a:t>
            </a: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>
                <a:latin typeface="+mn-lt"/>
              </a:rPr>
              <a:t>路由</a:t>
            </a:r>
            <a:r>
              <a:rPr lang="en-US" altLang="zh-CN" sz="2800" dirty="0">
                <a:latin typeface="+mn-lt"/>
              </a:rPr>
              <a:t>: </a:t>
            </a:r>
            <a:r>
              <a:rPr lang="zh-CN" altLang="en-US" sz="2800" dirty="0">
                <a:latin typeface="+mn-lt"/>
              </a:rPr>
              <a:t>从源到目的地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latin typeface="+mn-lt"/>
              </a:rPr>
              <a:t>   </a:t>
            </a:r>
            <a:r>
              <a:rPr lang="zh-CN" altLang="en-US" sz="2800" dirty="0">
                <a:latin typeface="+mn-lt"/>
              </a:rPr>
              <a:t>端的计划行程的过程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800" dirty="0">
                <a:latin typeface="+mn-lt"/>
              </a:rPr>
              <a:t>转发</a:t>
            </a:r>
            <a:r>
              <a:rPr lang="en-US" altLang="zh-CN" sz="2800" dirty="0">
                <a:latin typeface="+mn-lt"/>
              </a:rPr>
              <a:t>: </a:t>
            </a:r>
            <a:r>
              <a:rPr lang="zh-CN" altLang="en-US" sz="2800" dirty="0">
                <a:latin typeface="+mn-lt"/>
              </a:rPr>
              <a:t>通过单个立交</a:t>
            </a:r>
            <a:endParaRPr lang="en-US" altLang="zh-CN" sz="2800" dirty="0">
              <a:latin typeface="+mn-lt"/>
            </a:endParaRPr>
          </a:p>
          <a:p>
            <a:pPr algn="just" eaLnBrk="0" hangingPunct="0">
              <a:lnSpc>
                <a:spcPts val="3360"/>
              </a:lnSpc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en-US" altLang="zh-CN" sz="2800" dirty="0">
                <a:latin typeface="+mn-lt"/>
              </a:rPr>
              <a:t>   </a:t>
            </a:r>
            <a:r>
              <a:rPr lang="zh-CN" altLang="en-US" sz="2800" dirty="0">
                <a:latin typeface="+mn-lt"/>
              </a:rPr>
              <a:t>桥的过程</a:t>
            </a:r>
            <a:endParaRPr lang="en-US" altLang="zh-CN" sz="2800" dirty="0">
              <a:latin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0765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14026" y="5573351"/>
            <a:ext cx="8107989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地址、目的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字段各占32位：分别标识发送分组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的源主机/路由器(网络接口)和接收分组的目的主机/路由器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（网络接口）的IP地址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F2F1ECF-9BAC-4545-98EB-84F7B01E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B0E8EC82-78DC-4666-9E1E-F1BE98EA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40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F0469C-5458-4F35-B275-22653404AB89}"/>
              </a:ext>
            </a:extLst>
          </p:cNvPr>
          <p:cNvSpPr/>
          <p:nvPr/>
        </p:nvSpPr>
        <p:spPr>
          <a:xfrm>
            <a:off x="6832600" y="6456766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74702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24085" y="5573351"/>
            <a:ext cx="7604646" cy="10720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选项字段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占长度可变，范围在1~40B之间：携带安全、源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选路径、时间戳和路由记录等内容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实际上很少被使用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D396083-9A7A-45B2-9FBC-32CF951A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5AB71282-985B-4446-8B56-BCC3291F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1FEF6F5-4CF4-497D-B9B2-E9671F784F58}"/>
              </a:ext>
            </a:extLst>
          </p:cNvPr>
          <p:cNvSpPr/>
          <p:nvPr/>
        </p:nvSpPr>
        <p:spPr>
          <a:xfrm>
            <a:off x="6832600" y="6475511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92324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69056" y="5736630"/>
            <a:ext cx="78354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填充字段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占长度可变，范围在0~3B之间：目的是补齐整个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首部，符合32位对齐，即保证首部长度是4字节的倍数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5DD8834-B915-43A5-AA4E-2AA6D8F3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C7982BDC-12BC-41AC-A8A3-22A48622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C02EE4-D588-4EC9-8512-7D3689754674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4216400" y="23495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3" name="TextBox 1"/>
          <p:cNvSpPr txBox="1"/>
          <p:nvPr/>
        </p:nvSpPr>
        <p:spPr>
          <a:xfrm rot="5400000">
            <a:off x="5029200" y="49276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1270000"/>
            <a:ext cx="34925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网络链路存在MTU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(最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大传输单元)—链路层数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据帧可封装数据的上限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不同链路的MTU不同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698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49400" y="4076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14600" y="4076700"/>
            <a:ext cx="546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721100" y="4076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T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" y="4025900"/>
            <a:ext cx="762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38300" y="4813300"/>
            <a:ext cx="2286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MTU=Max(Data)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686300" y="34925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756400" y="1536700"/>
            <a:ext cx="20955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IF:MTU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&gt;MTU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D14582-531E-4F36-BBD1-B542A9623F01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431296B-96CD-42C9-B445-A8745868D9E8}"/>
              </a:ext>
            </a:extLst>
          </p:cNvPr>
          <p:cNvSpPr txBox="1"/>
          <p:nvPr/>
        </p:nvSpPr>
        <p:spPr>
          <a:xfrm>
            <a:off x="0" y="-28096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61288" y="260646"/>
            <a:ext cx="4613442" cy="6217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最大传输单元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(MTU)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EAD4838A-0E3F-4648-AE48-488CC6CD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BA6340C-AD63-4593-9481-7A0D3DDA8739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4216400" y="23495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3" name="TextBox 1"/>
          <p:cNvSpPr txBox="1"/>
          <p:nvPr/>
        </p:nvSpPr>
        <p:spPr>
          <a:xfrm rot="5400000">
            <a:off x="5029200" y="49276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89200" y="6553200"/>
            <a:ext cx="242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计算机网络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7E9AEE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探赜索隐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95900" y="6553200"/>
            <a:ext cx="1600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9A3ED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主讲人：李全龙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93700" y="2476500"/>
            <a:ext cx="3499356" cy="36881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1个IP分组分为多片IP分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IP分片到达目的主机后进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行“重组”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(reassembled)</a:t>
            </a:r>
          </a:p>
          <a:p>
            <a:pPr lvl="0" fontAlgn="auto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IP首部的相关字段用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于标识分片以及确定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分片的相对顺序</a:t>
            </a:r>
            <a:r>
              <a:rPr lang="zh-CN" altLang="en-US" sz="2400" dirty="0">
                <a:solidFill>
                  <a:srgbClr val="163794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、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总长度、标识、标志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位和片偏移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6908800" y="2349500"/>
            <a:ext cx="20574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分片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入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个大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出</a:t>
            </a:r>
            <a:r>
              <a:rPr kumimoji="0" lang="en-US" altLang="zh-CN" sz="1596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个小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分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（片）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75200" y="3873500"/>
            <a:ext cx="406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PGothic" pitchFamily="18" charset="0"/>
                <a:ea typeface="宋体" panose="02010600030101010101" pitchFamily="2" charset="-122"/>
                <a:cs typeface="MS PGothic" pitchFamily="18" charset="0"/>
              </a:rPr>
              <a:t>重</a:t>
            </a:r>
            <a:r>
              <a:rPr kumimoji="0" lang="en-US" altLang="zh-CN" sz="1682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组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6B6B25-2E64-467E-8DA0-9CBE25C12D6E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9D90FB-B0DD-4C26-8C4B-EF1C1696E92D}"/>
              </a:ext>
            </a:extLst>
          </p:cNvPr>
          <p:cNvSpPr txBox="1"/>
          <p:nvPr/>
        </p:nvSpPr>
        <p:spPr>
          <a:xfrm>
            <a:off x="0" y="-28096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17560" y="277320"/>
            <a:ext cx="3464090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分片与重组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大IP分组向较小MTU链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路转发时，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被“分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641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片”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(fragmented)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8F32A8-DBCD-4233-89FC-D528FD5F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44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FA2D7-8C8E-41C8-956F-9612FD1DE575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09946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0200" y="5588655"/>
            <a:ext cx="7994176" cy="1020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标识字段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占16位：标识一个IP分组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IP协议利用一个计数器，每产生IP分组计数器加1，作为该IP分组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的标识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B84AD00-1EB2-4788-A810-FF641D32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1" y="1521763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C5F331CD-DEBA-40BD-BF68-D3AAEF81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C388C8-7022-4A03-A177-22A8A75182EC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7299" y="4497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3470850" y="5506200"/>
            <a:ext cx="274953" cy="601320"/>
          </a:xfrm>
          <a:custGeom>
            <a:avLst/>
            <a:gdLst>
              <a:gd name="connsiteX0" fmla="*/ 0 w 274953"/>
              <a:gd name="connsiteY0" fmla="*/ 601320 h 601320"/>
              <a:gd name="connsiteX1" fmla="*/ 274953 w 274953"/>
              <a:gd name="connsiteY1" fmla="*/ 601320 h 601320"/>
              <a:gd name="connsiteX2" fmla="*/ 274953 w 274953"/>
              <a:gd name="connsiteY2" fmla="*/ 0 h 601320"/>
              <a:gd name="connsiteX3" fmla="*/ 0 w 274953"/>
              <a:gd name="connsiteY3" fmla="*/ 0 h 601320"/>
              <a:gd name="connsiteX4" fmla="*/ 0 w 274953"/>
              <a:gd name="connsiteY4" fmla="*/ 601320 h 601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953" h="601320">
                <a:moveTo>
                  <a:pt x="0" y="601320"/>
                </a:moveTo>
                <a:lnTo>
                  <a:pt x="274953" y="601320"/>
                </a:lnTo>
                <a:lnTo>
                  <a:pt x="274953" y="0"/>
                </a:lnTo>
                <a:lnTo>
                  <a:pt x="0" y="0"/>
                </a:lnTo>
                <a:lnTo>
                  <a:pt x="0" y="601320"/>
                </a:lnTo>
              </a:path>
            </a:pathLst>
          </a:custGeom>
          <a:solidFill>
            <a:srgbClr val="C8D6E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3449508" y="5499850"/>
            <a:ext cx="287653" cy="614020"/>
          </a:xfrm>
          <a:custGeom>
            <a:avLst/>
            <a:gdLst>
              <a:gd name="connsiteX0" fmla="*/ 6350 w 287653"/>
              <a:gd name="connsiteY0" fmla="*/ 607670 h 614020"/>
              <a:gd name="connsiteX1" fmla="*/ 281303 w 287653"/>
              <a:gd name="connsiteY1" fmla="*/ 607670 h 614020"/>
              <a:gd name="connsiteX2" fmla="*/ 281303 w 287653"/>
              <a:gd name="connsiteY2" fmla="*/ 6350 h 614020"/>
              <a:gd name="connsiteX3" fmla="*/ 6350 w 287653"/>
              <a:gd name="connsiteY3" fmla="*/ 6350 h 614020"/>
              <a:gd name="connsiteX4" fmla="*/ 6350 w 287653"/>
              <a:gd name="connsiteY4" fmla="*/ 607670 h 614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653" h="614020">
                <a:moveTo>
                  <a:pt x="6350" y="607670"/>
                </a:moveTo>
                <a:lnTo>
                  <a:pt x="281303" y="607670"/>
                </a:lnTo>
                <a:lnTo>
                  <a:pt x="281303" y="6350"/>
                </a:lnTo>
                <a:lnTo>
                  <a:pt x="6350" y="6350"/>
                </a:lnTo>
                <a:lnTo>
                  <a:pt x="6350" y="6076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708375" y="5491208"/>
            <a:ext cx="287653" cy="614026"/>
          </a:xfrm>
          <a:custGeom>
            <a:avLst/>
            <a:gdLst>
              <a:gd name="connsiteX0" fmla="*/ 6350 w 287653"/>
              <a:gd name="connsiteY0" fmla="*/ 607675 h 614026"/>
              <a:gd name="connsiteX1" fmla="*/ 281303 w 287653"/>
              <a:gd name="connsiteY1" fmla="*/ 607675 h 614026"/>
              <a:gd name="connsiteX2" fmla="*/ 281303 w 287653"/>
              <a:gd name="connsiteY2" fmla="*/ 6350 h 614026"/>
              <a:gd name="connsiteX3" fmla="*/ 6350 w 287653"/>
              <a:gd name="connsiteY3" fmla="*/ 6350 h 614026"/>
              <a:gd name="connsiteX4" fmla="*/ 6350 w 287653"/>
              <a:gd name="connsiteY4" fmla="*/ 607675 h 614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653" h="614026">
                <a:moveTo>
                  <a:pt x="6350" y="607675"/>
                </a:moveTo>
                <a:lnTo>
                  <a:pt x="281303" y="607675"/>
                </a:lnTo>
                <a:lnTo>
                  <a:pt x="281303" y="6350"/>
                </a:lnTo>
                <a:lnTo>
                  <a:pt x="6350" y="6350"/>
                </a:lnTo>
                <a:lnTo>
                  <a:pt x="6350" y="607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4014408" y="5484854"/>
            <a:ext cx="295740" cy="614026"/>
          </a:xfrm>
          <a:custGeom>
            <a:avLst/>
            <a:gdLst>
              <a:gd name="connsiteX0" fmla="*/ 6350 w 295740"/>
              <a:gd name="connsiteY0" fmla="*/ 607675 h 614026"/>
              <a:gd name="connsiteX1" fmla="*/ 289390 w 295740"/>
              <a:gd name="connsiteY1" fmla="*/ 607675 h 614026"/>
              <a:gd name="connsiteX2" fmla="*/ 289390 w 295740"/>
              <a:gd name="connsiteY2" fmla="*/ 6350 h 614026"/>
              <a:gd name="connsiteX3" fmla="*/ 6350 w 295740"/>
              <a:gd name="connsiteY3" fmla="*/ 6350 h 614026"/>
              <a:gd name="connsiteX4" fmla="*/ 6350 w 295740"/>
              <a:gd name="connsiteY4" fmla="*/ 607675 h 614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740" h="614026">
                <a:moveTo>
                  <a:pt x="6350" y="607675"/>
                </a:moveTo>
                <a:lnTo>
                  <a:pt x="289390" y="607675"/>
                </a:lnTo>
                <a:lnTo>
                  <a:pt x="289390" y="6350"/>
                </a:lnTo>
                <a:lnTo>
                  <a:pt x="6350" y="6350"/>
                </a:lnTo>
                <a:lnTo>
                  <a:pt x="6350" y="6076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700556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155" y="5506200"/>
            <a:ext cx="2891817" cy="10687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标志位字段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占3位：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(Don't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Fragment)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(More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Fragment)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505472" y="5620421"/>
            <a:ext cx="152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保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留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786836" y="5447419"/>
            <a:ext cx="488916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7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79" dirty="0">
              <a:solidFill>
                <a:srgbClr val="000000"/>
              </a:solidFill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344088" y="5447419"/>
            <a:ext cx="3214021" cy="13029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=1：禁止分片；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=0：允许分片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=1：非最后一片；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21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=0：最后一片(或未分片)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7EB6A62-4C69-4ED4-BAB9-F83CDAA6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1" y="1596033"/>
            <a:ext cx="7984798" cy="3788147"/>
          </a:xfrm>
          <a:prstGeom prst="rect">
            <a:avLst/>
          </a:prstGeom>
        </p:spPr>
      </p:pic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C88BE1E8-141A-41DA-A661-99B220D4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46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E036BB-BD83-4346-B204-0192D5DFB58D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762647" y="3892296"/>
            <a:ext cx="131762" cy="69850"/>
          </a:xfrm>
          <a:custGeom>
            <a:avLst/>
            <a:gdLst>
              <a:gd name="connsiteX0" fmla="*/ 0 w 131762"/>
              <a:gd name="connsiteY0" fmla="*/ 69850 h 69850"/>
              <a:gd name="connsiteX1" fmla="*/ 131762 w 131762"/>
              <a:gd name="connsiteY1" fmla="*/ 69850 h 69850"/>
              <a:gd name="connsiteX2" fmla="*/ 131762 w 131762"/>
              <a:gd name="connsiteY2" fmla="*/ 0 h 69850"/>
              <a:gd name="connsiteX3" fmla="*/ 0 w 131762"/>
              <a:gd name="connsiteY3" fmla="*/ 0 h 69850"/>
              <a:gd name="connsiteX4" fmla="*/ 0 w 131762"/>
              <a:gd name="connsiteY4" fmla="*/ 69850 h 69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9850">
                <a:moveTo>
                  <a:pt x="0" y="69850"/>
                </a:moveTo>
                <a:lnTo>
                  <a:pt x="131762" y="69850"/>
                </a:lnTo>
                <a:lnTo>
                  <a:pt x="131762" y="0"/>
                </a:lnTo>
                <a:lnTo>
                  <a:pt x="0" y="0"/>
                </a:lnTo>
                <a:lnTo>
                  <a:pt x="0" y="69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60082" y="3887851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60082" y="3949446"/>
            <a:ext cx="140271" cy="50800"/>
          </a:xfrm>
          <a:custGeom>
            <a:avLst/>
            <a:gdLst>
              <a:gd name="connsiteX0" fmla="*/ 12700 w 140271"/>
              <a:gd name="connsiteY0" fmla="*/ 12700 h 50800"/>
              <a:gd name="connsiteX1" fmla="*/ 127571 w 14027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71" h="50800">
                <a:moveTo>
                  <a:pt x="12700" y="12700"/>
                </a:moveTo>
                <a:lnTo>
                  <a:pt x="127571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630284" y="3901821"/>
            <a:ext cx="131762" cy="66675"/>
          </a:xfrm>
          <a:custGeom>
            <a:avLst/>
            <a:gdLst>
              <a:gd name="connsiteX0" fmla="*/ 0 w 131762"/>
              <a:gd name="connsiteY0" fmla="*/ 66675 h 66675"/>
              <a:gd name="connsiteX1" fmla="*/ 131762 w 131762"/>
              <a:gd name="connsiteY1" fmla="*/ 66675 h 66675"/>
              <a:gd name="connsiteX2" fmla="*/ 131762 w 131762"/>
              <a:gd name="connsiteY2" fmla="*/ 0 h 66675"/>
              <a:gd name="connsiteX3" fmla="*/ 0 w 131762"/>
              <a:gd name="connsiteY3" fmla="*/ 0 h 66675"/>
              <a:gd name="connsiteX4" fmla="*/ 0 w 131762"/>
              <a:gd name="connsiteY4" fmla="*/ 66675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762" h="66675">
                <a:moveTo>
                  <a:pt x="0" y="66675"/>
                </a:moveTo>
                <a:lnTo>
                  <a:pt x="131762" y="66675"/>
                </a:lnTo>
                <a:lnTo>
                  <a:pt x="131762" y="0"/>
                </a:lnTo>
                <a:lnTo>
                  <a:pt x="0" y="0"/>
                </a:lnTo>
                <a:lnTo>
                  <a:pt x="0" y="666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627744" y="3896995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627744" y="3955796"/>
            <a:ext cx="140207" cy="50800"/>
          </a:xfrm>
          <a:custGeom>
            <a:avLst/>
            <a:gdLst>
              <a:gd name="connsiteX0" fmla="*/ 12700 w 140207"/>
              <a:gd name="connsiteY0" fmla="*/ 12700 h 50800"/>
              <a:gd name="connsiteX1" fmla="*/ 127508 w 140207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207" h="50800">
                <a:moveTo>
                  <a:pt x="12700" y="12700"/>
                </a:moveTo>
                <a:lnTo>
                  <a:pt x="127508" y="12700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791170" y="101600"/>
            <a:ext cx="2563202" cy="6218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分组格式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509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81300" y="1244600"/>
            <a:ext cx="127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737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5372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19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056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24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420100" y="1244600"/>
            <a:ext cx="254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0200" y="12065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位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22250" y="5537200"/>
            <a:ext cx="7962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片偏移字段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占13位：一个IP分组分片封装原IP分组数据的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相对偏移量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片偏移字段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以8字节为单位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583BC27-BBE8-4BEA-8F39-A0F4E0B4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9" y="1567356"/>
            <a:ext cx="7984798" cy="3788147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44EA66D9-35AB-465A-9E48-3AB104B8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5A13890-47CE-4DE1-9E0B-2348178A99A9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/>
              <p:cNvSpPr txBox="1"/>
              <p:nvPr/>
            </p:nvSpPr>
            <p:spPr>
              <a:xfrm>
                <a:off x="622300" y="342900"/>
                <a:ext cx="7617470" cy="5996513"/>
              </a:xfrm>
              <a:prstGeom prst="rect">
                <a:avLst/>
              </a:prstGeom>
              <a:noFill/>
            </p:spPr>
            <p:txBody>
              <a:bodyPr wrap="none" lIns="0" tIns="0" rIns="0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399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IP</a:t>
                </a:r>
                <a:r>
                  <a:rPr kumimoji="0" lang="en-US" altLang="zh-CN" sz="3995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分片过程</a:t>
                </a:r>
                <a:endParaRPr kumimoji="0" lang="en-US" altLang="zh-CN" sz="3995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3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假设原IP分组总长度为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L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，待转发链路的MTU为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若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L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&gt;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M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，且DF=0，则可以/需要分片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分片时每个分片的标识复制原IP分组的标识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3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通常分片时，除最后一个分片，其他分片均分为MTU允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	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许的最大分片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2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一个最大分片可封装的数据应该是</a:t>
                </a:r>
                <a:r>
                  <a:rPr kumimoji="0" lang="en-US" altLang="zh-CN" sz="240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8的倍数</a:t>
                </a:r>
                <a:r>
                  <a:rPr kumimoji="0" lang="en-US" altLang="zh-CN" sz="2402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，因此，一个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	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最大分片可封装的数据为：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		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3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                                                       d=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𝑀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−20</m:t>
                            </m:r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2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63794"/>
                    </a:solidFill>
                    <a:effectLst/>
                    <a:uLnTx/>
                    <a:uFillTx/>
                    <a:latin typeface="Times New Roman" pitchFamily="18" charset="0"/>
                    <a:ea typeface="宋体" panose="02010600030101010101" pitchFamily="2" charset="-122"/>
                    <a:cs typeface="Times New Roman" pitchFamily="18" charset="0"/>
                  </a:rPr>
                  <a:t>需要的总片数为：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	                                     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33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42900" algn="l"/>
                    <a:tab pos="2667000" algn="l"/>
                    <a:tab pos="3136900" algn="l"/>
                    <a:tab pos="3162300" algn="l"/>
                  </a:tabLst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                                                           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          n=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−20</m:t>
                            </m:r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𝑑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0"/>
                  <a:ea typeface="宋体" panose="02010600030101010101" pitchFamily="2" charset="-122"/>
                  <a:cs typeface="Symbol" pitchFamily="18" charset="0"/>
                </a:endParaRPr>
              </a:p>
            </p:txBody>
          </p:sp>
        </mc:Choice>
        <mc:Fallback>
          <p:sp>
            <p:nvSpPr>
              <p:cNvPr id="8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42900"/>
                <a:ext cx="7617470" cy="5996513"/>
              </a:xfrm>
              <a:prstGeom prst="rect">
                <a:avLst/>
              </a:prstGeom>
              <a:blipFill>
                <a:blip r:embed="rId2"/>
                <a:stretch>
                  <a:fillRect l="-4000" t="-3659" r="-1440" b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7E596B4-0DA1-4791-85D0-E190FA7C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48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FB0329-A46A-484C-B935-1CD84D87F96A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/>
          <p:cNvSpPr/>
          <p:nvPr/>
        </p:nvSpPr>
        <p:spPr>
          <a:xfrm>
            <a:off x="3655401" y="2028097"/>
            <a:ext cx="220393" cy="28219"/>
          </a:xfrm>
          <a:custGeom>
            <a:avLst/>
            <a:gdLst>
              <a:gd name="connsiteX0" fmla="*/ 7054 w 220393"/>
              <a:gd name="connsiteY0" fmla="*/ 7054 h 28219"/>
              <a:gd name="connsiteX1" fmla="*/ 213338 w 220393"/>
              <a:gd name="connsiteY1" fmla="*/ 7054 h 28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393" h="28219">
                <a:moveTo>
                  <a:pt x="7054" y="7054"/>
                </a:moveTo>
                <a:lnTo>
                  <a:pt x="213338" y="70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11500" y="1803400"/>
            <a:ext cx="1727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</a:t>
            </a:r>
            <a:r>
              <a:rPr kumimoji="0" lang="en-US" altLang="zh-CN" sz="13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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1),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11500" y="3136900"/>
            <a:ext cx="635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1251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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19400" y="4533900"/>
            <a:ext cx="965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</a:t>
            </a:r>
            <a:r>
              <a:rPr kumimoji="0" lang="en-US" altLang="zh-CN" sz="141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41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22300" y="177800"/>
            <a:ext cx="4044377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分片过程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670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每片的片偏移字段取值为：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257800" y="1866900"/>
            <a:ext cx="1016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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700" algn="l"/>
                <a:tab pos="342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3422" y="1771650"/>
            <a:ext cx="43561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343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3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每片的总长度字段为：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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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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</a:t>
            </a:r>
            <a:r>
              <a:rPr kumimoji="0" lang="en-US" altLang="zh-CN" sz="21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1)</a:t>
            </a:r>
            <a:r>
              <a:rPr kumimoji="0" lang="en-US" altLang="zh-CN" sz="2166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84500" algn="l"/>
                <a:tab pos="3048000" algn="l"/>
                <a:tab pos="30607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每片的MF标志位为：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81500" y="4343400"/>
            <a:ext cx="990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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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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49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688056" y="4318000"/>
            <a:ext cx="3048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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0"/>
                <a:ea typeface="宋体" panose="02010600030101010101" pitchFamily="2" charset="-122"/>
                <a:cs typeface="Symbol" pitchFamily="18" charset="0"/>
              </a:rPr>
              <a:t></a:t>
            </a:r>
            <a:r>
              <a:rPr kumimoji="0" lang="en-US" altLang="zh-CN" sz="244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AE9EEDA-DEB1-47A5-B568-9B2A1085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514368-8039-4178-A98A-F367ED91E904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D8F79F9-91A0-4B14-941B-D22EE6D5A802}" type="slidenum">
              <a:rPr lang="en-US" altLang="zh-CN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grpSp>
        <p:nvGrpSpPr>
          <p:cNvPr id="36867" name="Group 166"/>
          <p:cNvGrpSpPr>
            <a:grpSpLocks/>
          </p:cNvGrpSpPr>
          <p:nvPr/>
        </p:nvGrpSpPr>
        <p:grpSpPr bwMode="auto">
          <a:xfrm>
            <a:off x="1301750" y="1208088"/>
            <a:ext cx="5530850" cy="5245100"/>
            <a:chOff x="398" y="129"/>
            <a:chExt cx="3484" cy="3304"/>
          </a:xfrm>
        </p:grpSpPr>
        <p:sp>
          <p:nvSpPr>
            <p:cNvPr id="36869" name="Freeform 2"/>
            <p:cNvSpPr>
              <a:spLocks/>
            </p:cNvSpPr>
            <p:nvPr/>
          </p:nvSpPr>
          <p:spPr bwMode="auto">
            <a:xfrm>
              <a:off x="2031" y="2058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0" name="Freeform 3"/>
            <p:cNvSpPr>
              <a:spLocks/>
            </p:cNvSpPr>
            <p:nvPr/>
          </p:nvSpPr>
          <p:spPr bwMode="auto">
            <a:xfrm>
              <a:off x="1090" y="1594"/>
              <a:ext cx="1443" cy="816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1" name="Rectangle 4"/>
            <p:cNvSpPr>
              <a:spLocks noChangeArrowheads="1"/>
            </p:cNvSpPr>
            <p:nvPr/>
          </p:nvSpPr>
          <p:spPr bwMode="auto">
            <a:xfrm>
              <a:off x="1084" y="129"/>
              <a:ext cx="1460" cy="147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2" name="Oval 5"/>
            <p:cNvSpPr>
              <a:spLocks noChangeArrowheads="1"/>
            </p:cNvSpPr>
            <p:nvPr/>
          </p:nvSpPr>
          <p:spPr bwMode="auto">
            <a:xfrm>
              <a:off x="1163" y="162"/>
              <a:ext cx="1320" cy="3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73" name="Freeform 6"/>
            <p:cNvSpPr>
              <a:spLocks/>
            </p:cNvSpPr>
            <p:nvPr/>
          </p:nvSpPr>
          <p:spPr bwMode="auto">
            <a:xfrm>
              <a:off x="2433" y="2249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6874" name="Group 7"/>
            <p:cNvGrpSpPr>
              <a:grpSpLocks/>
            </p:cNvGrpSpPr>
            <p:nvPr/>
          </p:nvGrpSpPr>
          <p:grpSpPr bwMode="auto">
            <a:xfrm>
              <a:off x="2122" y="2359"/>
              <a:ext cx="316" cy="147"/>
              <a:chOff x="3600" y="219"/>
              <a:chExt cx="360" cy="175"/>
            </a:xfrm>
          </p:grpSpPr>
          <p:sp>
            <p:nvSpPr>
              <p:cNvPr id="37019" name="Oval 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7020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21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22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7023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7024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29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30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31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025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2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27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28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5" name="Group 21"/>
            <p:cNvGrpSpPr>
              <a:grpSpLocks/>
            </p:cNvGrpSpPr>
            <p:nvPr/>
          </p:nvGrpSpPr>
          <p:grpSpPr bwMode="auto">
            <a:xfrm>
              <a:off x="2344" y="2761"/>
              <a:ext cx="316" cy="147"/>
              <a:chOff x="3600" y="219"/>
              <a:chExt cx="360" cy="175"/>
            </a:xfrm>
          </p:grpSpPr>
          <p:sp>
            <p:nvSpPr>
              <p:cNvPr id="37006" name="Oval 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7007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08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009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7010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7011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1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7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8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012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13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4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15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6" name="Group 35"/>
            <p:cNvGrpSpPr>
              <a:grpSpLocks/>
            </p:cNvGrpSpPr>
            <p:nvPr/>
          </p:nvGrpSpPr>
          <p:grpSpPr bwMode="auto">
            <a:xfrm>
              <a:off x="2769" y="2167"/>
              <a:ext cx="316" cy="147"/>
              <a:chOff x="3600" y="219"/>
              <a:chExt cx="360" cy="175"/>
            </a:xfrm>
          </p:grpSpPr>
          <p:sp>
            <p:nvSpPr>
              <p:cNvPr id="36993" name="Oval 3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94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95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96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97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98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700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4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5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99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7000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1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002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7" name="Group 49"/>
            <p:cNvGrpSpPr>
              <a:grpSpLocks/>
            </p:cNvGrpSpPr>
            <p:nvPr/>
          </p:nvGrpSpPr>
          <p:grpSpPr bwMode="auto">
            <a:xfrm>
              <a:off x="2720" y="2586"/>
              <a:ext cx="315" cy="147"/>
              <a:chOff x="3600" y="219"/>
              <a:chExt cx="360" cy="175"/>
            </a:xfrm>
          </p:grpSpPr>
          <p:sp>
            <p:nvSpPr>
              <p:cNvPr id="36980" name="Oval 5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81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82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83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84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85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9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91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92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86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8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88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89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8" name="Group 63"/>
            <p:cNvGrpSpPr>
              <a:grpSpLocks/>
            </p:cNvGrpSpPr>
            <p:nvPr/>
          </p:nvGrpSpPr>
          <p:grpSpPr bwMode="auto">
            <a:xfrm>
              <a:off x="3120" y="2773"/>
              <a:ext cx="316" cy="147"/>
              <a:chOff x="3600" y="219"/>
              <a:chExt cx="360" cy="175"/>
            </a:xfrm>
          </p:grpSpPr>
          <p:sp>
            <p:nvSpPr>
              <p:cNvPr id="36967" name="Oval 6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68" name="Line 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69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70" name="Rectangle 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71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72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77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8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9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73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7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5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76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879" name="Group 77"/>
            <p:cNvGrpSpPr>
              <a:grpSpLocks/>
            </p:cNvGrpSpPr>
            <p:nvPr/>
          </p:nvGrpSpPr>
          <p:grpSpPr bwMode="auto">
            <a:xfrm>
              <a:off x="3400" y="2360"/>
              <a:ext cx="316" cy="147"/>
              <a:chOff x="3600" y="219"/>
              <a:chExt cx="360" cy="175"/>
            </a:xfrm>
          </p:grpSpPr>
          <p:sp>
            <p:nvSpPr>
              <p:cNvPr id="36954" name="Oval 7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55" name="Line 7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6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57" name="Rectangle 8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altLang="zh-CN" sz="2400">
                  <a:latin typeface="Times New Roman" pitchFamily="18" charset="0"/>
                </a:endParaRPr>
              </a:p>
            </p:txBody>
          </p:sp>
          <p:sp>
            <p:nvSpPr>
              <p:cNvPr id="36958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grpSp>
            <p:nvGrpSpPr>
              <p:cNvPr id="36959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964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5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6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960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961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2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963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880" name="Freeform 91"/>
            <p:cNvSpPr>
              <a:spLocks/>
            </p:cNvSpPr>
            <p:nvPr/>
          </p:nvSpPr>
          <p:spPr bwMode="auto">
            <a:xfrm>
              <a:off x="3089" y="2245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1" name="Freeform 92"/>
            <p:cNvSpPr>
              <a:spLocks/>
            </p:cNvSpPr>
            <p:nvPr/>
          </p:nvSpPr>
          <p:spPr bwMode="auto">
            <a:xfrm>
              <a:off x="2418" y="2492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294 w 294"/>
                <a:gd name="T3" fmla="*/ 174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2" name="Freeform 93"/>
            <p:cNvSpPr>
              <a:spLocks/>
            </p:cNvSpPr>
            <p:nvPr/>
          </p:nvSpPr>
          <p:spPr bwMode="auto">
            <a:xfrm>
              <a:off x="3015" y="2477"/>
              <a:ext cx="396" cy="156"/>
            </a:xfrm>
            <a:custGeom>
              <a:avLst/>
              <a:gdLst>
                <a:gd name="T0" fmla="*/ 0 w 378"/>
                <a:gd name="T1" fmla="*/ 174 h 174"/>
                <a:gd name="T2" fmla="*/ 378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3" name="Freeform 94"/>
            <p:cNvSpPr>
              <a:spLocks/>
            </p:cNvSpPr>
            <p:nvPr/>
          </p:nvSpPr>
          <p:spPr bwMode="auto">
            <a:xfrm>
              <a:off x="3435" y="2511"/>
              <a:ext cx="130" cy="320"/>
            </a:xfrm>
            <a:custGeom>
              <a:avLst/>
              <a:gdLst>
                <a:gd name="T0" fmla="*/ 0 w 118"/>
                <a:gd name="T1" fmla="*/ 500 h 500"/>
                <a:gd name="T2" fmla="*/ 118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4" name="Freeform 95"/>
            <p:cNvSpPr>
              <a:spLocks/>
            </p:cNvSpPr>
            <p:nvPr/>
          </p:nvSpPr>
          <p:spPr bwMode="auto">
            <a:xfrm>
              <a:off x="2657" y="2847"/>
              <a:ext cx="464" cy="47"/>
            </a:xfrm>
            <a:custGeom>
              <a:avLst/>
              <a:gdLst>
                <a:gd name="T0" fmla="*/ 370 w 370"/>
                <a:gd name="T1" fmla="*/ 32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5" name="Freeform 96"/>
            <p:cNvSpPr>
              <a:spLocks/>
            </p:cNvSpPr>
            <p:nvPr/>
          </p:nvSpPr>
          <p:spPr bwMode="auto">
            <a:xfrm>
              <a:off x="2319" y="2507"/>
              <a:ext cx="122" cy="268"/>
            </a:xfrm>
            <a:custGeom>
              <a:avLst/>
              <a:gdLst>
                <a:gd name="T0" fmla="*/ 162 w 176"/>
                <a:gd name="T1" fmla="*/ 408 h 412"/>
                <a:gd name="T2" fmla="*/ 176 w 176"/>
                <a:gd name="T3" fmla="*/ 412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6" name="Rectangle 97"/>
            <p:cNvSpPr>
              <a:spLocks noChangeArrowheads="1"/>
            </p:cNvSpPr>
            <p:nvPr/>
          </p:nvSpPr>
          <p:spPr bwMode="auto">
            <a:xfrm>
              <a:off x="1128" y="2264"/>
              <a:ext cx="728" cy="15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7" name="Rectangle 98"/>
            <p:cNvSpPr>
              <a:spLocks noChangeArrowheads="1"/>
            </p:cNvSpPr>
            <p:nvPr/>
          </p:nvSpPr>
          <p:spPr bwMode="auto">
            <a:xfrm>
              <a:off x="1113" y="2279"/>
              <a:ext cx="723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88" name="Line 99"/>
            <p:cNvSpPr>
              <a:spLocks noChangeShapeType="1"/>
            </p:cNvSpPr>
            <p:nvPr/>
          </p:nvSpPr>
          <p:spPr bwMode="auto">
            <a:xfrm>
              <a:off x="1759" y="2362"/>
              <a:ext cx="26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9" name="Text Box 100"/>
            <p:cNvSpPr txBox="1">
              <a:spLocks noChangeArrowheads="1"/>
            </p:cNvSpPr>
            <p:nvPr/>
          </p:nvSpPr>
          <p:spPr bwMode="auto">
            <a:xfrm>
              <a:off x="2390" y="2183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charset="0"/>
                </a:rPr>
                <a:t>1</a:t>
              </a:r>
            </a:p>
          </p:txBody>
        </p:sp>
        <p:sp>
          <p:nvSpPr>
            <p:cNvPr id="36890" name="Text Box 101"/>
            <p:cNvSpPr txBox="1">
              <a:spLocks noChangeArrowheads="1"/>
            </p:cNvSpPr>
            <p:nvPr/>
          </p:nvSpPr>
          <p:spPr bwMode="auto">
            <a:xfrm>
              <a:off x="2336" y="245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charset="0"/>
                </a:rPr>
                <a:t>2</a:t>
              </a:r>
            </a:p>
          </p:txBody>
        </p:sp>
        <p:sp>
          <p:nvSpPr>
            <p:cNvPr id="36891" name="Text Box 102"/>
            <p:cNvSpPr txBox="1">
              <a:spLocks noChangeArrowheads="1"/>
            </p:cNvSpPr>
            <p:nvPr/>
          </p:nvSpPr>
          <p:spPr bwMode="auto">
            <a:xfrm>
              <a:off x="2178" y="2505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charset="0"/>
                </a:rPr>
                <a:t>3</a:t>
              </a:r>
            </a:p>
          </p:txBody>
        </p:sp>
        <p:sp>
          <p:nvSpPr>
            <p:cNvPr id="36892" name="Rectangle 104"/>
            <p:cNvSpPr>
              <a:spLocks noChangeArrowheads="1"/>
            </p:cNvSpPr>
            <p:nvPr/>
          </p:nvSpPr>
          <p:spPr bwMode="auto">
            <a:xfrm>
              <a:off x="1509" y="2281"/>
              <a:ext cx="269" cy="1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93" name="Text Box 105"/>
            <p:cNvSpPr txBox="1">
              <a:spLocks noChangeArrowheads="1"/>
            </p:cNvSpPr>
            <p:nvPr/>
          </p:nvSpPr>
          <p:spPr bwMode="auto">
            <a:xfrm>
              <a:off x="1479" y="2264"/>
              <a:ext cx="32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200">
                  <a:latin typeface="Arial" charset="0"/>
                </a:rPr>
                <a:t>0111</a:t>
              </a:r>
            </a:p>
          </p:txBody>
        </p:sp>
        <p:sp>
          <p:nvSpPr>
            <p:cNvPr id="36894" name="Text Box 106"/>
            <p:cNvSpPr txBox="1">
              <a:spLocks noChangeArrowheads="1"/>
            </p:cNvSpPr>
            <p:nvPr/>
          </p:nvSpPr>
          <p:spPr bwMode="auto">
            <a:xfrm>
              <a:off x="398" y="1841"/>
              <a:ext cx="118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Arial" charset="0"/>
                </a:rPr>
                <a:t>到达包报头中的值</a:t>
              </a:r>
              <a:endParaRPr lang="en-US" altLang="zh-CN" sz="1600" dirty="0">
                <a:latin typeface="Arial" charset="0"/>
              </a:endParaRPr>
            </a:p>
          </p:txBody>
        </p:sp>
        <p:sp>
          <p:nvSpPr>
            <p:cNvPr id="36895" name="Line 107"/>
            <p:cNvSpPr>
              <a:spLocks noChangeShapeType="1"/>
            </p:cNvSpPr>
            <p:nvPr/>
          </p:nvSpPr>
          <p:spPr bwMode="auto">
            <a:xfrm flipH="1">
              <a:off x="1269" y="2444"/>
              <a:ext cx="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Text Box 108"/>
            <p:cNvSpPr txBox="1">
              <a:spLocks noChangeArrowheads="1"/>
            </p:cNvSpPr>
            <p:nvPr/>
          </p:nvSpPr>
          <p:spPr bwMode="auto">
            <a:xfrm>
              <a:off x="1244" y="261"/>
              <a:ext cx="11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路由算法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897" name="Rectangle 109"/>
            <p:cNvSpPr>
              <a:spLocks noChangeArrowheads="1"/>
            </p:cNvSpPr>
            <p:nvPr/>
          </p:nvSpPr>
          <p:spPr bwMode="auto">
            <a:xfrm>
              <a:off x="1197" y="732"/>
              <a:ext cx="1263" cy="8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898" name="Text Box 110"/>
            <p:cNvSpPr txBox="1">
              <a:spLocks noChangeArrowheads="1"/>
            </p:cNvSpPr>
            <p:nvPr/>
          </p:nvSpPr>
          <p:spPr bwMode="auto">
            <a:xfrm>
              <a:off x="1248" y="702"/>
              <a:ext cx="901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latin typeface="Arial" charset="0"/>
                </a:rPr>
                <a:t>       本地转发表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899" name="Text Box 111"/>
            <p:cNvSpPr txBox="1">
              <a:spLocks noChangeArrowheads="1"/>
            </p:cNvSpPr>
            <p:nvPr/>
          </p:nvSpPr>
          <p:spPr bwMode="auto">
            <a:xfrm>
              <a:off x="1174" y="858"/>
              <a:ext cx="7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报头值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900" name="Text Box 112"/>
            <p:cNvSpPr txBox="1">
              <a:spLocks noChangeArrowheads="1"/>
            </p:cNvSpPr>
            <p:nvPr/>
          </p:nvSpPr>
          <p:spPr bwMode="auto">
            <a:xfrm>
              <a:off x="1846" y="859"/>
              <a:ext cx="65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dirty="0">
                  <a:latin typeface="Arial" charset="0"/>
                </a:rPr>
                <a:t>输出链路</a:t>
              </a:r>
              <a:endParaRPr lang="en-US" altLang="zh-CN" sz="1400" dirty="0">
                <a:latin typeface="Arial" charset="0"/>
              </a:endParaRPr>
            </a:p>
          </p:txBody>
        </p:sp>
        <p:sp>
          <p:nvSpPr>
            <p:cNvPr id="36901" name="Line 113"/>
            <p:cNvSpPr>
              <a:spLocks noChangeShapeType="1"/>
            </p:cNvSpPr>
            <p:nvPr/>
          </p:nvSpPr>
          <p:spPr bwMode="auto">
            <a:xfrm>
              <a:off x="1908" y="866"/>
              <a:ext cx="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Text Box 114"/>
            <p:cNvSpPr txBox="1">
              <a:spLocks noChangeArrowheads="1"/>
            </p:cNvSpPr>
            <p:nvPr/>
          </p:nvSpPr>
          <p:spPr bwMode="auto">
            <a:xfrm>
              <a:off x="1587" y="1037"/>
              <a:ext cx="32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200">
                  <a:latin typeface="Arial" charset="0"/>
                </a:rPr>
                <a:t>0100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0101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0111</a:t>
              </a:r>
            </a:p>
            <a:p>
              <a:pPr algn="r"/>
              <a:r>
                <a:rPr lang="en-US" altLang="zh-CN" sz="1200">
                  <a:latin typeface="Arial" charset="0"/>
                </a:rPr>
                <a:t>1001</a:t>
              </a:r>
            </a:p>
          </p:txBody>
        </p:sp>
        <p:sp>
          <p:nvSpPr>
            <p:cNvPr id="36903" name="Text Box 115"/>
            <p:cNvSpPr txBox="1">
              <a:spLocks noChangeArrowheads="1"/>
            </p:cNvSpPr>
            <p:nvPr/>
          </p:nvSpPr>
          <p:spPr bwMode="auto">
            <a:xfrm>
              <a:off x="1918" y="1037"/>
              <a:ext cx="16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>
                  <a:latin typeface="Arial" charset="0"/>
                </a:rPr>
                <a:t>3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2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2</a:t>
              </a:r>
            </a:p>
            <a:p>
              <a:pPr algn="ctr"/>
              <a:r>
                <a:rPr lang="en-US" altLang="zh-CN" sz="1200">
                  <a:latin typeface="Arial" charset="0"/>
                </a:rPr>
                <a:t>1</a:t>
              </a:r>
            </a:p>
          </p:txBody>
        </p:sp>
        <p:sp>
          <p:nvSpPr>
            <p:cNvPr id="36904" name="Line 116"/>
            <p:cNvSpPr>
              <a:spLocks noChangeShapeType="1"/>
            </p:cNvSpPr>
            <p:nvPr/>
          </p:nvSpPr>
          <p:spPr bwMode="auto">
            <a:xfrm>
              <a:off x="1197" y="1028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5" name="Line 117"/>
            <p:cNvSpPr>
              <a:spLocks noChangeShapeType="1"/>
            </p:cNvSpPr>
            <p:nvPr/>
          </p:nvSpPr>
          <p:spPr bwMode="auto">
            <a:xfrm>
              <a:off x="1192" y="872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6" name="AutoShape 118"/>
            <p:cNvSpPr>
              <a:spLocks noChangeArrowheads="1"/>
            </p:cNvSpPr>
            <p:nvPr/>
          </p:nvSpPr>
          <p:spPr bwMode="auto">
            <a:xfrm rot="5400000">
              <a:off x="1763" y="548"/>
              <a:ext cx="151" cy="172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36907" name="Line 119"/>
            <p:cNvSpPr>
              <a:spLocks noChangeShapeType="1"/>
            </p:cNvSpPr>
            <p:nvPr/>
          </p:nvSpPr>
          <p:spPr bwMode="auto">
            <a:xfrm>
              <a:off x="1371" y="2086"/>
              <a:ext cx="229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8" name="Freeform 120"/>
            <p:cNvSpPr>
              <a:spLocks/>
            </p:cNvSpPr>
            <p:nvPr/>
          </p:nvSpPr>
          <p:spPr bwMode="auto">
            <a:xfrm>
              <a:off x="2047" y="2395"/>
              <a:ext cx="554" cy="167"/>
            </a:xfrm>
            <a:custGeom>
              <a:avLst/>
              <a:gdLst>
                <a:gd name="T0" fmla="*/ 0 w 554"/>
                <a:gd name="T1" fmla="*/ 10 h 167"/>
                <a:gd name="T2" fmla="*/ 324 w 554"/>
                <a:gd name="T3" fmla="*/ 26 h 167"/>
                <a:gd name="T4" fmla="*/ 554 w 554"/>
                <a:gd name="T5" fmla="*/ 16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09" name="Freeform 121"/>
            <p:cNvSpPr>
              <a:spLocks/>
            </p:cNvSpPr>
            <p:nvPr/>
          </p:nvSpPr>
          <p:spPr bwMode="auto">
            <a:xfrm flipH="1">
              <a:off x="3518" y="2127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0" name="Freeform 122"/>
            <p:cNvSpPr>
              <a:spLocks/>
            </p:cNvSpPr>
            <p:nvPr/>
          </p:nvSpPr>
          <p:spPr bwMode="auto">
            <a:xfrm flipH="1">
              <a:off x="2881" y="1948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1" name="Freeform 123"/>
            <p:cNvSpPr>
              <a:spLocks/>
            </p:cNvSpPr>
            <p:nvPr/>
          </p:nvSpPr>
          <p:spPr bwMode="auto">
            <a:xfrm flipH="1" flipV="1">
              <a:off x="3302" y="292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2" name="Freeform 124"/>
            <p:cNvSpPr>
              <a:spLocks/>
            </p:cNvSpPr>
            <p:nvPr/>
          </p:nvSpPr>
          <p:spPr bwMode="auto">
            <a:xfrm flipH="1" flipV="1">
              <a:off x="2452" y="291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sp>
          <p:nvSpPr>
            <p:cNvPr id="36913" name="Freeform 125"/>
            <p:cNvSpPr>
              <a:spLocks/>
            </p:cNvSpPr>
            <p:nvPr/>
          </p:nvSpPr>
          <p:spPr bwMode="auto">
            <a:xfrm flipH="1" flipV="1">
              <a:off x="2855" y="2728"/>
              <a:ext cx="342" cy="285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altLang="zh-CN"/>
            </a:p>
          </p:txBody>
        </p:sp>
        <p:grpSp>
          <p:nvGrpSpPr>
            <p:cNvPr id="36914" name="Group 126"/>
            <p:cNvGrpSpPr>
              <a:grpSpLocks/>
            </p:cNvGrpSpPr>
            <p:nvPr/>
          </p:nvGrpSpPr>
          <p:grpSpPr bwMode="auto">
            <a:xfrm>
              <a:off x="2886" y="1668"/>
              <a:ext cx="347" cy="285"/>
              <a:chOff x="2886" y="1668"/>
              <a:chExt cx="347" cy="285"/>
            </a:xfrm>
          </p:grpSpPr>
          <p:sp>
            <p:nvSpPr>
              <p:cNvPr id="36947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8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9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50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1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2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53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5" name="Group 134"/>
            <p:cNvGrpSpPr>
              <a:grpSpLocks/>
            </p:cNvGrpSpPr>
            <p:nvPr/>
          </p:nvGrpSpPr>
          <p:grpSpPr bwMode="auto">
            <a:xfrm>
              <a:off x="3524" y="1840"/>
              <a:ext cx="347" cy="285"/>
              <a:chOff x="2886" y="1668"/>
              <a:chExt cx="347" cy="285"/>
            </a:xfrm>
          </p:grpSpPr>
          <p:sp>
            <p:nvSpPr>
              <p:cNvPr id="36940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1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2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43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4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5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46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6" name="Group 142"/>
            <p:cNvGrpSpPr>
              <a:grpSpLocks/>
            </p:cNvGrpSpPr>
            <p:nvPr/>
          </p:nvGrpSpPr>
          <p:grpSpPr bwMode="auto">
            <a:xfrm>
              <a:off x="3291" y="3148"/>
              <a:ext cx="347" cy="285"/>
              <a:chOff x="2886" y="1668"/>
              <a:chExt cx="347" cy="285"/>
            </a:xfrm>
          </p:grpSpPr>
          <p:sp>
            <p:nvSpPr>
              <p:cNvPr id="36933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4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5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36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7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8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9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7" name="Group 150"/>
            <p:cNvGrpSpPr>
              <a:grpSpLocks/>
            </p:cNvGrpSpPr>
            <p:nvPr/>
          </p:nvGrpSpPr>
          <p:grpSpPr bwMode="auto">
            <a:xfrm>
              <a:off x="2853" y="3010"/>
              <a:ext cx="347" cy="285"/>
              <a:chOff x="2886" y="1668"/>
              <a:chExt cx="347" cy="285"/>
            </a:xfrm>
          </p:grpSpPr>
          <p:sp>
            <p:nvSpPr>
              <p:cNvPr id="36926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7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8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9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0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1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32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  <p:grpSp>
          <p:nvGrpSpPr>
            <p:cNvPr id="36918" name="Group 158"/>
            <p:cNvGrpSpPr>
              <a:grpSpLocks/>
            </p:cNvGrpSpPr>
            <p:nvPr/>
          </p:nvGrpSpPr>
          <p:grpSpPr bwMode="auto">
            <a:xfrm>
              <a:off x="2440" y="3131"/>
              <a:ext cx="347" cy="285"/>
              <a:chOff x="2886" y="1668"/>
              <a:chExt cx="347" cy="285"/>
            </a:xfrm>
          </p:grpSpPr>
          <p:sp>
            <p:nvSpPr>
              <p:cNvPr id="36919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0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1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  <p:sp>
            <p:nvSpPr>
              <p:cNvPr id="36922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3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4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925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zh-CN"/>
              </a:p>
            </p:txBody>
          </p:sp>
        </p:grpSp>
      </p:grpSp>
      <p:sp>
        <p:nvSpPr>
          <p:cNvPr id="36868" name="Text Box 167"/>
          <p:cNvSpPr txBox="1">
            <a:spLocks noChangeArrowheads="1"/>
          </p:cNvSpPr>
          <p:nvPr/>
        </p:nvSpPr>
        <p:spPr bwMode="auto">
          <a:xfrm>
            <a:off x="501650" y="250825"/>
            <a:ext cx="63401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4000" u="sng" dirty="0">
                <a:solidFill>
                  <a:schemeClr val="accent2"/>
                </a:solidFill>
              </a:rPr>
              <a:t>路由和转发之间的相互作用</a:t>
            </a:r>
            <a:endParaRPr lang="en-US" altLang="zh-CN" sz="4000" u="sng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598926" y="1538350"/>
            <a:ext cx="4717542" cy="542925"/>
          </a:xfrm>
          <a:custGeom>
            <a:avLst/>
            <a:gdLst>
              <a:gd name="connsiteX0" fmla="*/ 0 w 4717542"/>
              <a:gd name="connsiteY0" fmla="*/ 542925 h 542925"/>
              <a:gd name="connsiteX1" fmla="*/ 4717542 w 4717542"/>
              <a:gd name="connsiteY1" fmla="*/ 542925 h 542925"/>
              <a:gd name="connsiteX2" fmla="*/ 4717542 w 4717542"/>
              <a:gd name="connsiteY2" fmla="*/ 0 h 542925"/>
              <a:gd name="connsiteX3" fmla="*/ 0 w 4717542"/>
              <a:gd name="connsiteY3" fmla="*/ 0 h 542925"/>
              <a:gd name="connsiteX4" fmla="*/ 0 w 4717542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7542" h="542925">
                <a:moveTo>
                  <a:pt x="0" y="542925"/>
                </a:moveTo>
                <a:lnTo>
                  <a:pt x="4717542" y="542925"/>
                </a:lnTo>
                <a:lnTo>
                  <a:pt x="4717542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523741" y="1585975"/>
            <a:ext cx="4717541" cy="542925"/>
          </a:xfrm>
          <a:custGeom>
            <a:avLst/>
            <a:gdLst>
              <a:gd name="connsiteX0" fmla="*/ 0 w 4717541"/>
              <a:gd name="connsiteY0" fmla="*/ 542925 h 542925"/>
              <a:gd name="connsiteX1" fmla="*/ 4717541 w 4717541"/>
              <a:gd name="connsiteY1" fmla="*/ 542925 h 542925"/>
              <a:gd name="connsiteX2" fmla="*/ 4717541 w 4717541"/>
              <a:gd name="connsiteY2" fmla="*/ 0 h 542925"/>
              <a:gd name="connsiteX3" fmla="*/ 0 w 4717541"/>
              <a:gd name="connsiteY3" fmla="*/ 0 h 542925"/>
              <a:gd name="connsiteX4" fmla="*/ 0 w 4717541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7541" h="542925">
                <a:moveTo>
                  <a:pt x="0" y="542925"/>
                </a:moveTo>
                <a:lnTo>
                  <a:pt x="4717541" y="542925"/>
                </a:lnTo>
                <a:lnTo>
                  <a:pt x="4717541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14216" y="1576450"/>
            <a:ext cx="4736591" cy="561975"/>
          </a:xfrm>
          <a:custGeom>
            <a:avLst/>
            <a:gdLst>
              <a:gd name="connsiteX0" fmla="*/ 9525 w 4736591"/>
              <a:gd name="connsiteY0" fmla="*/ 552450 h 561975"/>
              <a:gd name="connsiteX1" fmla="*/ 4727066 w 4736591"/>
              <a:gd name="connsiteY1" fmla="*/ 552450 h 561975"/>
              <a:gd name="connsiteX2" fmla="*/ 4727066 w 4736591"/>
              <a:gd name="connsiteY2" fmla="*/ 9525 h 561975"/>
              <a:gd name="connsiteX3" fmla="*/ 9525 w 4736591"/>
              <a:gd name="connsiteY3" fmla="*/ 9525 h 561975"/>
              <a:gd name="connsiteX4" fmla="*/ 9525 w 4736591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36591" h="561975">
                <a:moveTo>
                  <a:pt x="9525" y="552450"/>
                </a:moveTo>
                <a:lnTo>
                  <a:pt x="4727066" y="552450"/>
                </a:lnTo>
                <a:lnTo>
                  <a:pt x="4727066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3943984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4846701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330190" y="159550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437121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285990" y="157645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510526" y="1538350"/>
            <a:ext cx="247154" cy="600075"/>
          </a:xfrm>
          <a:custGeom>
            <a:avLst/>
            <a:gdLst>
              <a:gd name="connsiteX0" fmla="*/ 0 w 247154"/>
              <a:gd name="connsiteY0" fmla="*/ 600075 h 600075"/>
              <a:gd name="connsiteX1" fmla="*/ 247154 w 247154"/>
              <a:gd name="connsiteY1" fmla="*/ 600075 h 600075"/>
              <a:gd name="connsiteX2" fmla="*/ 247154 w 247154"/>
              <a:gd name="connsiteY2" fmla="*/ 0 h 600075"/>
              <a:gd name="connsiteX3" fmla="*/ 0 w 247154"/>
              <a:gd name="connsiteY3" fmla="*/ 0 h 600075"/>
              <a:gd name="connsiteX4" fmla="*/ 0 w 247154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7154" h="600075">
                <a:moveTo>
                  <a:pt x="0" y="600075"/>
                </a:moveTo>
                <a:lnTo>
                  <a:pt x="247154" y="600075"/>
                </a:lnTo>
                <a:lnTo>
                  <a:pt x="247154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642359" y="32471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575684" y="329476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566159" y="3285235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471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7472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175884" y="330428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156959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909434" y="32852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7109459" y="3247135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3642359" y="40472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3575684" y="409486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3566159" y="4085335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39471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47472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75884" y="410438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6156959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6909434" y="4085335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7109459" y="4047235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3632834" y="4875910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0000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" name="Freeform 3"/>
          <p:cNvSpPr/>
          <p:nvPr/>
        </p:nvSpPr>
        <p:spPr>
          <a:xfrm>
            <a:off x="3566159" y="4923535"/>
            <a:ext cx="4181475" cy="542925"/>
          </a:xfrm>
          <a:custGeom>
            <a:avLst/>
            <a:gdLst>
              <a:gd name="connsiteX0" fmla="*/ 0 w 4181475"/>
              <a:gd name="connsiteY0" fmla="*/ 542925 h 542925"/>
              <a:gd name="connsiteX1" fmla="*/ 4181475 w 4181475"/>
              <a:gd name="connsiteY1" fmla="*/ 542925 h 542925"/>
              <a:gd name="connsiteX2" fmla="*/ 4181475 w 4181475"/>
              <a:gd name="connsiteY2" fmla="*/ 0 h 542925"/>
              <a:gd name="connsiteX3" fmla="*/ 0 w 4181475"/>
              <a:gd name="connsiteY3" fmla="*/ 0 h 542925"/>
              <a:gd name="connsiteX4" fmla="*/ 0 w 4181475"/>
              <a:gd name="connsiteY4" fmla="*/ 542925 h 542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1475" h="542925">
                <a:moveTo>
                  <a:pt x="0" y="542925"/>
                </a:moveTo>
                <a:lnTo>
                  <a:pt x="4181475" y="542925"/>
                </a:lnTo>
                <a:lnTo>
                  <a:pt x="4181475" y="0"/>
                </a:lnTo>
                <a:lnTo>
                  <a:pt x="0" y="0"/>
                </a:lnTo>
                <a:lnTo>
                  <a:pt x="0" y="54292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6" name="Freeform 3"/>
          <p:cNvSpPr/>
          <p:nvPr/>
        </p:nvSpPr>
        <p:spPr>
          <a:xfrm>
            <a:off x="3556634" y="4914010"/>
            <a:ext cx="4200525" cy="561975"/>
          </a:xfrm>
          <a:custGeom>
            <a:avLst/>
            <a:gdLst>
              <a:gd name="connsiteX0" fmla="*/ 9525 w 4200525"/>
              <a:gd name="connsiteY0" fmla="*/ 552450 h 561975"/>
              <a:gd name="connsiteX1" fmla="*/ 4191000 w 4200525"/>
              <a:gd name="connsiteY1" fmla="*/ 552450 h 561975"/>
              <a:gd name="connsiteX2" fmla="*/ 4191000 w 4200525"/>
              <a:gd name="connsiteY2" fmla="*/ 9525 h 561975"/>
              <a:gd name="connsiteX3" fmla="*/ 9525 w 4200525"/>
              <a:gd name="connsiteY3" fmla="*/ 9525 h 561975"/>
              <a:gd name="connsiteX4" fmla="*/ 9525 w 4200525"/>
              <a:gd name="connsiteY4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0525" h="561975">
                <a:moveTo>
                  <a:pt x="9525" y="552450"/>
                </a:moveTo>
                <a:lnTo>
                  <a:pt x="4191000" y="552450"/>
                </a:lnTo>
                <a:lnTo>
                  <a:pt x="4191000" y="9525"/>
                </a:lnTo>
                <a:lnTo>
                  <a:pt x="9525" y="9525"/>
                </a:lnTo>
                <a:lnTo>
                  <a:pt x="9525" y="552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Freeform 3"/>
          <p:cNvSpPr/>
          <p:nvPr/>
        </p:nvSpPr>
        <p:spPr>
          <a:xfrm>
            <a:off x="39376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reeform 3"/>
          <p:cNvSpPr/>
          <p:nvPr/>
        </p:nvSpPr>
        <p:spPr>
          <a:xfrm>
            <a:off x="47377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Freeform 3"/>
          <p:cNvSpPr/>
          <p:nvPr/>
        </p:nvSpPr>
        <p:spPr>
          <a:xfrm>
            <a:off x="5166359" y="493306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Freeform 3"/>
          <p:cNvSpPr/>
          <p:nvPr/>
        </p:nvSpPr>
        <p:spPr>
          <a:xfrm>
            <a:off x="6147434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Freeform 3"/>
          <p:cNvSpPr/>
          <p:nvPr/>
        </p:nvSpPr>
        <p:spPr>
          <a:xfrm>
            <a:off x="6899909" y="4914010"/>
            <a:ext cx="38100" cy="561975"/>
          </a:xfrm>
          <a:custGeom>
            <a:avLst/>
            <a:gdLst>
              <a:gd name="connsiteX0" fmla="*/ 9525 w 38100"/>
              <a:gd name="connsiteY0" fmla="*/ 9525 h 561975"/>
              <a:gd name="connsiteX1" fmla="*/ 9525 w 38100"/>
              <a:gd name="connsiteY1" fmla="*/ 552450 h 561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1975">
                <a:moveTo>
                  <a:pt x="9525" y="9525"/>
                </a:moveTo>
                <a:lnTo>
                  <a:pt x="9525" y="552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Freeform 3"/>
          <p:cNvSpPr/>
          <p:nvPr/>
        </p:nvSpPr>
        <p:spPr>
          <a:xfrm>
            <a:off x="7099934" y="4875910"/>
            <a:ext cx="219075" cy="600075"/>
          </a:xfrm>
          <a:custGeom>
            <a:avLst/>
            <a:gdLst>
              <a:gd name="connsiteX0" fmla="*/ 0 w 219075"/>
              <a:gd name="connsiteY0" fmla="*/ 600075 h 600075"/>
              <a:gd name="connsiteX1" fmla="*/ 219075 w 219075"/>
              <a:gd name="connsiteY1" fmla="*/ 600075 h 600075"/>
              <a:gd name="connsiteX2" fmla="*/ 219075 w 219075"/>
              <a:gd name="connsiteY2" fmla="*/ 0 h 600075"/>
              <a:gd name="connsiteX3" fmla="*/ 0 w 219075"/>
              <a:gd name="connsiteY3" fmla="*/ 0 h 600075"/>
              <a:gd name="connsiteX4" fmla="*/ 0 w 219075"/>
              <a:gd name="connsiteY4" fmla="*/ 60007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9075" h="600075">
                <a:moveTo>
                  <a:pt x="0" y="600075"/>
                </a:moveTo>
                <a:lnTo>
                  <a:pt x="219075" y="600075"/>
                </a:lnTo>
                <a:lnTo>
                  <a:pt x="219075" y="0"/>
                </a:lnTo>
                <a:lnTo>
                  <a:pt x="0" y="0"/>
                </a:lnTo>
                <a:lnTo>
                  <a:pt x="0" y="60007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Freeform 3"/>
          <p:cNvSpPr/>
          <p:nvPr/>
        </p:nvSpPr>
        <p:spPr>
          <a:xfrm>
            <a:off x="2507233" y="3581400"/>
            <a:ext cx="1570227" cy="38100"/>
          </a:xfrm>
          <a:custGeom>
            <a:avLst/>
            <a:gdLst>
              <a:gd name="connsiteX0" fmla="*/ 9525 w 1570227"/>
              <a:gd name="connsiteY0" fmla="*/ 9525 h 38100"/>
              <a:gd name="connsiteX1" fmla="*/ 1560702 w 157022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70227" h="38100">
                <a:moveTo>
                  <a:pt x="9525" y="9525"/>
                </a:moveTo>
                <a:lnTo>
                  <a:pt x="1560702" y="9525"/>
                </a:lnTo>
              </a:path>
            </a:pathLst>
          </a:custGeom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" name="Freeform 3"/>
          <p:cNvSpPr/>
          <p:nvPr/>
        </p:nvSpPr>
        <p:spPr>
          <a:xfrm>
            <a:off x="2391155" y="4400550"/>
            <a:ext cx="3846576" cy="38100"/>
          </a:xfrm>
          <a:custGeom>
            <a:avLst/>
            <a:gdLst>
              <a:gd name="connsiteX0" fmla="*/ 3837051 w 3846576"/>
              <a:gd name="connsiteY0" fmla="*/ 9525 h 38100"/>
              <a:gd name="connsiteX1" fmla="*/ 9525 w 384657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46576" h="38100">
                <a:moveTo>
                  <a:pt x="3837051" y="95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7800" y="2133600"/>
            <a:ext cx="406400" cy="3060700"/>
          </a:xfrm>
          <a:prstGeom prst="rect">
            <a:avLst/>
          </a:prstGeom>
          <a:noFill/>
        </p:spPr>
      </p:pic>
      <p:sp>
        <p:nvSpPr>
          <p:cNvPr id="1039" name="TextBox 1"/>
          <p:cNvSpPr txBox="1"/>
          <p:nvPr/>
        </p:nvSpPr>
        <p:spPr>
          <a:xfrm>
            <a:off x="4914900" y="19050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565900" y="16510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6743700" y="19304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5435600" y="1651000"/>
            <a:ext cx="825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fragflag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5727700" y="1930400"/>
            <a:ext cx="254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4013200" y="1638300"/>
            <a:ext cx="1130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</p:txBody>
      </p:sp>
      <p:sp>
        <p:nvSpPr>
          <p:cNvPr id="1045" name="TextBox 1"/>
          <p:cNvSpPr txBox="1"/>
          <p:nvPr/>
        </p:nvSpPr>
        <p:spPr>
          <a:xfrm>
            <a:off x="4013200" y="1905000"/>
            <a:ext cx="635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=4000</a:t>
            </a:r>
          </a:p>
        </p:txBody>
      </p:sp>
      <p:sp>
        <p:nvSpPr>
          <p:cNvPr id="1046" name="TextBox 1"/>
          <p:cNvSpPr txBox="1"/>
          <p:nvPr/>
        </p:nvSpPr>
        <p:spPr>
          <a:xfrm>
            <a:off x="6223000" y="3429000"/>
            <a:ext cx="6223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=0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=185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offset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" algn="l"/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=370</a:t>
            </a:r>
          </a:p>
        </p:txBody>
      </p:sp>
      <p:sp>
        <p:nvSpPr>
          <p:cNvPr id="1047" name="TextBox 1"/>
          <p:cNvSpPr txBox="1"/>
          <p:nvPr/>
        </p:nvSpPr>
        <p:spPr>
          <a:xfrm>
            <a:off x="5346700" y="3543300"/>
            <a:ext cx="6223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400" algn="l"/>
                <a:tab pos="50800" algn="l"/>
              </a:tabLst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MF=0</a:t>
            </a:r>
          </a:p>
        </p:txBody>
      </p:sp>
      <p:sp>
        <p:nvSpPr>
          <p:cNvPr id="1048" name="TextBox 1"/>
          <p:cNvSpPr txBox="1"/>
          <p:nvPr/>
        </p:nvSpPr>
        <p:spPr>
          <a:xfrm>
            <a:off x="4013200" y="3403600"/>
            <a:ext cx="1066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=1500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=1500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length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=1040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=x</a:t>
            </a:r>
          </a:p>
        </p:txBody>
      </p:sp>
      <p:sp>
        <p:nvSpPr>
          <p:cNvPr id="1049" name="TextBox 1"/>
          <p:cNvSpPr txBox="1"/>
          <p:nvPr/>
        </p:nvSpPr>
        <p:spPr>
          <a:xfrm>
            <a:off x="3873500" y="2565400"/>
            <a:ext cx="392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个大数据报分片为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  <a:r>
              <a:rPr kumimoji="0" lang="en-US" altLang="zh-CN" sz="1899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个小数据报（片）</a:t>
            </a:r>
          </a:p>
        </p:txBody>
      </p:sp>
      <p:sp>
        <p:nvSpPr>
          <p:cNvPr id="1050" name="TextBox 1"/>
          <p:cNvSpPr txBox="1"/>
          <p:nvPr/>
        </p:nvSpPr>
        <p:spPr>
          <a:xfrm>
            <a:off x="419100" y="16510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1" name="TextBox 1"/>
          <p:cNvSpPr txBox="1"/>
          <p:nvPr/>
        </p:nvSpPr>
        <p:spPr>
          <a:xfrm>
            <a:off x="762000" y="1587500"/>
            <a:ext cx="1358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4000B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数据报</a:t>
            </a:r>
          </a:p>
        </p:txBody>
      </p:sp>
      <p:sp>
        <p:nvSpPr>
          <p:cNvPr id="1052" name="TextBox 1"/>
          <p:cNvSpPr txBox="1"/>
          <p:nvPr/>
        </p:nvSpPr>
        <p:spPr>
          <a:xfrm>
            <a:off x="419100" y="19431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3" name="TextBox 1"/>
          <p:cNvSpPr txBox="1"/>
          <p:nvPr/>
        </p:nvSpPr>
        <p:spPr>
          <a:xfrm>
            <a:off x="762000" y="1879600"/>
            <a:ext cx="2336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输出链路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MTU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1500B</a:t>
            </a:r>
          </a:p>
        </p:txBody>
      </p:sp>
      <p:sp>
        <p:nvSpPr>
          <p:cNvPr id="1054" name="TextBox 1"/>
          <p:cNvSpPr txBox="1"/>
          <p:nvPr/>
        </p:nvSpPr>
        <p:spPr>
          <a:xfrm>
            <a:off x="419100" y="22225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64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1055" name="TextBox 1"/>
          <p:cNvSpPr txBox="1"/>
          <p:nvPr/>
        </p:nvSpPr>
        <p:spPr>
          <a:xfrm>
            <a:off x="762000" y="2197100"/>
            <a:ext cx="558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DF=0</a:t>
            </a:r>
          </a:p>
        </p:txBody>
      </p:sp>
      <p:sp>
        <p:nvSpPr>
          <p:cNvPr id="1056" name="TextBox 1"/>
          <p:cNvSpPr txBox="1"/>
          <p:nvPr/>
        </p:nvSpPr>
        <p:spPr>
          <a:xfrm>
            <a:off x="622300" y="3505200"/>
            <a:ext cx="1765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封装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1480B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数据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片偏移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1480/8</a:t>
            </a:r>
          </a:p>
        </p:txBody>
      </p:sp>
      <p:sp>
        <p:nvSpPr>
          <p:cNvPr id="1058" name="TextBox 1"/>
          <p:cNvSpPr txBox="1"/>
          <p:nvPr/>
        </p:nvSpPr>
        <p:spPr>
          <a:xfrm>
            <a:off x="419100" y="165100"/>
            <a:ext cx="2563202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686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分片过程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686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例如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67" name="Slide Number Placeholder 4">
            <a:extLst>
              <a:ext uri="{FF2B5EF4-FFF2-40B4-BE49-F238E27FC236}">
                <a16:creationId xmlns:a16="http://schemas.microsoft.com/office/drawing/2014/main" id="{26872CA0-F705-4901-9F33-2DE7557D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</a:rPr>
              <a:t>4-</a:t>
            </a:r>
            <a:fld id="{8F3F7EED-26F3-41ED-859B-191476A24662}" type="slidenum">
              <a:rPr lang="en-US" altLang="zh-CN" sz="1400" kern="0" smtClean="0">
                <a:solidFill>
                  <a:srgbClr val="000000"/>
                </a:solidFill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 lang="en-US" altLang="zh-CN" sz="1400" kern="0" dirty="0">
              <a:solidFill>
                <a:srgbClr val="0000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8E5625A-AAD9-4610-B436-8ECDB3A8D71A}"/>
              </a:ext>
            </a:extLst>
          </p:cNvPr>
          <p:cNvSpPr/>
          <p:nvPr/>
        </p:nvSpPr>
        <p:spPr>
          <a:xfrm>
            <a:off x="6832600" y="6474837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Network Layer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51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IPv4</a:t>
            </a:r>
            <a:r>
              <a:rPr lang="zh-CN" altLang="en-US" sz="2000" dirty="0">
                <a:solidFill>
                  <a:srgbClr val="FF0000"/>
                </a:solidFill>
                <a:ea typeface="宋体" charset="-122"/>
              </a:rPr>
              <a:t>地址</a:t>
            </a:r>
            <a:endParaRPr lang="en-US" altLang="zh-CN" sz="20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808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6010407" y="4169949"/>
            <a:ext cx="1592526" cy="845712"/>
          </a:xfrm>
          <a:custGeom>
            <a:avLst/>
            <a:gdLst>
              <a:gd name="connsiteX0" fmla="*/ 714496 w 1592526"/>
              <a:gd name="connsiteY0" fmla="*/ 52546 h 845712"/>
              <a:gd name="connsiteX1" fmla="*/ 610101 w 1592526"/>
              <a:gd name="connsiteY1" fmla="*/ 538194 h 845712"/>
              <a:gd name="connsiteX2" fmla="*/ 162681 w 1592526"/>
              <a:gd name="connsiteY2" fmla="*/ 566388 h 845712"/>
              <a:gd name="connsiteX3" fmla="*/ 18663 w 1592526"/>
              <a:gd name="connsiteY3" fmla="*/ 835501 h 845712"/>
              <a:gd name="connsiteX4" fmla="*/ 551935 w 1592526"/>
              <a:gd name="connsiteY4" fmla="*/ 792956 h 845712"/>
              <a:gd name="connsiteX5" fmla="*/ 861181 w 1592526"/>
              <a:gd name="connsiteY5" fmla="*/ 795115 h 845712"/>
              <a:gd name="connsiteX6" fmla="*/ 1143501 w 1592526"/>
              <a:gd name="connsiteY6" fmla="*/ 806037 h 845712"/>
              <a:gd name="connsiteX7" fmla="*/ 1403217 w 1592526"/>
              <a:gd name="connsiteY7" fmla="*/ 810355 h 845712"/>
              <a:gd name="connsiteX8" fmla="*/ 1560061 w 1592526"/>
              <a:gd name="connsiteY8" fmla="*/ 729964 h 845712"/>
              <a:gd name="connsiteX9" fmla="*/ 1535932 w 1592526"/>
              <a:gd name="connsiteY9" fmla="*/ 552418 h 845712"/>
              <a:gd name="connsiteX10" fmla="*/ 981323 w 1592526"/>
              <a:gd name="connsiteY10" fmla="*/ 519144 h 845712"/>
              <a:gd name="connsiteX11" fmla="*/ 909441 w 1592526"/>
              <a:gd name="connsiteY11" fmla="*/ 34893 h 845712"/>
              <a:gd name="connsiteX12" fmla="*/ 714496 w 1592526"/>
              <a:gd name="connsiteY12" fmla="*/ 52546 h 845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592526" h="845712">
                <a:moveTo>
                  <a:pt x="714496" y="52546"/>
                </a:moveTo>
                <a:cubicBezTo>
                  <a:pt x="664585" y="136493"/>
                  <a:pt x="701287" y="444087"/>
                  <a:pt x="610101" y="538194"/>
                </a:cubicBezTo>
                <a:cubicBezTo>
                  <a:pt x="518916" y="632301"/>
                  <a:pt x="261360" y="516858"/>
                  <a:pt x="162681" y="566388"/>
                </a:cubicBezTo>
                <a:cubicBezTo>
                  <a:pt x="64256" y="615791"/>
                  <a:pt x="-46106" y="797655"/>
                  <a:pt x="18663" y="835501"/>
                </a:cubicBezTo>
                <a:cubicBezTo>
                  <a:pt x="83432" y="873220"/>
                  <a:pt x="411601" y="799687"/>
                  <a:pt x="551935" y="792956"/>
                </a:cubicBezTo>
                <a:cubicBezTo>
                  <a:pt x="692398" y="786225"/>
                  <a:pt x="762629" y="792956"/>
                  <a:pt x="861181" y="795115"/>
                </a:cubicBezTo>
                <a:cubicBezTo>
                  <a:pt x="959606" y="797401"/>
                  <a:pt x="1053839" y="803878"/>
                  <a:pt x="1143501" y="806037"/>
                </a:cubicBezTo>
                <a:cubicBezTo>
                  <a:pt x="1232910" y="808196"/>
                  <a:pt x="1334510" y="822674"/>
                  <a:pt x="1403217" y="810355"/>
                </a:cubicBezTo>
                <a:cubicBezTo>
                  <a:pt x="1471670" y="798036"/>
                  <a:pt x="1538091" y="773017"/>
                  <a:pt x="1560061" y="729964"/>
                </a:cubicBezTo>
                <a:cubicBezTo>
                  <a:pt x="1582160" y="687038"/>
                  <a:pt x="1632579" y="587470"/>
                  <a:pt x="1535932" y="552418"/>
                </a:cubicBezTo>
                <a:cubicBezTo>
                  <a:pt x="1439538" y="517366"/>
                  <a:pt x="1061841" y="588740"/>
                  <a:pt x="981323" y="519144"/>
                </a:cubicBezTo>
                <a:cubicBezTo>
                  <a:pt x="900550" y="449802"/>
                  <a:pt x="952874" y="97123"/>
                  <a:pt x="909441" y="34893"/>
                </a:cubicBezTo>
                <a:cubicBezTo>
                  <a:pt x="831971" y="-6000"/>
                  <a:pt x="858768" y="-23145"/>
                  <a:pt x="714496" y="52546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7381160" y="2470261"/>
            <a:ext cx="845697" cy="1592534"/>
          </a:xfrm>
          <a:custGeom>
            <a:avLst/>
            <a:gdLst>
              <a:gd name="connsiteX0" fmla="*/ 52658 w 845697"/>
              <a:gd name="connsiteY0" fmla="*/ 877967 h 1592534"/>
              <a:gd name="connsiteX1" fmla="*/ 538178 w 845697"/>
              <a:gd name="connsiteY1" fmla="*/ 982360 h 1592534"/>
              <a:gd name="connsiteX2" fmla="*/ 566372 w 845697"/>
              <a:gd name="connsiteY2" fmla="*/ 1429781 h 1592534"/>
              <a:gd name="connsiteX3" fmla="*/ 835485 w 845697"/>
              <a:gd name="connsiteY3" fmla="*/ 1573926 h 1592534"/>
              <a:gd name="connsiteX4" fmla="*/ 792940 w 845697"/>
              <a:gd name="connsiteY4" fmla="*/ 1040654 h 1592534"/>
              <a:gd name="connsiteX5" fmla="*/ 795099 w 845697"/>
              <a:gd name="connsiteY5" fmla="*/ 731409 h 1592534"/>
              <a:gd name="connsiteX6" fmla="*/ 806021 w 845697"/>
              <a:gd name="connsiteY6" fmla="*/ 448960 h 1592534"/>
              <a:gd name="connsiteX7" fmla="*/ 810339 w 845697"/>
              <a:gd name="connsiteY7" fmla="*/ 189372 h 1592534"/>
              <a:gd name="connsiteX8" fmla="*/ 729948 w 845697"/>
              <a:gd name="connsiteY8" fmla="*/ 32528 h 1592534"/>
              <a:gd name="connsiteX9" fmla="*/ 552402 w 845697"/>
              <a:gd name="connsiteY9" fmla="*/ 56531 h 1592534"/>
              <a:gd name="connsiteX10" fmla="*/ 519128 w 845697"/>
              <a:gd name="connsiteY10" fmla="*/ 611266 h 1592534"/>
              <a:gd name="connsiteX11" fmla="*/ 34877 w 845697"/>
              <a:gd name="connsiteY11" fmla="*/ 683148 h 1592534"/>
              <a:gd name="connsiteX12" fmla="*/ 52658 w 845697"/>
              <a:gd name="connsiteY12" fmla="*/ 877967 h 1592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845697" h="1592534">
                <a:moveTo>
                  <a:pt x="52658" y="877967"/>
                </a:moveTo>
                <a:cubicBezTo>
                  <a:pt x="136477" y="927878"/>
                  <a:pt x="444071" y="891301"/>
                  <a:pt x="538178" y="982360"/>
                </a:cubicBezTo>
                <a:cubicBezTo>
                  <a:pt x="632285" y="1073547"/>
                  <a:pt x="516842" y="1331103"/>
                  <a:pt x="566372" y="1429781"/>
                </a:cubicBezTo>
                <a:cubicBezTo>
                  <a:pt x="615775" y="1528334"/>
                  <a:pt x="797639" y="1638569"/>
                  <a:pt x="835485" y="1573926"/>
                </a:cubicBezTo>
                <a:cubicBezTo>
                  <a:pt x="873204" y="1509029"/>
                  <a:pt x="799671" y="1180861"/>
                  <a:pt x="792940" y="1040654"/>
                </a:cubicBezTo>
                <a:cubicBezTo>
                  <a:pt x="786336" y="900192"/>
                  <a:pt x="792940" y="829834"/>
                  <a:pt x="795099" y="731409"/>
                </a:cubicBezTo>
                <a:cubicBezTo>
                  <a:pt x="797385" y="632856"/>
                  <a:pt x="803862" y="538749"/>
                  <a:pt x="806021" y="448960"/>
                </a:cubicBezTo>
                <a:cubicBezTo>
                  <a:pt x="808180" y="359553"/>
                  <a:pt x="822658" y="257953"/>
                  <a:pt x="810339" y="189372"/>
                </a:cubicBezTo>
                <a:cubicBezTo>
                  <a:pt x="798021" y="120793"/>
                  <a:pt x="773001" y="54498"/>
                  <a:pt x="729948" y="32528"/>
                </a:cubicBezTo>
                <a:cubicBezTo>
                  <a:pt x="687022" y="10303"/>
                  <a:pt x="587454" y="-39989"/>
                  <a:pt x="552402" y="56531"/>
                </a:cubicBezTo>
                <a:cubicBezTo>
                  <a:pt x="517350" y="152923"/>
                  <a:pt x="588724" y="530748"/>
                  <a:pt x="519128" y="611266"/>
                </a:cubicBezTo>
                <a:cubicBezTo>
                  <a:pt x="449786" y="692038"/>
                  <a:pt x="97108" y="639587"/>
                  <a:pt x="34877" y="683148"/>
                </a:cubicBezTo>
                <a:cubicBezTo>
                  <a:pt x="-6016" y="760491"/>
                  <a:pt x="-23161" y="733821"/>
                  <a:pt x="52658" y="877967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354798" y="2104644"/>
            <a:ext cx="1019457" cy="1832179"/>
          </a:xfrm>
          <a:custGeom>
            <a:avLst/>
            <a:gdLst>
              <a:gd name="connsiteX0" fmla="*/ 1010695 w 1019457"/>
              <a:gd name="connsiteY0" fmla="*/ 1076198 h 1832179"/>
              <a:gd name="connsiteX1" fmla="*/ 587150 w 1019457"/>
              <a:gd name="connsiteY1" fmla="*/ 947801 h 1832179"/>
              <a:gd name="connsiteX2" fmla="*/ 507394 w 1019457"/>
              <a:gd name="connsiteY2" fmla="*/ 101345 h 1832179"/>
              <a:gd name="connsiteX3" fmla="*/ 275619 w 1019457"/>
              <a:gd name="connsiteY3" fmla="*/ 25273 h 1832179"/>
              <a:gd name="connsiteX4" fmla="*/ 46384 w 1019457"/>
              <a:gd name="connsiteY4" fmla="*/ 69976 h 1832179"/>
              <a:gd name="connsiteX5" fmla="*/ 26064 w 1019457"/>
              <a:gd name="connsiteY5" fmla="*/ 759713 h 1832179"/>
              <a:gd name="connsiteX6" fmla="*/ 23524 w 1019457"/>
              <a:gd name="connsiteY6" fmla="*/ 1068704 h 1832179"/>
              <a:gd name="connsiteX7" fmla="*/ 10697 w 1019457"/>
              <a:gd name="connsiteY7" fmla="*/ 1350898 h 1832179"/>
              <a:gd name="connsiteX8" fmla="*/ 5617 w 1019457"/>
              <a:gd name="connsiteY8" fmla="*/ 1610614 h 1832179"/>
              <a:gd name="connsiteX9" fmla="*/ 99851 w 1019457"/>
              <a:gd name="connsiteY9" fmla="*/ 1767332 h 1832179"/>
              <a:gd name="connsiteX10" fmla="*/ 502314 w 1019457"/>
              <a:gd name="connsiteY10" fmla="*/ 1803146 h 1832179"/>
              <a:gd name="connsiteX11" fmla="*/ 573561 w 1019457"/>
              <a:gd name="connsiteY11" fmla="*/ 1335913 h 1832179"/>
              <a:gd name="connsiteX12" fmla="*/ 990375 w 1019457"/>
              <a:gd name="connsiteY12" fmla="*/ 1314958 h 1832179"/>
              <a:gd name="connsiteX13" fmla="*/ 1010695 w 1019457"/>
              <a:gd name="connsiteY13" fmla="*/ 1076198 h 1832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19457" h="1832179">
                <a:moveTo>
                  <a:pt x="1010695" y="1076198"/>
                </a:moveTo>
                <a:cubicBezTo>
                  <a:pt x="992915" y="902970"/>
                  <a:pt x="668684" y="1058291"/>
                  <a:pt x="587150" y="947801"/>
                </a:cubicBezTo>
                <a:cubicBezTo>
                  <a:pt x="503076" y="785113"/>
                  <a:pt x="559083" y="255142"/>
                  <a:pt x="507394" y="101345"/>
                </a:cubicBezTo>
                <a:cubicBezTo>
                  <a:pt x="455578" y="-52451"/>
                  <a:pt x="351946" y="29717"/>
                  <a:pt x="275619" y="25273"/>
                </a:cubicBezTo>
                <a:cubicBezTo>
                  <a:pt x="199165" y="20701"/>
                  <a:pt x="88040" y="-52451"/>
                  <a:pt x="46384" y="69976"/>
                </a:cubicBezTo>
                <a:cubicBezTo>
                  <a:pt x="4728" y="192404"/>
                  <a:pt x="29366" y="593979"/>
                  <a:pt x="26064" y="759713"/>
                </a:cubicBezTo>
                <a:cubicBezTo>
                  <a:pt x="22635" y="925448"/>
                  <a:pt x="26064" y="970152"/>
                  <a:pt x="23524" y="1068704"/>
                </a:cubicBezTo>
                <a:cubicBezTo>
                  <a:pt x="20857" y="1167257"/>
                  <a:pt x="13237" y="1261236"/>
                  <a:pt x="10697" y="1350898"/>
                </a:cubicBezTo>
                <a:cubicBezTo>
                  <a:pt x="8157" y="1440434"/>
                  <a:pt x="-8733" y="1541907"/>
                  <a:pt x="5617" y="1610614"/>
                </a:cubicBezTo>
                <a:cubicBezTo>
                  <a:pt x="20095" y="1679321"/>
                  <a:pt x="17555" y="1735963"/>
                  <a:pt x="99851" y="1767332"/>
                </a:cubicBezTo>
                <a:cubicBezTo>
                  <a:pt x="182274" y="1798701"/>
                  <a:pt x="423320" y="1874773"/>
                  <a:pt x="502314" y="1803146"/>
                </a:cubicBezTo>
                <a:cubicBezTo>
                  <a:pt x="581181" y="1731517"/>
                  <a:pt x="492027" y="1416558"/>
                  <a:pt x="573561" y="1335913"/>
                </a:cubicBezTo>
                <a:cubicBezTo>
                  <a:pt x="655095" y="1255267"/>
                  <a:pt x="917350" y="1358265"/>
                  <a:pt x="990375" y="1314958"/>
                </a:cubicBezTo>
                <a:cubicBezTo>
                  <a:pt x="1016664" y="1237360"/>
                  <a:pt x="1029491" y="1247775"/>
                  <a:pt x="1010695" y="1076198"/>
                </a:cubicBez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124703" y="2412619"/>
            <a:ext cx="435609" cy="38100"/>
          </a:xfrm>
          <a:custGeom>
            <a:avLst/>
            <a:gdLst>
              <a:gd name="connsiteX0" fmla="*/ 9525 w 435609"/>
              <a:gd name="connsiteY0" fmla="*/ 9525 h 38100"/>
              <a:gd name="connsiteX1" fmla="*/ 426085 w 435609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5609" h="38100">
                <a:moveTo>
                  <a:pt x="9525" y="9525"/>
                </a:moveTo>
                <a:lnTo>
                  <a:pt x="42608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153278" y="3146044"/>
            <a:ext cx="329311" cy="38100"/>
          </a:xfrm>
          <a:custGeom>
            <a:avLst/>
            <a:gdLst>
              <a:gd name="connsiteX0" fmla="*/ 9525 w 329311"/>
              <a:gd name="connsiteY0" fmla="*/ 9525 h 38100"/>
              <a:gd name="connsiteX1" fmla="*/ 319786 w 32931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9311" h="38100">
                <a:moveTo>
                  <a:pt x="9525" y="9525"/>
                </a:moveTo>
                <a:lnTo>
                  <a:pt x="31978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124703" y="3682619"/>
            <a:ext cx="513461" cy="38100"/>
          </a:xfrm>
          <a:custGeom>
            <a:avLst/>
            <a:gdLst>
              <a:gd name="connsiteX0" fmla="*/ 9525 w 513461"/>
              <a:gd name="connsiteY0" fmla="*/ 9525 h 38100"/>
              <a:gd name="connsiteX1" fmla="*/ 503936 w 513461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3461" h="38100">
                <a:moveTo>
                  <a:pt x="9525" y="9525"/>
                </a:moveTo>
                <a:lnTo>
                  <a:pt x="50393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5950839" y="3253994"/>
            <a:ext cx="581025" cy="38100"/>
          </a:xfrm>
          <a:custGeom>
            <a:avLst/>
            <a:gdLst>
              <a:gd name="connsiteX0" fmla="*/ 9525 w 581025"/>
              <a:gd name="connsiteY0" fmla="*/ 9525 h 38100"/>
              <a:gd name="connsiteX1" fmla="*/ 571500 w 581025"/>
              <a:gd name="connsiteY1" fmla="*/ 11048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1025" h="38100">
                <a:moveTo>
                  <a:pt x="9525" y="9525"/>
                </a:moveTo>
                <a:lnTo>
                  <a:pt x="571500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025640" y="3258692"/>
            <a:ext cx="600075" cy="38100"/>
          </a:xfrm>
          <a:custGeom>
            <a:avLst/>
            <a:gdLst>
              <a:gd name="connsiteX0" fmla="*/ 9525 w 600075"/>
              <a:gd name="connsiteY0" fmla="*/ 9525 h 38100"/>
              <a:gd name="connsiteX1" fmla="*/ 590550 w 600075"/>
              <a:gd name="connsiteY1" fmla="*/ 14351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00075" h="38100">
                <a:moveTo>
                  <a:pt x="9525" y="9525"/>
                </a:moveTo>
                <a:lnTo>
                  <a:pt x="590550" y="143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8049514" y="2568194"/>
            <a:ext cx="312674" cy="38100"/>
          </a:xfrm>
          <a:custGeom>
            <a:avLst/>
            <a:gdLst>
              <a:gd name="connsiteX0" fmla="*/ 9525 w 312674"/>
              <a:gd name="connsiteY0" fmla="*/ 9525 h 38100"/>
              <a:gd name="connsiteX1" fmla="*/ 303148 w 31267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38100">
                <a:moveTo>
                  <a:pt x="9525" y="9525"/>
                </a:moveTo>
                <a:lnTo>
                  <a:pt x="30314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8049514" y="3839717"/>
            <a:ext cx="312674" cy="38100"/>
          </a:xfrm>
          <a:custGeom>
            <a:avLst/>
            <a:gdLst>
              <a:gd name="connsiteX0" fmla="*/ 9525 w 312674"/>
              <a:gd name="connsiteY0" fmla="*/ 9525 h 38100"/>
              <a:gd name="connsiteX1" fmla="*/ 303148 w 31267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674" h="38100">
                <a:moveTo>
                  <a:pt x="9525" y="9525"/>
                </a:moveTo>
                <a:lnTo>
                  <a:pt x="303148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6787515" y="3569842"/>
            <a:ext cx="38100" cy="1052702"/>
          </a:xfrm>
          <a:custGeom>
            <a:avLst/>
            <a:gdLst>
              <a:gd name="connsiteX0" fmla="*/ 9525 w 38100"/>
              <a:gd name="connsiteY0" fmla="*/ 9525 h 1052702"/>
              <a:gd name="connsiteX1" fmla="*/ 9525 w 38100"/>
              <a:gd name="connsiteY1" fmla="*/ 1043178 h 1052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052702">
                <a:moveTo>
                  <a:pt x="9525" y="9525"/>
                </a:moveTo>
                <a:lnTo>
                  <a:pt x="9525" y="104317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6174740" y="4870069"/>
            <a:ext cx="38100" cy="323468"/>
          </a:xfrm>
          <a:custGeom>
            <a:avLst/>
            <a:gdLst>
              <a:gd name="connsiteX0" fmla="*/ 9525 w 38100"/>
              <a:gd name="connsiteY0" fmla="*/ 313944 h 323468"/>
              <a:gd name="connsiteX1" fmla="*/ 9525 w 38100"/>
              <a:gd name="connsiteY1" fmla="*/ 9525 h 323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23468">
                <a:moveTo>
                  <a:pt x="9525" y="313944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7351014" y="4874767"/>
            <a:ext cx="38100" cy="260350"/>
          </a:xfrm>
          <a:custGeom>
            <a:avLst/>
            <a:gdLst>
              <a:gd name="connsiteX0" fmla="*/ 12700 w 38100"/>
              <a:gd name="connsiteY0" fmla="*/ 250825 h 260350"/>
              <a:gd name="connsiteX1" fmla="*/ 9525 w 38100"/>
              <a:gd name="connsiteY1" fmla="*/ 9525 h 260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60350">
                <a:moveTo>
                  <a:pt x="12700" y="250825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6411214" y="3371977"/>
            <a:ext cx="711200" cy="216915"/>
          </a:xfrm>
          <a:custGeom>
            <a:avLst/>
            <a:gdLst>
              <a:gd name="connsiteX0" fmla="*/ 9525 w 711200"/>
              <a:gd name="connsiteY0" fmla="*/ 108457 h 216915"/>
              <a:gd name="connsiteX1" fmla="*/ 355600 w 711200"/>
              <a:gd name="connsiteY1" fmla="*/ 9525 h 216915"/>
              <a:gd name="connsiteX2" fmla="*/ 701675 w 711200"/>
              <a:gd name="connsiteY2" fmla="*/ 108457 h 216915"/>
              <a:gd name="connsiteX3" fmla="*/ 355600 w 711200"/>
              <a:gd name="connsiteY3" fmla="*/ 207390 h 216915"/>
              <a:gd name="connsiteX4" fmla="*/ 9525 w 711200"/>
              <a:gd name="connsiteY4" fmla="*/ 108457 h 216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200" h="216915">
                <a:moveTo>
                  <a:pt x="9525" y="108457"/>
                </a:moveTo>
                <a:cubicBezTo>
                  <a:pt x="9525" y="53847"/>
                  <a:pt x="164465" y="9525"/>
                  <a:pt x="355600" y="9525"/>
                </a:cubicBezTo>
                <a:cubicBezTo>
                  <a:pt x="546734" y="9525"/>
                  <a:pt x="701675" y="53847"/>
                  <a:pt x="701675" y="108457"/>
                </a:cubicBezTo>
                <a:cubicBezTo>
                  <a:pt x="701675" y="163194"/>
                  <a:pt x="546734" y="207390"/>
                  <a:pt x="355600" y="207390"/>
                </a:cubicBezTo>
                <a:cubicBezTo>
                  <a:pt x="164465" y="207390"/>
                  <a:pt x="9525" y="163194"/>
                  <a:pt x="9525" y="10845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6408039" y="3214242"/>
            <a:ext cx="712342" cy="251333"/>
          </a:xfrm>
          <a:custGeom>
            <a:avLst/>
            <a:gdLst>
              <a:gd name="connsiteX0" fmla="*/ 9525 w 712342"/>
              <a:gd name="connsiteY0" fmla="*/ 125729 h 251333"/>
              <a:gd name="connsiteX1" fmla="*/ 356234 w 712342"/>
              <a:gd name="connsiteY1" fmla="*/ 9525 h 251333"/>
              <a:gd name="connsiteX2" fmla="*/ 702817 w 712342"/>
              <a:gd name="connsiteY2" fmla="*/ 125729 h 251333"/>
              <a:gd name="connsiteX3" fmla="*/ 356234 w 712342"/>
              <a:gd name="connsiteY3" fmla="*/ 241808 h 251333"/>
              <a:gd name="connsiteX4" fmla="*/ 9525 w 712342"/>
              <a:gd name="connsiteY4" fmla="*/ 125729 h 251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2342" h="251333">
                <a:moveTo>
                  <a:pt x="9525" y="125729"/>
                </a:moveTo>
                <a:cubicBezTo>
                  <a:pt x="9525" y="61595"/>
                  <a:pt x="164718" y="9525"/>
                  <a:pt x="356234" y="9525"/>
                </a:cubicBezTo>
                <a:cubicBezTo>
                  <a:pt x="547623" y="9525"/>
                  <a:pt x="702817" y="61595"/>
                  <a:pt x="702817" y="125729"/>
                </a:cubicBezTo>
                <a:cubicBezTo>
                  <a:pt x="702817" y="189865"/>
                  <a:pt x="547623" y="241808"/>
                  <a:pt x="356234" y="241808"/>
                </a:cubicBezTo>
                <a:cubicBezTo>
                  <a:pt x="164718" y="241808"/>
                  <a:pt x="9525" y="189865"/>
                  <a:pt x="9525" y="12572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6547357" y="3274567"/>
            <a:ext cx="410845" cy="126491"/>
          </a:xfrm>
          <a:custGeom>
            <a:avLst/>
            <a:gdLst>
              <a:gd name="connsiteX0" fmla="*/ 9525 w 410845"/>
              <a:gd name="connsiteY0" fmla="*/ 116966 h 126491"/>
              <a:gd name="connsiteX1" fmla="*/ 130810 w 410845"/>
              <a:gd name="connsiteY1" fmla="*/ 116966 h 126491"/>
              <a:gd name="connsiteX2" fmla="*/ 252222 w 410845"/>
              <a:gd name="connsiteY2" fmla="*/ 9525 h 126491"/>
              <a:gd name="connsiteX3" fmla="*/ 401320 w 410845"/>
              <a:gd name="connsiteY3" fmla="*/ 9525 h 12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10845" h="126491">
                <a:moveTo>
                  <a:pt x="9525" y="116966"/>
                </a:moveTo>
                <a:lnTo>
                  <a:pt x="130810" y="116966"/>
                </a:lnTo>
                <a:lnTo>
                  <a:pt x="252222" y="9525"/>
                </a:lnTo>
                <a:lnTo>
                  <a:pt x="401320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6565010" y="3274567"/>
            <a:ext cx="375539" cy="126491"/>
          </a:xfrm>
          <a:custGeom>
            <a:avLst/>
            <a:gdLst>
              <a:gd name="connsiteX0" fmla="*/ 9525 w 375539"/>
              <a:gd name="connsiteY0" fmla="*/ 9525 h 126491"/>
              <a:gd name="connsiteX1" fmla="*/ 130936 w 375539"/>
              <a:gd name="connsiteY1" fmla="*/ 9525 h 126491"/>
              <a:gd name="connsiteX2" fmla="*/ 252221 w 375539"/>
              <a:gd name="connsiteY2" fmla="*/ 116966 h 126491"/>
              <a:gd name="connsiteX3" fmla="*/ 366014 w 375539"/>
              <a:gd name="connsiteY3" fmla="*/ 116966 h 12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375539" h="126491">
                <a:moveTo>
                  <a:pt x="9525" y="9525"/>
                </a:moveTo>
                <a:lnTo>
                  <a:pt x="130936" y="9525"/>
                </a:lnTo>
                <a:lnTo>
                  <a:pt x="252221" y="116966"/>
                </a:lnTo>
                <a:lnTo>
                  <a:pt x="366014" y="1169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6411214" y="3323209"/>
            <a:ext cx="38100" cy="175387"/>
          </a:xfrm>
          <a:custGeom>
            <a:avLst/>
            <a:gdLst>
              <a:gd name="connsiteX0" fmla="*/ 9525 w 38100"/>
              <a:gd name="connsiteY0" fmla="*/ 9525 h 175387"/>
              <a:gd name="connsiteX1" fmla="*/ 9525 w 38100"/>
              <a:gd name="connsiteY1" fmla="*/ 165861 h 1753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5387">
                <a:moveTo>
                  <a:pt x="9525" y="9525"/>
                </a:moveTo>
                <a:lnTo>
                  <a:pt x="9525" y="16586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7101331" y="3330447"/>
            <a:ext cx="38100" cy="172465"/>
          </a:xfrm>
          <a:custGeom>
            <a:avLst/>
            <a:gdLst>
              <a:gd name="connsiteX0" fmla="*/ 9525 w 38100"/>
              <a:gd name="connsiteY0" fmla="*/ 9525 h 172465"/>
              <a:gd name="connsiteX1" fmla="*/ 9525 w 38100"/>
              <a:gd name="connsiteY1" fmla="*/ 162941 h 172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2465">
                <a:moveTo>
                  <a:pt x="9525" y="9525"/>
                </a:moveTo>
                <a:lnTo>
                  <a:pt x="9525" y="1629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5540628" y="2407792"/>
            <a:ext cx="38100" cy="700277"/>
          </a:xfrm>
          <a:custGeom>
            <a:avLst/>
            <a:gdLst>
              <a:gd name="connsiteX0" fmla="*/ 9525 w 38100"/>
              <a:gd name="connsiteY0" fmla="*/ 9525 h 700277"/>
              <a:gd name="connsiteX1" fmla="*/ 9525 w 38100"/>
              <a:gd name="connsiteY1" fmla="*/ 690752 h 700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00277">
                <a:moveTo>
                  <a:pt x="9525" y="9525"/>
                </a:moveTo>
                <a:lnTo>
                  <a:pt x="9525" y="69075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5614415" y="3360165"/>
            <a:ext cx="38100" cy="346202"/>
          </a:xfrm>
          <a:custGeom>
            <a:avLst/>
            <a:gdLst>
              <a:gd name="connsiteX0" fmla="*/ 9525 w 38100"/>
              <a:gd name="connsiteY0" fmla="*/ 336677 h 346202"/>
              <a:gd name="connsiteX1" fmla="*/ 9525 w 38100"/>
              <a:gd name="connsiteY1" fmla="*/ 9525 h 346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46202">
                <a:moveTo>
                  <a:pt x="9525" y="336677"/>
                </a:moveTo>
                <a:lnTo>
                  <a:pt x="952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5273675" y="2132317"/>
            <a:ext cx="1174699" cy="234581"/>
          </a:xfrm>
          <a:custGeom>
            <a:avLst/>
            <a:gdLst>
              <a:gd name="connsiteX0" fmla="*/ 0 w 1174699"/>
              <a:gd name="connsiteY0" fmla="*/ 234581 h 234581"/>
              <a:gd name="connsiteX1" fmla="*/ 1174699 w 1174699"/>
              <a:gd name="connsiteY1" fmla="*/ 234581 h 234581"/>
              <a:gd name="connsiteX2" fmla="*/ 1174699 w 1174699"/>
              <a:gd name="connsiteY2" fmla="*/ 0 h 234581"/>
              <a:gd name="connsiteX3" fmla="*/ 0 w 1174699"/>
              <a:gd name="connsiteY3" fmla="*/ 0 h 234581"/>
              <a:gd name="connsiteX4" fmla="*/ 0 w 1174699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4699" h="234581">
                <a:moveTo>
                  <a:pt x="0" y="234581"/>
                </a:moveTo>
                <a:lnTo>
                  <a:pt x="1174699" y="234581"/>
                </a:lnTo>
                <a:lnTo>
                  <a:pt x="1174699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FF29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890005" y="2132317"/>
            <a:ext cx="306146" cy="234581"/>
          </a:xfrm>
          <a:custGeom>
            <a:avLst/>
            <a:gdLst>
              <a:gd name="connsiteX0" fmla="*/ 0 w 306146"/>
              <a:gd name="connsiteY0" fmla="*/ 234581 h 234581"/>
              <a:gd name="connsiteX1" fmla="*/ 306146 w 306146"/>
              <a:gd name="connsiteY1" fmla="*/ 234581 h 234581"/>
              <a:gd name="connsiteX2" fmla="*/ 306146 w 306146"/>
              <a:gd name="connsiteY2" fmla="*/ 0 h 234581"/>
              <a:gd name="connsiteX3" fmla="*/ 0 w 306146"/>
              <a:gd name="connsiteY3" fmla="*/ 0 h 234581"/>
              <a:gd name="connsiteX4" fmla="*/ 0 w 306146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146" h="234581">
                <a:moveTo>
                  <a:pt x="0" y="234581"/>
                </a:moveTo>
                <a:lnTo>
                  <a:pt x="306146" y="234581"/>
                </a:lnTo>
                <a:lnTo>
                  <a:pt x="306146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6196838" y="2132063"/>
            <a:ext cx="296519" cy="234581"/>
          </a:xfrm>
          <a:custGeom>
            <a:avLst/>
            <a:gdLst>
              <a:gd name="connsiteX0" fmla="*/ 0 w 296519"/>
              <a:gd name="connsiteY0" fmla="*/ 234581 h 234581"/>
              <a:gd name="connsiteX1" fmla="*/ 296519 w 296519"/>
              <a:gd name="connsiteY1" fmla="*/ 234581 h 234581"/>
              <a:gd name="connsiteX2" fmla="*/ 296519 w 296519"/>
              <a:gd name="connsiteY2" fmla="*/ 0 h 234581"/>
              <a:gd name="connsiteX3" fmla="*/ 0 w 296519"/>
              <a:gd name="connsiteY3" fmla="*/ 0 h 234581"/>
              <a:gd name="connsiteX4" fmla="*/ 0 w 296519"/>
              <a:gd name="connsiteY4" fmla="*/ 234581 h 23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6519" h="234581">
                <a:moveTo>
                  <a:pt x="0" y="234581"/>
                </a:moveTo>
                <a:lnTo>
                  <a:pt x="296519" y="234581"/>
                </a:lnTo>
                <a:lnTo>
                  <a:pt x="296519" y="0"/>
                </a:lnTo>
                <a:lnTo>
                  <a:pt x="0" y="0"/>
                </a:lnTo>
                <a:lnTo>
                  <a:pt x="0" y="234581"/>
                </a:lnTo>
              </a:path>
            </a:pathLst>
          </a:custGeom>
          <a:solidFill>
            <a:srgbClr val="112D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6600" y="2120900"/>
            <a:ext cx="660400" cy="5842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3900" y="2717800"/>
            <a:ext cx="673100" cy="584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9300" y="3327400"/>
            <a:ext cx="673100" cy="5842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8300" y="3073400"/>
            <a:ext cx="533400" cy="317500"/>
          </a:xfrm>
          <a:prstGeom prst="rect">
            <a:avLst/>
          </a:prstGeom>
          <a:noFill/>
        </p:spPr>
      </p:pic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213100"/>
            <a:ext cx="723900" cy="368300"/>
          </a:xfrm>
          <a:prstGeom prst="rect">
            <a:avLst/>
          </a:prstGeom>
          <a:noFill/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29600" y="2273300"/>
            <a:ext cx="660400" cy="584200"/>
          </a:xfrm>
          <a:prstGeom prst="rect">
            <a:avLst/>
          </a:prstGeom>
          <a:noFill/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42300" y="3556000"/>
            <a:ext cx="660400" cy="5842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77000" y="4381500"/>
            <a:ext cx="609600" cy="5080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81700" y="5118100"/>
            <a:ext cx="660400" cy="584200"/>
          </a:xfrm>
          <a:prstGeom prst="rect">
            <a:avLst/>
          </a:prstGeom>
          <a:noFill/>
        </p:spPr>
      </p:pic>
      <p:pic>
        <p:nvPicPr>
          <p:cNvPr id="103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37400" y="5080000"/>
            <a:ext cx="673100" cy="584200"/>
          </a:xfrm>
          <a:prstGeom prst="rect">
            <a:avLst/>
          </a:prstGeom>
          <a:noFill/>
        </p:spPr>
      </p:pic>
      <p:sp>
        <p:nvSpPr>
          <p:cNvPr id="1034" name="TextBox 1"/>
          <p:cNvSpPr txBox="1"/>
          <p:nvPr/>
        </p:nvSpPr>
        <p:spPr>
          <a:xfrm>
            <a:off x="558800" y="241300"/>
            <a:ext cx="4232312" cy="14696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(addressing)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IP分组：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558800" y="1816100"/>
            <a:ext cx="3378200" cy="328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源地址(SA)-从哪儿来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目的地址(DA)-到哪儿去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接口(interface):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主机/路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由器与物理链路的连接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实现网络层功能</a:t>
            </a: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路由器通常有多个接口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主机通常只有一个或两个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(e.g.，有线的以太网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49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接口，无线的802.11接口)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5295900" y="2171700"/>
            <a:ext cx="1193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14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分组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SA</a:t>
            </a: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1403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4711700" y="18923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SA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8356600" y="4178300"/>
            <a:ext cx="355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</a:t>
            </a:r>
          </a:p>
        </p:txBody>
      </p:sp>
      <p:sp>
        <p:nvSpPr>
          <p:cNvPr id="45" name="Footer Placeholder 5">
            <a:extLst>
              <a:ext uri="{FF2B5EF4-FFF2-40B4-BE49-F238E27FC236}">
                <a16:creationId xmlns:a16="http://schemas.microsoft.com/office/drawing/2014/main" id="{17A8A8D5-B83F-43B8-8A1F-1DA61E93827A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210D83AE-3655-4529-80B2-6AA50BFEA62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558800" y="1295400"/>
            <a:ext cx="327653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比特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(IPv4)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01700" y="1752600"/>
            <a:ext cx="27432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编号标识主机、路由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器的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接口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58800" y="2959100"/>
            <a:ext cx="3395160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IP地址与每个接口关联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483100" y="1917700"/>
            <a:ext cx="330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4483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4041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00800" y="191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13300" y="2578100"/>
            <a:ext cx="635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3683000"/>
            <a:ext cx="4142160" cy="32778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2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怎样为接口分配IP地址</a:t>
            </a:r>
            <a:endParaRPr kumimoji="0" lang="en-US" altLang="zh-CN" sz="2402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呢？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1930400" algn="l"/>
                <a:tab pos="345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7607300" y="2971800"/>
            <a:ext cx="635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27600" y="3759200"/>
            <a:ext cx="1897955" cy="31752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8300" algn="l"/>
                <a:tab pos="1092200" algn="l"/>
                <a:tab pos="1308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9A3ED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6908800" y="3733800"/>
            <a:ext cx="1447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223.1.2.9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223.1.3.27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  <a:tab pos="571500" algn="l"/>
                <a:tab pos="812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191000" y="1435100"/>
            <a:ext cx="4724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11011111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00000001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=223.1.1.1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A4C336-B1C3-4F89-B32A-A7C4C2D4C6B9}"/>
              </a:ext>
            </a:extLst>
          </p:cNvPr>
          <p:cNvSpPr txBox="1"/>
          <p:nvPr/>
        </p:nvSpPr>
        <p:spPr>
          <a:xfrm>
            <a:off x="-3802" y="637100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8EE960-3C5A-4EFE-8C29-70DD85A6C0AB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098" y="374075"/>
            <a:ext cx="4232312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编址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(addressing)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552FC9DA-72DD-4179-A973-BB0E165C185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613E45D-EB58-4B68-8318-5C6BBA33CF0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883400" y="323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.9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016500" y="4038600"/>
            <a:ext cx="9652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.3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130800" y="3022600"/>
            <a:ext cx="1473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35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59500" y="3975100"/>
            <a:ext cx="952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.27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14400" y="1803400"/>
            <a:ext cx="315951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网络号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(NetID)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–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高位比特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主机号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(HostID)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–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低位比特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8800" y="3759200"/>
            <a:ext cx="3617978" cy="17004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lvl="0"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：</a:t>
            </a:r>
          </a:p>
          <a:p>
            <a:pPr lvl="0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IP地址具有相同网络号的设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备接口</a:t>
            </a:r>
          </a:p>
          <a:p>
            <a:pPr lvl="0"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不跨越路由器</a:t>
            </a:r>
            <a:r>
              <a:rPr kumimoji="0" lang="en-US" altLang="zh-CN" sz="2004" b="0" i="0" u="none" strike="noStrike" kern="1200" cap="none" spc="0" normalizeH="0" baseline="0" noProof="0" dirty="0" err="1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（第三及以</a:t>
            </a:r>
            <a:endParaRPr kumimoji="0" lang="en-US" altLang="zh-CN" sz="2004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5600" algn="l"/>
                <a:tab pos="520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上层网络设备）可以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彼此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37400" y="3810000"/>
            <a:ext cx="10414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  <a:tab pos="21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81100" y="29591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NetID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921000" y="29591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HostID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94200" y="1752600"/>
            <a:ext cx="15748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66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162800" y="1943100"/>
            <a:ext cx="18288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223.1.2.0/24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8A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.1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79500" y="5435600"/>
            <a:ext cx="62992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9500" algn="l"/>
              </a:tabLst>
              <a:defRPr/>
            </a:pP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物理联通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的接口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8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223.1.3.0/24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4D8A16-A2D2-4551-BCEE-76A931D85530}"/>
              </a:ext>
            </a:extLst>
          </p:cNvPr>
          <p:cNvSpPr txBox="1"/>
          <p:nvPr/>
        </p:nvSpPr>
        <p:spPr>
          <a:xfrm>
            <a:off x="1048" y="6337955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4DFB8D-EB0C-4360-93B3-B93EC66D3469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58800" y="161980"/>
            <a:ext cx="4300857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07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子网（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lvl="0" fontAlgn="auto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tabLst>
                <a:tab pos="1790700" algn="l"/>
              </a:tabLst>
              <a:defRPr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91ACBE25-08D8-4E0E-B4C2-F51450A39872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0FAF268-C3CE-4F5B-A8ED-008AAC692E26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73100" y="1854200"/>
            <a:ext cx="1231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IP子网?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18000" y="1841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61000" y="2451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769100" y="1841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02200" y="5753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09900" y="57531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924800" y="577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32500" y="57785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08700" y="3225800"/>
            <a:ext cx="20828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223.1.7.2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223.1.7.1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223.1.8.2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100" algn="l"/>
                <a:tab pos="876300" algn="l"/>
                <a:tab pos="1244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223.1.3.27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784600" y="3238500"/>
            <a:ext cx="19177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223.1.9.2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223.1.9.1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223.1.8.1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800" algn="l"/>
                <a:tab pos="863600" algn="l"/>
                <a:tab pos="1079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223.1.2.6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07400" y="66040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6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4554A6-E20C-496D-A461-DF81DD2B0824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743708" y="169792"/>
            <a:ext cx="5916684" cy="16491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子网（</a:t>
            </a:r>
            <a:r>
              <a:rPr kumimoji="0" lang="en-US" altLang="zh-CN" sz="3995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Subnets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223.1.1.2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0200" algn="l"/>
                <a:tab pos="5029200" algn="l"/>
              </a:tabLst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图中网络有多少个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86314D-66C5-4150-93AB-B5F933E8643B}"/>
              </a:ext>
            </a:extLst>
          </p:cNvPr>
          <p:cNvSpPr txBox="1"/>
          <p:nvPr/>
        </p:nvSpPr>
        <p:spPr>
          <a:xfrm>
            <a:off x="-393" y="643719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0AC6BDA-0302-4A95-B192-F8253AA9636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B0B5F8-5060-4EE3-A078-BC8B3B6D4317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193666" y="1936876"/>
            <a:ext cx="1512189" cy="1479423"/>
          </a:xfrm>
          <a:custGeom>
            <a:avLst/>
            <a:gdLst>
              <a:gd name="connsiteX0" fmla="*/ 1512189 w 1512189"/>
              <a:gd name="connsiteY0" fmla="*/ 1479423 h 1479423"/>
              <a:gd name="connsiteX1" fmla="*/ 3302 w 1512189"/>
              <a:gd name="connsiteY1" fmla="*/ 127 h 1479423"/>
              <a:gd name="connsiteX2" fmla="*/ 0 w 1512189"/>
              <a:gd name="connsiteY2" fmla="*/ 0 h 1479423"/>
              <a:gd name="connsiteX3" fmla="*/ 0 w 1512189"/>
              <a:gd name="connsiteY3" fmla="*/ 1476248 h 1479423"/>
              <a:gd name="connsiteX4" fmla="*/ 1512189 w 1512189"/>
              <a:gd name="connsiteY4" fmla="*/ 1479423 h 1479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1479423">
                <a:moveTo>
                  <a:pt x="1512189" y="1479423"/>
                </a:moveTo>
                <a:cubicBezTo>
                  <a:pt x="1513967" y="664210"/>
                  <a:pt x="838454" y="1777"/>
                  <a:pt x="3302" y="127"/>
                </a:cubicBezTo>
                <a:cubicBezTo>
                  <a:pt x="2159" y="127"/>
                  <a:pt x="1142" y="0"/>
                  <a:pt x="0" y="0"/>
                </a:cubicBezTo>
                <a:lnTo>
                  <a:pt x="0" y="1476248"/>
                </a:lnTo>
                <a:lnTo>
                  <a:pt x="1512189" y="1479423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681477" y="1936876"/>
            <a:ext cx="1512189" cy="2952369"/>
          </a:xfrm>
          <a:custGeom>
            <a:avLst/>
            <a:gdLst>
              <a:gd name="connsiteX0" fmla="*/ 1511681 w 1512189"/>
              <a:gd name="connsiteY0" fmla="*/ 2952369 h 2952369"/>
              <a:gd name="connsiteX1" fmla="*/ 0 w 1512189"/>
              <a:gd name="connsiteY1" fmla="*/ 1475739 h 2952369"/>
              <a:gd name="connsiteX2" fmla="*/ 1512188 w 1512189"/>
              <a:gd name="connsiteY2" fmla="*/ 0 h 2952369"/>
              <a:gd name="connsiteX3" fmla="*/ 1512188 w 1512189"/>
              <a:gd name="connsiteY3" fmla="*/ 1476248 h 2952369"/>
              <a:gd name="connsiteX4" fmla="*/ 1511681 w 1512189"/>
              <a:gd name="connsiteY4" fmla="*/ 2952369 h 2952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2952369">
                <a:moveTo>
                  <a:pt x="1511681" y="2952369"/>
                </a:moveTo>
                <a:cubicBezTo>
                  <a:pt x="676529" y="2952114"/>
                  <a:pt x="-254" y="2290952"/>
                  <a:pt x="0" y="1475739"/>
                </a:cubicBezTo>
                <a:cubicBezTo>
                  <a:pt x="254" y="660654"/>
                  <a:pt x="677291" y="0"/>
                  <a:pt x="1512188" y="0"/>
                </a:cubicBezTo>
                <a:lnTo>
                  <a:pt x="1512188" y="1476248"/>
                </a:lnTo>
                <a:lnTo>
                  <a:pt x="1511681" y="295236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890751" y="1343864"/>
            <a:ext cx="480900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981200" y="2400300"/>
            <a:ext cx="4154984" cy="8188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endParaRPr lang="en-US" altLang="zh-CN" sz="149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1176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93666" y="1936876"/>
            <a:ext cx="1512189" cy="1479423"/>
          </a:xfrm>
          <a:custGeom>
            <a:avLst/>
            <a:gdLst>
              <a:gd name="connsiteX0" fmla="*/ 1512189 w 1512189"/>
              <a:gd name="connsiteY0" fmla="*/ 1479423 h 1479423"/>
              <a:gd name="connsiteX1" fmla="*/ 3302 w 1512189"/>
              <a:gd name="connsiteY1" fmla="*/ 127 h 1479423"/>
              <a:gd name="connsiteX2" fmla="*/ 0 w 1512189"/>
              <a:gd name="connsiteY2" fmla="*/ 0 h 1479423"/>
              <a:gd name="connsiteX3" fmla="*/ 0 w 1512189"/>
              <a:gd name="connsiteY3" fmla="*/ 1476248 h 1479423"/>
              <a:gd name="connsiteX4" fmla="*/ 1512189 w 1512189"/>
              <a:gd name="connsiteY4" fmla="*/ 1479423 h 1479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2189" h="1479423">
                <a:moveTo>
                  <a:pt x="1512189" y="1479423"/>
                </a:moveTo>
                <a:cubicBezTo>
                  <a:pt x="1513967" y="664210"/>
                  <a:pt x="838454" y="1777"/>
                  <a:pt x="3302" y="127"/>
                </a:cubicBezTo>
                <a:cubicBezTo>
                  <a:pt x="2159" y="127"/>
                  <a:pt x="1142" y="0"/>
                  <a:pt x="0" y="0"/>
                </a:cubicBezTo>
                <a:lnTo>
                  <a:pt x="0" y="1476248"/>
                </a:lnTo>
                <a:lnTo>
                  <a:pt x="1512189" y="1479423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962237" y="1470907"/>
            <a:ext cx="480900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81200" y="2400300"/>
            <a:ext cx="4154984" cy="9157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16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31603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187571" y="3403853"/>
            <a:ext cx="1512189" cy="1068959"/>
          </a:xfrm>
          <a:custGeom>
            <a:avLst/>
            <a:gdLst>
              <a:gd name="connsiteX0" fmla="*/ 1512188 w 1512189"/>
              <a:gd name="connsiteY0" fmla="*/ 0 h 1068959"/>
              <a:gd name="connsiteX1" fmla="*/ 1046352 w 1512189"/>
              <a:gd name="connsiteY1" fmla="*/ 1068959 h 1068959"/>
              <a:gd name="connsiteX2" fmla="*/ 0 w 1512189"/>
              <a:gd name="connsiteY2" fmla="*/ 3175 h 1068959"/>
              <a:gd name="connsiteX3" fmla="*/ 1512188 w 1512189"/>
              <a:gd name="connsiteY3" fmla="*/ 0 h 1068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512189" h="1068959">
                <a:moveTo>
                  <a:pt x="1512188" y="0"/>
                </a:moveTo>
                <a:cubicBezTo>
                  <a:pt x="1513077" y="403479"/>
                  <a:pt x="1344675" y="789686"/>
                  <a:pt x="1046352" y="1068959"/>
                </a:cubicBezTo>
                <a:lnTo>
                  <a:pt x="0" y="3175"/>
                </a:lnTo>
                <a:lnTo>
                  <a:pt x="1512188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543622" y="1161923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981200" y="2500659"/>
            <a:ext cx="6277359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19" name="Freeform 3"/>
          <p:cNvSpPr/>
          <p:nvPr/>
        </p:nvSpPr>
        <p:spPr>
          <a:xfrm>
            <a:off x="5835410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2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4" name="Freeform 3"/>
          <p:cNvSpPr/>
          <p:nvPr/>
        </p:nvSpPr>
        <p:spPr>
          <a:xfrm>
            <a:off x="5841759" y="2343610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10</a:t>
            </a:r>
            <a:endParaRPr lang="zh-CN" altLang="en-US" sz="1490" dirty="0">
              <a:solidFill>
                <a:srgbClr val="FF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</p:spTree>
    <p:extLst>
      <p:ext uri="{BB962C8B-B14F-4D97-AF65-F5344CB8AC3E}">
        <p14:creationId xmlns:p14="http://schemas.microsoft.com/office/powerpoint/2010/main" val="3705660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547339" y="1178379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597400" y="4394200"/>
            <a:ext cx="2385268" cy="4486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endParaRPr lang="en-US" altLang="zh-CN" sz="149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endParaRPr lang="en-US" altLang="zh-CN" sz="1489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181094" y="3394836"/>
            <a:ext cx="1068959" cy="1512189"/>
          </a:xfrm>
          <a:custGeom>
            <a:avLst/>
            <a:gdLst>
              <a:gd name="connsiteX0" fmla="*/ 0 w 1068959"/>
              <a:gd name="connsiteY0" fmla="*/ 1512189 h 1512189"/>
              <a:gd name="connsiteX1" fmla="*/ 1068959 w 1068959"/>
              <a:gd name="connsiteY1" fmla="*/ 1046226 h 1512189"/>
              <a:gd name="connsiteX2" fmla="*/ 3302 w 1068959"/>
              <a:gd name="connsiteY2" fmla="*/ 0 h 1512189"/>
              <a:gd name="connsiteX3" fmla="*/ 0 w 1068959"/>
              <a:gd name="connsiteY3" fmla="*/ 1512189 h 151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8959" h="1512189">
                <a:moveTo>
                  <a:pt x="0" y="1512189"/>
                </a:moveTo>
                <a:cubicBezTo>
                  <a:pt x="403478" y="1513078"/>
                  <a:pt x="789813" y="1344676"/>
                  <a:pt x="1068959" y="1046226"/>
                </a:cubicBezTo>
                <a:lnTo>
                  <a:pt x="3302" y="0"/>
                </a:lnTo>
                <a:lnTo>
                  <a:pt x="0" y="1512189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7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151779" y="3750477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667606" y="3533698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</p:spTree>
    <p:extLst>
      <p:ext uri="{BB962C8B-B14F-4D97-AF65-F5344CB8AC3E}">
        <p14:creationId xmlns:p14="http://schemas.microsoft.com/office/powerpoint/2010/main" val="247326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F3BAB2C2-5802-4635-9D93-62B906FF81E0}" type="slidenum">
              <a:rPr lang="en-US" altLang="zh-CN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连接建立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1" y="1600200"/>
            <a:ext cx="7094838" cy="4648200"/>
          </a:xfrm>
        </p:spPr>
        <p:txBody>
          <a:bodyPr/>
          <a:lstStyle/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在某些网络中有第三个重要的功能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en-US" altLang="zh-CN" dirty="0">
                <a:ea typeface="宋体" charset="-122"/>
              </a:rPr>
              <a:t>ATM, frame relay, X.25</a:t>
            </a:r>
          </a:p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网络数据报开始流动之前，</a:t>
            </a:r>
            <a:r>
              <a:rPr lang="en-US" altLang="zh-CN" sz="2400" dirty="0">
                <a:ea typeface="宋体" charset="-122"/>
              </a:rPr>
              <a:t>2</a:t>
            </a:r>
            <a:r>
              <a:rPr lang="zh-CN" altLang="en-US" sz="2400" dirty="0">
                <a:ea typeface="宋体" charset="-122"/>
              </a:rPr>
              <a:t>个终端主机以及 所有经过的中间路由会建立虚连接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dirty="0">
                <a:ea typeface="宋体" charset="-122"/>
              </a:rPr>
              <a:t>涉及路由器</a:t>
            </a:r>
            <a:endParaRPr lang="en-US" altLang="zh-CN" dirty="0">
              <a:ea typeface="宋体" charset="-122"/>
            </a:endParaRPr>
          </a:p>
          <a:p>
            <a:pPr>
              <a:buNone/>
            </a:pP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lang="zh-CN" altLang="en-US" sz="2400" dirty="0">
                <a:ea typeface="宋体" charset="-122"/>
              </a:rPr>
              <a:t>网络层与传输层的连接服务</a:t>
            </a:r>
            <a:r>
              <a:rPr lang="en-US" altLang="zh-CN" sz="2400" dirty="0">
                <a:ea typeface="宋体" charset="-122"/>
              </a:rPr>
              <a:t>:</a:t>
            </a:r>
          </a:p>
          <a:p>
            <a:pPr lvl="1">
              <a:buNone/>
            </a:pPr>
            <a:r>
              <a:rPr lang="zh-CN" altLang="en-US" dirty="0"/>
              <a:t>   </a:t>
            </a: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网络层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2</a:t>
            </a:r>
            <a:r>
              <a:rPr lang="zh-CN" altLang="en-US" dirty="0">
                <a:ea typeface="宋体" charset="-122"/>
              </a:rPr>
              <a:t>个主机之间</a:t>
            </a:r>
            <a:r>
              <a:rPr lang="en-US" altLang="zh-CN" dirty="0">
                <a:ea typeface="宋体" charset="-122"/>
              </a:rPr>
              <a:t>(</a:t>
            </a:r>
            <a:r>
              <a:rPr lang="zh-CN" altLang="en-US" dirty="0">
                <a:ea typeface="宋体" charset="-122"/>
              </a:rPr>
              <a:t>在虚电路网络中可能也涉及中间路由</a:t>
            </a:r>
            <a:r>
              <a:rPr lang="en-US" altLang="zh-CN" dirty="0">
                <a:ea typeface="宋体" charset="-122"/>
              </a:rPr>
              <a:t>)</a:t>
            </a:r>
          </a:p>
          <a:p>
            <a:pPr lvl="1">
              <a:buNone/>
            </a:pPr>
            <a:r>
              <a:rPr lang="en-US" altLang="zh-CN" dirty="0">
                <a:solidFill>
                  <a:srgbClr val="009999"/>
                </a:solidFill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 </a:t>
            </a:r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传输层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:</a:t>
            </a:r>
            <a:r>
              <a:rPr lang="en-US" altLang="zh-CN" dirty="0">
                <a:ea typeface="宋体" charset="-122"/>
              </a:rPr>
              <a:t> 2</a:t>
            </a:r>
            <a:r>
              <a:rPr lang="zh-CN" altLang="en-US" dirty="0">
                <a:ea typeface="宋体" charset="-122"/>
              </a:rPr>
              <a:t>个进程之间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Network Layer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9912" y="3419085"/>
            <a:ext cx="570440" cy="1486074"/>
          </a:xfrm>
          <a:custGeom>
            <a:avLst/>
            <a:gdLst>
              <a:gd name="connsiteX0" fmla="*/ 564090 w 570440"/>
              <a:gd name="connsiteY0" fmla="*/ 1373854 h 1486074"/>
              <a:gd name="connsiteX1" fmla="*/ 540349 w 570440"/>
              <a:gd name="connsiteY1" fmla="*/ 1373854 h 1486074"/>
              <a:gd name="connsiteX2" fmla="*/ 516446 w 570440"/>
              <a:gd name="connsiteY2" fmla="*/ 1385702 h 1486074"/>
              <a:gd name="connsiteX3" fmla="*/ 468803 w 570440"/>
              <a:gd name="connsiteY3" fmla="*/ 1409009 h 1486074"/>
              <a:gd name="connsiteX4" fmla="*/ 445387 w 570440"/>
              <a:gd name="connsiteY4" fmla="*/ 1409009 h 1486074"/>
              <a:gd name="connsiteX5" fmla="*/ 421647 w 570440"/>
              <a:gd name="connsiteY5" fmla="*/ 1420857 h 1486074"/>
              <a:gd name="connsiteX6" fmla="*/ 385873 w 570440"/>
              <a:gd name="connsiteY6" fmla="*/ 1432721 h 1486074"/>
              <a:gd name="connsiteX7" fmla="*/ 338555 w 570440"/>
              <a:gd name="connsiteY7" fmla="*/ 1444569 h 1486074"/>
              <a:gd name="connsiteX8" fmla="*/ 314814 w 570440"/>
              <a:gd name="connsiteY8" fmla="*/ 1444569 h 1486074"/>
              <a:gd name="connsiteX9" fmla="*/ 290911 w 570440"/>
              <a:gd name="connsiteY9" fmla="*/ 1444569 h 1486074"/>
              <a:gd name="connsiteX10" fmla="*/ 267170 w 570440"/>
              <a:gd name="connsiteY10" fmla="*/ 1456417 h 1486074"/>
              <a:gd name="connsiteX11" fmla="*/ 243755 w 570440"/>
              <a:gd name="connsiteY11" fmla="*/ 1456417 h 1486074"/>
              <a:gd name="connsiteX12" fmla="*/ 184241 w 570440"/>
              <a:gd name="connsiteY12" fmla="*/ 1468265 h 1486074"/>
              <a:gd name="connsiteX13" fmla="*/ 160338 w 570440"/>
              <a:gd name="connsiteY13" fmla="*/ 1468265 h 1486074"/>
              <a:gd name="connsiteX14" fmla="*/ 136923 w 570440"/>
              <a:gd name="connsiteY14" fmla="*/ 1468265 h 1486074"/>
              <a:gd name="connsiteX15" fmla="*/ 113182 w 570440"/>
              <a:gd name="connsiteY15" fmla="*/ 1468265 h 1486074"/>
              <a:gd name="connsiteX16" fmla="*/ 65539 w 570440"/>
              <a:gd name="connsiteY16" fmla="*/ 1479724 h 1486074"/>
              <a:gd name="connsiteX17" fmla="*/ 30090 w 570440"/>
              <a:gd name="connsiteY17" fmla="*/ 1479724 h 1486074"/>
              <a:gd name="connsiteX18" fmla="*/ 6350 w 570440"/>
              <a:gd name="connsiteY18" fmla="*/ 1479724 h 1486074"/>
              <a:gd name="connsiteX19" fmla="*/ 6350 w 570440"/>
              <a:gd name="connsiteY19" fmla="*/ 6350 h 1486074"/>
              <a:gd name="connsiteX20" fmla="*/ 564090 w 570440"/>
              <a:gd name="connsiteY20" fmla="*/ 1373854 h 148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70440" h="1486074">
                <a:moveTo>
                  <a:pt x="564090" y="1373854"/>
                </a:moveTo>
                <a:lnTo>
                  <a:pt x="540349" y="1373854"/>
                </a:lnTo>
                <a:lnTo>
                  <a:pt x="516446" y="1385702"/>
                </a:lnTo>
                <a:lnTo>
                  <a:pt x="468803" y="1409009"/>
                </a:lnTo>
                <a:lnTo>
                  <a:pt x="445387" y="1409009"/>
                </a:lnTo>
                <a:lnTo>
                  <a:pt x="421647" y="1420857"/>
                </a:lnTo>
                <a:lnTo>
                  <a:pt x="385873" y="1432721"/>
                </a:lnTo>
                <a:lnTo>
                  <a:pt x="338555" y="1444569"/>
                </a:lnTo>
                <a:lnTo>
                  <a:pt x="314814" y="1444569"/>
                </a:lnTo>
                <a:lnTo>
                  <a:pt x="290911" y="1444569"/>
                </a:lnTo>
                <a:lnTo>
                  <a:pt x="267170" y="1456417"/>
                </a:lnTo>
                <a:lnTo>
                  <a:pt x="243755" y="1456417"/>
                </a:lnTo>
                <a:lnTo>
                  <a:pt x="184241" y="1468265"/>
                </a:lnTo>
                <a:lnTo>
                  <a:pt x="160338" y="1468265"/>
                </a:lnTo>
                <a:lnTo>
                  <a:pt x="136923" y="1468265"/>
                </a:lnTo>
                <a:lnTo>
                  <a:pt x="113182" y="1468265"/>
                </a:lnTo>
                <a:lnTo>
                  <a:pt x="65539" y="1479724"/>
                </a:lnTo>
                <a:lnTo>
                  <a:pt x="30090" y="1479724"/>
                </a:lnTo>
                <a:lnTo>
                  <a:pt x="6350" y="1479724"/>
                </a:lnTo>
                <a:lnTo>
                  <a:pt x="6350" y="6350"/>
                </a:lnTo>
                <a:lnTo>
                  <a:pt x="564090" y="137385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665" y="5469743"/>
            <a:ext cx="2639839" cy="277678"/>
          </a:xfrm>
          <a:custGeom>
            <a:avLst/>
            <a:gdLst>
              <a:gd name="connsiteX0" fmla="*/ 6350 w 2639839"/>
              <a:gd name="connsiteY0" fmla="*/ 271328 h 277678"/>
              <a:gd name="connsiteX1" fmla="*/ 2633488 w 2639839"/>
              <a:gd name="connsiteY1" fmla="*/ 271328 h 277678"/>
              <a:gd name="connsiteX2" fmla="*/ 2633488 w 2639839"/>
              <a:gd name="connsiteY2" fmla="*/ 6350 h 277678"/>
              <a:gd name="connsiteX3" fmla="*/ 6350 w 2639839"/>
              <a:gd name="connsiteY3" fmla="*/ 6350 h 277678"/>
              <a:gd name="connsiteX4" fmla="*/ 6350 w 2639839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39839" h="277678">
                <a:moveTo>
                  <a:pt x="6350" y="271328"/>
                </a:moveTo>
                <a:lnTo>
                  <a:pt x="2633488" y="271328"/>
                </a:lnTo>
                <a:lnTo>
                  <a:pt x="2633488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616437" y="1171185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686300" y="5270500"/>
            <a:ext cx="469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597400" y="4394200"/>
            <a:ext cx="36195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1110</a:t>
            </a:r>
          </a:p>
          <a:p>
            <a:pPr>
              <a:lnSpc>
                <a:spcPts val="12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  <a:p>
            <a:pPr>
              <a:lnSpc>
                <a:spcPts val="9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224.0.0.0~239.255.255.255</a:t>
            </a:r>
          </a:p>
          <a:p>
            <a:pPr>
              <a:lnSpc>
                <a:spcPts val="13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E类地址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88000" y="5257800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46600" y="5511800"/>
            <a:ext cx="2298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240.0.0.0~255.255.255.255</a:t>
            </a:r>
          </a:p>
        </p:txBody>
      </p:sp>
      <p:sp>
        <p:nvSpPr>
          <p:cNvPr id="27" name="Freeform 3"/>
          <p:cNvSpPr/>
          <p:nvPr/>
        </p:nvSpPr>
        <p:spPr>
          <a:xfrm>
            <a:off x="4189912" y="3419085"/>
            <a:ext cx="1056796" cy="1380204"/>
          </a:xfrm>
          <a:custGeom>
            <a:avLst/>
            <a:gdLst>
              <a:gd name="connsiteX0" fmla="*/ 1050446 w 1056796"/>
              <a:gd name="connsiteY0" fmla="*/ 1043631 h 1380204"/>
              <a:gd name="connsiteX1" fmla="*/ 1038576 w 1056796"/>
              <a:gd name="connsiteY1" fmla="*/ 1067327 h 1380204"/>
              <a:gd name="connsiteX2" fmla="*/ 1002802 w 1056796"/>
              <a:gd name="connsiteY2" fmla="*/ 1102483 h 1380204"/>
              <a:gd name="connsiteX3" fmla="*/ 978899 w 1056796"/>
              <a:gd name="connsiteY3" fmla="*/ 1114331 h 1380204"/>
              <a:gd name="connsiteX4" fmla="*/ 955484 w 1056796"/>
              <a:gd name="connsiteY4" fmla="*/ 1138043 h 1380204"/>
              <a:gd name="connsiteX5" fmla="*/ 943614 w 1056796"/>
              <a:gd name="connsiteY5" fmla="*/ 1149891 h 1380204"/>
              <a:gd name="connsiteX6" fmla="*/ 895970 w 1056796"/>
              <a:gd name="connsiteY6" fmla="*/ 1185046 h 1380204"/>
              <a:gd name="connsiteX7" fmla="*/ 872229 w 1056796"/>
              <a:gd name="connsiteY7" fmla="*/ 1196894 h 1380204"/>
              <a:gd name="connsiteX8" fmla="*/ 860684 w 1056796"/>
              <a:gd name="connsiteY8" fmla="*/ 1208742 h 1380204"/>
              <a:gd name="connsiteX9" fmla="*/ 813041 w 1056796"/>
              <a:gd name="connsiteY9" fmla="*/ 1244303 h 1380204"/>
              <a:gd name="connsiteX10" fmla="*/ 789137 w 1056796"/>
              <a:gd name="connsiteY10" fmla="*/ 1255746 h 1380204"/>
              <a:gd name="connsiteX11" fmla="*/ 765722 w 1056796"/>
              <a:gd name="connsiteY11" fmla="*/ 1267594 h 1380204"/>
              <a:gd name="connsiteX12" fmla="*/ 753852 w 1056796"/>
              <a:gd name="connsiteY12" fmla="*/ 1279458 h 1380204"/>
              <a:gd name="connsiteX13" fmla="*/ 706208 w 1056796"/>
              <a:gd name="connsiteY13" fmla="*/ 1303154 h 1380204"/>
              <a:gd name="connsiteX14" fmla="*/ 682468 w 1056796"/>
              <a:gd name="connsiteY14" fmla="*/ 1315002 h 1380204"/>
              <a:gd name="connsiteX15" fmla="*/ 659052 w 1056796"/>
              <a:gd name="connsiteY15" fmla="*/ 1326461 h 1380204"/>
              <a:gd name="connsiteX16" fmla="*/ 635149 w 1056796"/>
              <a:gd name="connsiteY16" fmla="*/ 1338309 h 1380204"/>
              <a:gd name="connsiteX17" fmla="*/ 587505 w 1056796"/>
              <a:gd name="connsiteY17" fmla="*/ 1362006 h 1380204"/>
              <a:gd name="connsiteX18" fmla="*/ 564090 w 1056796"/>
              <a:gd name="connsiteY18" fmla="*/ 1373854 h 1380204"/>
              <a:gd name="connsiteX19" fmla="*/ 6350 w 1056796"/>
              <a:gd name="connsiteY19" fmla="*/ 6350 h 1380204"/>
              <a:gd name="connsiteX20" fmla="*/ 1050446 w 1056796"/>
              <a:gd name="connsiteY20" fmla="*/ 1043631 h 138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56796" h="1380204">
                <a:moveTo>
                  <a:pt x="1050446" y="1043631"/>
                </a:moveTo>
                <a:lnTo>
                  <a:pt x="1038576" y="1067327"/>
                </a:lnTo>
                <a:lnTo>
                  <a:pt x="1002802" y="1102483"/>
                </a:lnTo>
                <a:lnTo>
                  <a:pt x="978899" y="1114331"/>
                </a:lnTo>
                <a:lnTo>
                  <a:pt x="955484" y="1138043"/>
                </a:lnTo>
                <a:lnTo>
                  <a:pt x="943614" y="1149891"/>
                </a:lnTo>
                <a:lnTo>
                  <a:pt x="895970" y="1185046"/>
                </a:lnTo>
                <a:lnTo>
                  <a:pt x="872229" y="1196894"/>
                </a:lnTo>
                <a:lnTo>
                  <a:pt x="860684" y="1208742"/>
                </a:lnTo>
                <a:lnTo>
                  <a:pt x="813041" y="1244303"/>
                </a:lnTo>
                <a:lnTo>
                  <a:pt x="789137" y="1255746"/>
                </a:lnTo>
                <a:lnTo>
                  <a:pt x="765722" y="1267594"/>
                </a:lnTo>
                <a:lnTo>
                  <a:pt x="753852" y="1279458"/>
                </a:lnTo>
                <a:lnTo>
                  <a:pt x="706208" y="1303154"/>
                </a:lnTo>
                <a:lnTo>
                  <a:pt x="682468" y="1315002"/>
                </a:lnTo>
                <a:lnTo>
                  <a:pt x="659052" y="1326461"/>
                </a:lnTo>
                <a:lnTo>
                  <a:pt x="635149" y="1338309"/>
                </a:lnTo>
                <a:lnTo>
                  <a:pt x="587505" y="1362006"/>
                </a:lnTo>
                <a:lnTo>
                  <a:pt x="564090" y="1373854"/>
                </a:lnTo>
                <a:lnTo>
                  <a:pt x="6350" y="6350"/>
                </a:lnTo>
                <a:lnTo>
                  <a:pt x="1050446" y="104363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873851" y="4551784"/>
            <a:ext cx="2611386" cy="277678"/>
          </a:xfrm>
          <a:custGeom>
            <a:avLst/>
            <a:gdLst>
              <a:gd name="connsiteX0" fmla="*/ 6350 w 2611386"/>
              <a:gd name="connsiteY0" fmla="*/ 271328 h 277678"/>
              <a:gd name="connsiteX1" fmla="*/ 2605036 w 2611386"/>
              <a:gd name="connsiteY1" fmla="*/ 271328 h 277678"/>
              <a:gd name="connsiteX2" fmla="*/ 2605036 w 2611386"/>
              <a:gd name="connsiteY2" fmla="*/ 6350 h 277678"/>
              <a:gd name="connsiteX3" fmla="*/ 6350 w 2611386"/>
              <a:gd name="connsiteY3" fmla="*/ 6350 h 277678"/>
              <a:gd name="connsiteX4" fmla="*/ 6350 w 2611386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1386" h="277678">
                <a:moveTo>
                  <a:pt x="6350" y="271328"/>
                </a:moveTo>
                <a:lnTo>
                  <a:pt x="2605036" y="271328"/>
                </a:lnTo>
                <a:lnTo>
                  <a:pt x="2605036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600700" y="3556000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</p:spTree>
    <p:extLst>
      <p:ext uri="{BB962C8B-B14F-4D97-AF65-F5344CB8AC3E}">
        <p14:creationId xmlns:p14="http://schemas.microsoft.com/office/powerpoint/2010/main" val="330411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pPr>
              <a:lnSpc>
                <a:spcPts val="4200"/>
              </a:lnSpc>
              <a:tabLst/>
            </a:pPr>
            <a:r>
              <a:rPr lang="en-US" altLang="zh-CN" sz="3998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特殊</a:t>
            </a:r>
            <a:r>
              <a:rPr lang="en-US" altLang="zh-CN" sz="3998" b="1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3998" dirty="0" err="1">
                <a:solidFill>
                  <a:srgbClr val="3333CC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endParaRPr lang="en-US" altLang="zh-CN" sz="3998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3975E6D-2ECA-4E0E-85CC-EFC18CA4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11BCD864-D7D8-4BB5-82C0-32D4BF9A7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09775"/>
              </p:ext>
            </p:extLst>
          </p:nvPr>
        </p:nvGraphicFramePr>
        <p:xfrm>
          <a:off x="304800" y="948057"/>
          <a:ext cx="8496932" cy="5681343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NetID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HostID</a:t>
                      </a:r>
                      <a:endParaRPr lang="zh-CN" altLang="en-US" sz="2004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作为</a:t>
                      </a:r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分组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源地址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作为</a:t>
                      </a:r>
                      <a:r>
                        <a:rPr lang="en-US" altLang="zh-CN" sz="2006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</a:t>
                      </a:r>
                      <a:r>
                        <a:rPr lang="en-US" altLang="zh-CN" sz="2006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分组</a:t>
                      </a:r>
                      <a:endParaRPr lang="zh-CN" altLang="en-US" sz="2006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目的地址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用途</a:t>
                      </a:r>
                      <a:endParaRPr lang="zh-CN" altLang="en-US" sz="2004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6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在本网范围内表示本机；在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路由表中用于表示默认路由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相当于表示整个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Internet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网络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表示本网内某个特定主机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本网广播地址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路由器不转发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网络地址，表示一个网络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2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特定值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不可以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直接广播地址，对特定网络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上的所有主机进行广播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127</a:t>
                      </a:r>
                      <a:endParaRPr lang="zh-CN" altLang="en-US" sz="2004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非全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或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非全</a:t>
                      </a:r>
                      <a:r>
                        <a:rPr lang="en-US" altLang="zh-CN" sz="2004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的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任何数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可以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用于本地软件环回测试，称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为环回地址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C4D31D5-C253-4665-965F-E19DB7D6D614}"/>
              </a:ext>
            </a:extLst>
          </p:cNvPr>
          <p:cNvSpPr txBox="1">
            <a:spLocks/>
          </p:cNvSpPr>
          <p:nvPr/>
        </p:nvSpPr>
        <p:spPr bwMode="auto">
          <a:xfrm>
            <a:off x="5562600" y="6553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r>
              <a:rPr lang="en-US" altLang="zh-CN">
                <a:ea typeface="宋体" charset="-122"/>
              </a:rPr>
              <a:t>Network Layer</a:t>
            </a:r>
            <a:endParaRPr lang="en-US" altLang="zh-CN" dirty="0">
              <a:latin typeface="Times New Roman" pitchFamily="18" charset="0"/>
              <a:ea typeface="宋体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A8ED0E-861C-4266-A2C5-DFB4C727604C}"/>
              </a:ext>
            </a:extLst>
          </p:cNvPr>
          <p:cNvSpPr txBox="1">
            <a:spLocks/>
          </p:cNvSpPr>
          <p:nvPr/>
        </p:nvSpPr>
        <p:spPr bwMode="auto">
          <a:xfrm>
            <a:off x="8315325" y="65532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r>
              <a:rPr lang="en-US" altLang="zh-CN">
                <a:ea typeface="宋体" charset="-122"/>
              </a:rPr>
              <a:t>4-</a:t>
            </a:r>
            <a:fld id="{3654D079-564F-4684-AF08-79AE3D7B06FF}" type="slidenum">
              <a:rPr lang="en-US" altLang="zh-CN" smtClean="0">
                <a:ea typeface="宋体" charset="-122"/>
              </a:rPr>
              <a:pPr/>
              <a:t>61</a:t>
            </a:fld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200"/>
            <a:ext cx="9144000" cy="244475"/>
          </a:xfrm>
          <a:custGeom>
            <a:avLst/>
            <a:gdLst>
              <a:gd name="connsiteX0" fmla="*/ 0 w 9144000"/>
              <a:gd name="connsiteY0" fmla="*/ 244475 h 244475"/>
              <a:gd name="connsiteX1" fmla="*/ 9144000 w 9144000"/>
              <a:gd name="connsiteY1" fmla="*/ 244475 h 244475"/>
              <a:gd name="connsiteX2" fmla="*/ 9144000 w 9144000"/>
              <a:gd name="connsiteY2" fmla="*/ 0 h 244475"/>
              <a:gd name="connsiteX3" fmla="*/ 0 w 9144000"/>
              <a:gd name="connsiteY3" fmla="*/ 0 h 244475"/>
              <a:gd name="connsiteX4" fmla="*/ 0 w 9144000"/>
              <a:gd name="connsiteY4" fmla="*/ 244475 h 244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244475">
                <a:moveTo>
                  <a:pt x="0" y="244475"/>
                </a:moveTo>
                <a:lnTo>
                  <a:pt x="9144000" y="244475"/>
                </a:lnTo>
                <a:lnTo>
                  <a:pt x="9144000" y="0"/>
                </a:lnTo>
                <a:lnTo>
                  <a:pt x="0" y="0"/>
                </a:lnTo>
                <a:lnTo>
                  <a:pt x="0" y="2444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0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509587" y="1671701"/>
          <a:ext cx="8228011" cy="3540123"/>
        </p:xfrm>
        <a:graphic>
          <a:graphicData uri="http://schemas.openxmlformats.org/drawingml/2006/table">
            <a:tbl>
              <a:tblPr/>
              <a:tblGrid>
                <a:gridCol w="162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5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Class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NetIDs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8" b="1" dirty="0">
                          <a:solidFill>
                            <a:srgbClr val="99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Blocks</a:t>
                      </a:r>
                      <a:endParaRPr lang="zh-CN" altLang="en-US" sz="2798" b="1" dirty="0">
                        <a:solidFill>
                          <a:srgbClr val="99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mpd="sng">
                      <a:solidFill>
                        <a:srgbClr val="163794"/>
                      </a:solidFill>
                      <a:prstDash val="soli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3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A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10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3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B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172.16to172.31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16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9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C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192.168.0to192.168.255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256</a:t>
                      </a:r>
                      <a:endParaRPr lang="zh-CN" altLang="en-US" sz="2795" b="1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8318500" y="66040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3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5823DB-31C8-4705-BD8B-5411E34AECE5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12C85E-B598-4A6F-956B-E46BDF86DBC7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39894" y="356685"/>
            <a:ext cx="5184111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私有（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Private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）</a:t>
            </a:r>
            <a:r>
              <a:rPr kumimoji="0" lang="en-US" altLang="zh-CN" sz="3998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3998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D74D482-ED55-4C02-80A2-B785FA3619D9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50BC7F-E705-4072-BCFD-8DE99868813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地址（</a:t>
            </a:r>
            <a:r>
              <a:rPr lang="en-US" altLang="zh-CN" dirty="0"/>
              <a:t>Addresses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Network Layer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2718648" y="1956797"/>
            <a:ext cx="1483963" cy="2948363"/>
          </a:xfrm>
          <a:custGeom>
            <a:avLst/>
            <a:gdLst>
              <a:gd name="connsiteX0" fmla="*/ 1477613 w 1483963"/>
              <a:gd name="connsiteY0" fmla="*/ 2942013 h 2948363"/>
              <a:gd name="connsiteX1" fmla="*/ 1453710 w 1483963"/>
              <a:gd name="connsiteY1" fmla="*/ 2942013 h 2948363"/>
              <a:gd name="connsiteX2" fmla="*/ 1406554 w 1483963"/>
              <a:gd name="connsiteY2" fmla="*/ 2942013 h 2948363"/>
              <a:gd name="connsiteX3" fmla="*/ 1382651 w 1483963"/>
              <a:gd name="connsiteY3" fmla="*/ 2930554 h 2948363"/>
              <a:gd name="connsiteX4" fmla="*/ 1347040 w 1483963"/>
              <a:gd name="connsiteY4" fmla="*/ 2930554 h 2948363"/>
              <a:gd name="connsiteX5" fmla="*/ 1299722 w 1483963"/>
              <a:gd name="connsiteY5" fmla="*/ 2930554 h 2948363"/>
              <a:gd name="connsiteX6" fmla="*/ 1275981 w 1483963"/>
              <a:gd name="connsiteY6" fmla="*/ 2930554 h 2948363"/>
              <a:gd name="connsiteX7" fmla="*/ 1252078 w 1483963"/>
              <a:gd name="connsiteY7" fmla="*/ 2918705 h 2948363"/>
              <a:gd name="connsiteX8" fmla="*/ 1192889 w 1483963"/>
              <a:gd name="connsiteY8" fmla="*/ 2906857 h 2948363"/>
              <a:gd name="connsiteX9" fmla="*/ 1169148 w 1483963"/>
              <a:gd name="connsiteY9" fmla="*/ 2906857 h 2948363"/>
              <a:gd name="connsiteX10" fmla="*/ 1145245 w 1483963"/>
              <a:gd name="connsiteY10" fmla="*/ 2906857 h 2948363"/>
              <a:gd name="connsiteX11" fmla="*/ 1098090 w 1483963"/>
              <a:gd name="connsiteY11" fmla="*/ 2895009 h 2948363"/>
              <a:gd name="connsiteX12" fmla="*/ 1074186 w 1483963"/>
              <a:gd name="connsiteY12" fmla="*/ 2883145 h 2948363"/>
              <a:gd name="connsiteX13" fmla="*/ 1050446 w 1483963"/>
              <a:gd name="connsiteY13" fmla="*/ 2871297 h 2948363"/>
              <a:gd name="connsiteX14" fmla="*/ 1003127 w 1483963"/>
              <a:gd name="connsiteY14" fmla="*/ 2859838 h 2948363"/>
              <a:gd name="connsiteX15" fmla="*/ 979387 w 1483963"/>
              <a:gd name="connsiteY15" fmla="*/ 2847990 h 2948363"/>
              <a:gd name="connsiteX16" fmla="*/ 955484 w 1483963"/>
              <a:gd name="connsiteY16" fmla="*/ 2836142 h 2948363"/>
              <a:gd name="connsiteX17" fmla="*/ 908328 w 1483963"/>
              <a:gd name="connsiteY17" fmla="*/ 2824294 h 2948363"/>
              <a:gd name="connsiteX18" fmla="*/ 884425 w 1483963"/>
              <a:gd name="connsiteY18" fmla="*/ 2812446 h 2948363"/>
              <a:gd name="connsiteX19" fmla="*/ 860684 w 1483963"/>
              <a:gd name="connsiteY19" fmla="*/ 2800598 h 2948363"/>
              <a:gd name="connsiteX20" fmla="*/ 813040 w 1483963"/>
              <a:gd name="connsiteY20" fmla="*/ 2777290 h 2948363"/>
              <a:gd name="connsiteX21" fmla="*/ 789625 w 1483963"/>
              <a:gd name="connsiteY21" fmla="*/ 2765442 h 2948363"/>
              <a:gd name="connsiteX22" fmla="*/ 765722 w 1483963"/>
              <a:gd name="connsiteY22" fmla="*/ 2753594 h 2948363"/>
              <a:gd name="connsiteX23" fmla="*/ 718078 w 1483963"/>
              <a:gd name="connsiteY23" fmla="*/ 2729882 h 2948363"/>
              <a:gd name="connsiteX24" fmla="*/ 694663 w 1483963"/>
              <a:gd name="connsiteY24" fmla="*/ 2718034 h 2948363"/>
              <a:gd name="connsiteX25" fmla="*/ 670922 w 1483963"/>
              <a:gd name="connsiteY25" fmla="*/ 2706591 h 2948363"/>
              <a:gd name="connsiteX26" fmla="*/ 635149 w 1483963"/>
              <a:gd name="connsiteY26" fmla="*/ 2671031 h 2948363"/>
              <a:gd name="connsiteX27" fmla="*/ 611408 w 1483963"/>
              <a:gd name="connsiteY27" fmla="*/ 2659183 h 2948363"/>
              <a:gd name="connsiteX28" fmla="*/ 587993 w 1483963"/>
              <a:gd name="connsiteY28" fmla="*/ 2647334 h 2948363"/>
              <a:gd name="connsiteX29" fmla="*/ 552219 w 1483963"/>
              <a:gd name="connsiteY29" fmla="*/ 2612179 h 2948363"/>
              <a:gd name="connsiteX30" fmla="*/ 528316 w 1483963"/>
              <a:gd name="connsiteY30" fmla="*/ 2600331 h 2948363"/>
              <a:gd name="connsiteX31" fmla="*/ 516446 w 1483963"/>
              <a:gd name="connsiteY31" fmla="*/ 2576619 h 2948363"/>
              <a:gd name="connsiteX32" fmla="*/ 469290 w 1483963"/>
              <a:gd name="connsiteY32" fmla="*/ 2541464 h 2948363"/>
              <a:gd name="connsiteX33" fmla="*/ 457257 w 1483963"/>
              <a:gd name="connsiteY33" fmla="*/ 2529616 h 2948363"/>
              <a:gd name="connsiteX34" fmla="*/ 433517 w 1483963"/>
              <a:gd name="connsiteY34" fmla="*/ 2505919 h 2948363"/>
              <a:gd name="connsiteX35" fmla="*/ 398231 w 1483963"/>
              <a:gd name="connsiteY35" fmla="*/ 2470764 h 2948363"/>
              <a:gd name="connsiteX36" fmla="*/ 386198 w 1483963"/>
              <a:gd name="connsiteY36" fmla="*/ 2458916 h 2948363"/>
              <a:gd name="connsiteX37" fmla="*/ 362458 w 1483963"/>
              <a:gd name="connsiteY37" fmla="*/ 2435220 h 2948363"/>
              <a:gd name="connsiteX38" fmla="*/ 326684 w 1483963"/>
              <a:gd name="connsiteY38" fmla="*/ 2399660 h 2948363"/>
              <a:gd name="connsiteX39" fmla="*/ 314814 w 1483963"/>
              <a:gd name="connsiteY39" fmla="*/ 2376353 h 2948363"/>
              <a:gd name="connsiteX40" fmla="*/ 303269 w 1483963"/>
              <a:gd name="connsiteY40" fmla="*/ 2352624 h 2948363"/>
              <a:gd name="connsiteX41" fmla="*/ 267496 w 1483963"/>
              <a:gd name="connsiteY41" fmla="*/ 2317452 h 2948363"/>
              <a:gd name="connsiteX42" fmla="*/ 255625 w 1483963"/>
              <a:gd name="connsiteY42" fmla="*/ 2293789 h 2948363"/>
              <a:gd name="connsiteX43" fmla="*/ 243755 w 1483963"/>
              <a:gd name="connsiteY43" fmla="*/ 2270125 h 2948363"/>
              <a:gd name="connsiteX44" fmla="*/ 219852 w 1483963"/>
              <a:gd name="connsiteY44" fmla="*/ 2223122 h 2948363"/>
              <a:gd name="connsiteX45" fmla="*/ 196437 w 1483963"/>
              <a:gd name="connsiteY45" fmla="*/ 2211290 h 2948363"/>
              <a:gd name="connsiteX46" fmla="*/ 184566 w 1483963"/>
              <a:gd name="connsiteY46" fmla="*/ 2187464 h 2948363"/>
              <a:gd name="connsiteX47" fmla="*/ 160826 w 1483963"/>
              <a:gd name="connsiteY47" fmla="*/ 2140461 h 2948363"/>
              <a:gd name="connsiteX48" fmla="*/ 148793 w 1483963"/>
              <a:gd name="connsiteY48" fmla="*/ 2116797 h 2948363"/>
              <a:gd name="connsiteX49" fmla="*/ 136923 w 1483963"/>
              <a:gd name="connsiteY49" fmla="*/ 2093133 h 2948363"/>
              <a:gd name="connsiteX50" fmla="*/ 125052 w 1483963"/>
              <a:gd name="connsiteY50" fmla="*/ 2046130 h 2948363"/>
              <a:gd name="connsiteX51" fmla="*/ 113182 w 1483963"/>
              <a:gd name="connsiteY51" fmla="*/ 2022466 h 2948363"/>
              <a:gd name="connsiteX52" fmla="*/ 101149 w 1483963"/>
              <a:gd name="connsiteY52" fmla="*/ 1999127 h 2948363"/>
              <a:gd name="connsiteX53" fmla="*/ 89767 w 1483963"/>
              <a:gd name="connsiteY53" fmla="*/ 1951799 h 2948363"/>
              <a:gd name="connsiteX54" fmla="*/ 77734 w 1483963"/>
              <a:gd name="connsiteY54" fmla="*/ 1928460 h 2948363"/>
              <a:gd name="connsiteX55" fmla="*/ 65864 w 1483963"/>
              <a:gd name="connsiteY55" fmla="*/ 1904796 h 2948363"/>
              <a:gd name="connsiteX56" fmla="*/ 53993 w 1483963"/>
              <a:gd name="connsiteY56" fmla="*/ 1845799 h 2948363"/>
              <a:gd name="connsiteX57" fmla="*/ 42123 w 1483963"/>
              <a:gd name="connsiteY57" fmla="*/ 1822135 h 2948363"/>
              <a:gd name="connsiteX58" fmla="*/ 42123 w 1483963"/>
              <a:gd name="connsiteY58" fmla="*/ 1798472 h 2948363"/>
              <a:gd name="connsiteX59" fmla="*/ 30090 w 1483963"/>
              <a:gd name="connsiteY59" fmla="*/ 1751468 h 2948363"/>
              <a:gd name="connsiteX60" fmla="*/ 30090 w 1483963"/>
              <a:gd name="connsiteY60" fmla="*/ 1727805 h 2948363"/>
              <a:gd name="connsiteX61" fmla="*/ 18220 w 1483963"/>
              <a:gd name="connsiteY61" fmla="*/ 1703978 h 2948363"/>
              <a:gd name="connsiteX62" fmla="*/ 18220 w 1483963"/>
              <a:gd name="connsiteY62" fmla="*/ 1645143 h 2948363"/>
              <a:gd name="connsiteX63" fmla="*/ 6350 w 1483963"/>
              <a:gd name="connsiteY63" fmla="*/ 1621966 h 2948363"/>
              <a:gd name="connsiteX64" fmla="*/ 6350 w 1483963"/>
              <a:gd name="connsiteY64" fmla="*/ 1598140 h 2948363"/>
              <a:gd name="connsiteX65" fmla="*/ 6350 w 1483963"/>
              <a:gd name="connsiteY65" fmla="*/ 1550813 h 2948363"/>
              <a:gd name="connsiteX66" fmla="*/ 6350 w 1483963"/>
              <a:gd name="connsiteY66" fmla="*/ 1527473 h 2948363"/>
              <a:gd name="connsiteX67" fmla="*/ 6350 w 1483963"/>
              <a:gd name="connsiteY67" fmla="*/ 1491977 h 2948363"/>
              <a:gd name="connsiteX68" fmla="*/ 6350 w 1483963"/>
              <a:gd name="connsiteY68" fmla="*/ 1444974 h 2948363"/>
              <a:gd name="connsiteX69" fmla="*/ 6350 w 1483963"/>
              <a:gd name="connsiteY69" fmla="*/ 1421310 h 2948363"/>
              <a:gd name="connsiteX70" fmla="*/ 6350 w 1483963"/>
              <a:gd name="connsiteY70" fmla="*/ 1397485 h 2948363"/>
              <a:gd name="connsiteX71" fmla="*/ 6350 w 1483963"/>
              <a:gd name="connsiteY71" fmla="*/ 1338650 h 2948363"/>
              <a:gd name="connsiteX72" fmla="*/ 6350 w 1483963"/>
              <a:gd name="connsiteY72" fmla="*/ 1315310 h 2948363"/>
              <a:gd name="connsiteX73" fmla="*/ 18220 w 1483963"/>
              <a:gd name="connsiteY73" fmla="*/ 1291646 h 2948363"/>
              <a:gd name="connsiteX74" fmla="*/ 18220 w 1483963"/>
              <a:gd name="connsiteY74" fmla="*/ 1244319 h 2948363"/>
              <a:gd name="connsiteX75" fmla="*/ 30090 w 1483963"/>
              <a:gd name="connsiteY75" fmla="*/ 1220979 h 2948363"/>
              <a:gd name="connsiteX76" fmla="*/ 30090 w 1483963"/>
              <a:gd name="connsiteY76" fmla="*/ 1185484 h 2948363"/>
              <a:gd name="connsiteX77" fmla="*/ 42123 w 1483963"/>
              <a:gd name="connsiteY77" fmla="*/ 1138480 h 2948363"/>
              <a:gd name="connsiteX78" fmla="*/ 42123 w 1483963"/>
              <a:gd name="connsiteY78" fmla="*/ 1114655 h 2948363"/>
              <a:gd name="connsiteX79" fmla="*/ 53993 w 1483963"/>
              <a:gd name="connsiteY79" fmla="*/ 1090991 h 2948363"/>
              <a:gd name="connsiteX80" fmla="*/ 65864 w 1483963"/>
              <a:gd name="connsiteY80" fmla="*/ 1043988 h 2948363"/>
              <a:gd name="connsiteX81" fmla="*/ 77734 w 1483963"/>
              <a:gd name="connsiteY81" fmla="*/ 1020324 h 2948363"/>
              <a:gd name="connsiteX82" fmla="*/ 89767 w 1483963"/>
              <a:gd name="connsiteY82" fmla="*/ 996984 h 2948363"/>
              <a:gd name="connsiteX83" fmla="*/ 101149 w 1483963"/>
              <a:gd name="connsiteY83" fmla="*/ 949657 h 2948363"/>
              <a:gd name="connsiteX84" fmla="*/ 113182 w 1483963"/>
              <a:gd name="connsiteY84" fmla="*/ 926317 h 2948363"/>
              <a:gd name="connsiteX85" fmla="*/ 125052 w 1483963"/>
              <a:gd name="connsiteY85" fmla="*/ 902654 h 2948363"/>
              <a:gd name="connsiteX86" fmla="*/ 136923 w 1483963"/>
              <a:gd name="connsiteY86" fmla="*/ 855164 h 2948363"/>
              <a:gd name="connsiteX87" fmla="*/ 148793 w 1483963"/>
              <a:gd name="connsiteY87" fmla="*/ 831825 h 2948363"/>
              <a:gd name="connsiteX88" fmla="*/ 160826 w 1483963"/>
              <a:gd name="connsiteY88" fmla="*/ 808161 h 2948363"/>
              <a:gd name="connsiteX89" fmla="*/ 184566 w 1483963"/>
              <a:gd name="connsiteY89" fmla="*/ 761157 h 2948363"/>
              <a:gd name="connsiteX90" fmla="*/ 196437 w 1483963"/>
              <a:gd name="connsiteY90" fmla="*/ 737494 h 2948363"/>
              <a:gd name="connsiteX91" fmla="*/ 219852 w 1483963"/>
              <a:gd name="connsiteY91" fmla="*/ 713830 h 2948363"/>
              <a:gd name="connsiteX92" fmla="*/ 243755 w 1483963"/>
              <a:gd name="connsiteY92" fmla="*/ 666827 h 2948363"/>
              <a:gd name="connsiteX93" fmla="*/ 255625 w 1483963"/>
              <a:gd name="connsiteY93" fmla="*/ 654995 h 2948363"/>
              <a:gd name="connsiteX94" fmla="*/ 267496 w 1483963"/>
              <a:gd name="connsiteY94" fmla="*/ 631169 h 2948363"/>
              <a:gd name="connsiteX95" fmla="*/ 303269 w 1483963"/>
              <a:gd name="connsiteY95" fmla="*/ 584166 h 2948363"/>
              <a:gd name="connsiteX96" fmla="*/ 314814 w 1483963"/>
              <a:gd name="connsiteY96" fmla="*/ 572334 h 2948363"/>
              <a:gd name="connsiteX97" fmla="*/ 326684 w 1483963"/>
              <a:gd name="connsiteY97" fmla="*/ 548670 h 2948363"/>
              <a:gd name="connsiteX98" fmla="*/ 362458 w 1483963"/>
              <a:gd name="connsiteY98" fmla="*/ 513499 h 2948363"/>
              <a:gd name="connsiteX99" fmla="*/ 386198 w 1483963"/>
              <a:gd name="connsiteY99" fmla="*/ 489835 h 2948363"/>
              <a:gd name="connsiteX100" fmla="*/ 398231 w 1483963"/>
              <a:gd name="connsiteY100" fmla="*/ 466171 h 2948363"/>
              <a:gd name="connsiteX101" fmla="*/ 433517 w 1483963"/>
              <a:gd name="connsiteY101" fmla="*/ 431000 h 2948363"/>
              <a:gd name="connsiteX102" fmla="*/ 457257 w 1483963"/>
              <a:gd name="connsiteY102" fmla="*/ 419168 h 2948363"/>
              <a:gd name="connsiteX103" fmla="*/ 469290 w 1483963"/>
              <a:gd name="connsiteY103" fmla="*/ 395342 h 2948363"/>
              <a:gd name="connsiteX104" fmla="*/ 516446 w 1483963"/>
              <a:gd name="connsiteY104" fmla="*/ 360171 h 2948363"/>
              <a:gd name="connsiteX105" fmla="*/ 528316 w 1483963"/>
              <a:gd name="connsiteY105" fmla="*/ 348339 h 2948363"/>
              <a:gd name="connsiteX106" fmla="*/ 552219 w 1483963"/>
              <a:gd name="connsiteY106" fmla="*/ 324675 h 2948363"/>
              <a:gd name="connsiteX107" fmla="*/ 587993 w 1483963"/>
              <a:gd name="connsiteY107" fmla="*/ 301336 h 2948363"/>
              <a:gd name="connsiteX108" fmla="*/ 611408 w 1483963"/>
              <a:gd name="connsiteY108" fmla="*/ 289504 h 2948363"/>
              <a:gd name="connsiteX109" fmla="*/ 635149 w 1483963"/>
              <a:gd name="connsiteY109" fmla="*/ 265840 h 2948363"/>
              <a:gd name="connsiteX110" fmla="*/ 670922 w 1483963"/>
              <a:gd name="connsiteY110" fmla="*/ 242176 h 2948363"/>
              <a:gd name="connsiteX111" fmla="*/ 694663 w 1483963"/>
              <a:gd name="connsiteY111" fmla="*/ 230669 h 2948363"/>
              <a:gd name="connsiteX112" fmla="*/ 718078 w 1483963"/>
              <a:gd name="connsiteY112" fmla="*/ 218837 h 2948363"/>
              <a:gd name="connsiteX113" fmla="*/ 765722 w 1483963"/>
              <a:gd name="connsiteY113" fmla="*/ 183341 h 2948363"/>
              <a:gd name="connsiteX114" fmla="*/ 789625 w 1483963"/>
              <a:gd name="connsiteY114" fmla="*/ 171509 h 2948363"/>
              <a:gd name="connsiteX115" fmla="*/ 813040 w 1483963"/>
              <a:gd name="connsiteY115" fmla="*/ 159515 h 2948363"/>
              <a:gd name="connsiteX116" fmla="*/ 860684 w 1483963"/>
              <a:gd name="connsiteY116" fmla="*/ 136338 h 2948363"/>
              <a:gd name="connsiteX117" fmla="*/ 884425 w 1483963"/>
              <a:gd name="connsiteY117" fmla="*/ 136338 h 2948363"/>
              <a:gd name="connsiteX118" fmla="*/ 908328 w 1483963"/>
              <a:gd name="connsiteY118" fmla="*/ 124506 h 2948363"/>
              <a:gd name="connsiteX119" fmla="*/ 955484 w 1483963"/>
              <a:gd name="connsiteY119" fmla="*/ 100680 h 2948363"/>
              <a:gd name="connsiteX120" fmla="*/ 979387 w 1483963"/>
              <a:gd name="connsiteY120" fmla="*/ 88848 h 2948363"/>
              <a:gd name="connsiteX121" fmla="*/ 1003127 w 1483963"/>
              <a:gd name="connsiteY121" fmla="*/ 88848 h 2948363"/>
              <a:gd name="connsiteX122" fmla="*/ 1050446 w 1483963"/>
              <a:gd name="connsiteY122" fmla="*/ 65509 h 2948363"/>
              <a:gd name="connsiteX123" fmla="*/ 1074186 w 1483963"/>
              <a:gd name="connsiteY123" fmla="*/ 65509 h 2948363"/>
              <a:gd name="connsiteX124" fmla="*/ 1098090 w 1483963"/>
              <a:gd name="connsiteY124" fmla="*/ 53677 h 2948363"/>
              <a:gd name="connsiteX125" fmla="*/ 1145245 w 1483963"/>
              <a:gd name="connsiteY125" fmla="*/ 41845 h 2948363"/>
              <a:gd name="connsiteX126" fmla="*/ 1169148 w 1483963"/>
              <a:gd name="connsiteY126" fmla="*/ 30013 h 2948363"/>
              <a:gd name="connsiteX127" fmla="*/ 1192889 w 1483963"/>
              <a:gd name="connsiteY127" fmla="*/ 30013 h 2948363"/>
              <a:gd name="connsiteX128" fmla="*/ 1252078 w 1483963"/>
              <a:gd name="connsiteY128" fmla="*/ 18181 h 2948363"/>
              <a:gd name="connsiteX129" fmla="*/ 1275981 w 1483963"/>
              <a:gd name="connsiteY129" fmla="*/ 18181 h 2948363"/>
              <a:gd name="connsiteX130" fmla="*/ 1299722 w 1483963"/>
              <a:gd name="connsiteY130" fmla="*/ 18181 h 2948363"/>
              <a:gd name="connsiteX131" fmla="*/ 1347040 w 1483963"/>
              <a:gd name="connsiteY131" fmla="*/ 6350 h 2948363"/>
              <a:gd name="connsiteX132" fmla="*/ 1382651 w 1483963"/>
              <a:gd name="connsiteY132" fmla="*/ 6350 h 2948363"/>
              <a:gd name="connsiteX133" fmla="*/ 1406554 w 1483963"/>
              <a:gd name="connsiteY133" fmla="*/ 6350 h 2948363"/>
              <a:gd name="connsiteX134" fmla="*/ 1453710 w 1483963"/>
              <a:gd name="connsiteY134" fmla="*/ 6350 h 2948363"/>
              <a:gd name="connsiteX135" fmla="*/ 1477613 w 1483963"/>
              <a:gd name="connsiteY135" fmla="*/ 6350 h 2948363"/>
              <a:gd name="connsiteX136" fmla="*/ 1477613 w 1483963"/>
              <a:gd name="connsiteY136" fmla="*/ 1468638 h 2948363"/>
              <a:gd name="connsiteX137" fmla="*/ 1477613 w 1483963"/>
              <a:gd name="connsiteY137" fmla="*/ 2942013 h 29483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</a:cxnLst>
            <a:rect l="l" t="t" r="r" b="b"/>
            <a:pathLst>
              <a:path w="1483963" h="2948363">
                <a:moveTo>
                  <a:pt x="1477613" y="2942013"/>
                </a:moveTo>
                <a:lnTo>
                  <a:pt x="1453710" y="2942013"/>
                </a:lnTo>
                <a:lnTo>
                  <a:pt x="1406554" y="2942013"/>
                </a:lnTo>
                <a:lnTo>
                  <a:pt x="1382651" y="2930554"/>
                </a:lnTo>
                <a:lnTo>
                  <a:pt x="1347040" y="2930554"/>
                </a:lnTo>
                <a:lnTo>
                  <a:pt x="1299722" y="2930554"/>
                </a:lnTo>
                <a:lnTo>
                  <a:pt x="1275981" y="2930554"/>
                </a:lnTo>
                <a:lnTo>
                  <a:pt x="1252078" y="2918705"/>
                </a:lnTo>
                <a:lnTo>
                  <a:pt x="1192889" y="2906857"/>
                </a:lnTo>
                <a:lnTo>
                  <a:pt x="1169148" y="2906857"/>
                </a:lnTo>
                <a:lnTo>
                  <a:pt x="1145245" y="2906857"/>
                </a:lnTo>
                <a:lnTo>
                  <a:pt x="1098090" y="2895009"/>
                </a:lnTo>
                <a:lnTo>
                  <a:pt x="1074186" y="2883145"/>
                </a:lnTo>
                <a:lnTo>
                  <a:pt x="1050446" y="2871297"/>
                </a:lnTo>
                <a:lnTo>
                  <a:pt x="1003127" y="2859838"/>
                </a:lnTo>
                <a:lnTo>
                  <a:pt x="979387" y="2847990"/>
                </a:lnTo>
                <a:lnTo>
                  <a:pt x="955484" y="2836142"/>
                </a:lnTo>
                <a:lnTo>
                  <a:pt x="908328" y="2824294"/>
                </a:lnTo>
                <a:lnTo>
                  <a:pt x="884425" y="2812446"/>
                </a:lnTo>
                <a:lnTo>
                  <a:pt x="860684" y="2800598"/>
                </a:lnTo>
                <a:lnTo>
                  <a:pt x="813040" y="2777290"/>
                </a:lnTo>
                <a:lnTo>
                  <a:pt x="789625" y="2765442"/>
                </a:lnTo>
                <a:lnTo>
                  <a:pt x="765722" y="2753594"/>
                </a:lnTo>
                <a:lnTo>
                  <a:pt x="718078" y="2729882"/>
                </a:lnTo>
                <a:lnTo>
                  <a:pt x="694663" y="2718034"/>
                </a:lnTo>
                <a:lnTo>
                  <a:pt x="670922" y="2706591"/>
                </a:lnTo>
                <a:lnTo>
                  <a:pt x="635149" y="2671031"/>
                </a:lnTo>
                <a:lnTo>
                  <a:pt x="611408" y="2659183"/>
                </a:lnTo>
                <a:lnTo>
                  <a:pt x="587993" y="2647334"/>
                </a:lnTo>
                <a:lnTo>
                  <a:pt x="552219" y="2612179"/>
                </a:lnTo>
                <a:lnTo>
                  <a:pt x="528316" y="2600331"/>
                </a:lnTo>
                <a:lnTo>
                  <a:pt x="516446" y="2576619"/>
                </a:lnTo>
                <a:lnTo>
                  <a:pt x="469290" y="2541464"/>
                </a:lnTo>
                <a:lnTo>
                  <a:pt x="457257" y="2529616"/>
                </a:lnTo>
                <a:lnTo>
                  <a:pt x="433517" y="2505919"/>
                </a:lnTo>
                <a:lnTo>
                  <a:pt x="398231" y="2470764"/>
                </a:lnTo>
                <a:lnTo>
                  <a:pt x="386198" y="2458916"/>
                </a:lnTo>
                <a:lnTo>
                  <a:pt x="362458" y="2435220"/>
                </a:lnTo>
                <a:lnTo>
                  <a:pt x="326684" y="2399660"/>
                </a:lnTo>
                <a:lnTo>
                  <a:pt x="314814" y="2376353"/>
                </a:lnTo>
                <a:lnTo>
                  <a:pt x="303269" y="2352624"/>
                </a:lnTo>
                <a:lnTo>
                  <a:pt x="267496" y="2317452"/>
                </a:lnTo>
                <a:lnTo>
                  <a:pt x="255625" y="2293789"/>
                </a:lnTo>
                <a:lnTo>
                  <a:pt x="243755" y="2270125"/>
                </a:lnTo>
                <a:lnTo>
                  <a:pt x="219852" y="2223122"/>
                </a:lnTo>
                <a:lnTo>
                  <a:pt x="196437" y="2211290"/>
                </a:lnTo>
                <a:lnTo>
                  <a:pt x="184566" y="2187464"/>
                </a:lnTo>
                <a:lnTo>
                  <a:pt x="160826" y="2140461"/>
                </a:lnTo>
                <a:lnTo>
                  <a:pt x="148793" y="2116797"/>
                </a:lnTo>
                <a:lnTo>
                  <a:pt x="136923" y="2093133"/>
                </a:lnTo>
                <a:lnTo>
                  <a:pt x="125052" y="2046130"/>
                </a:lnTo>
                <a:lnTo>
                  <a:pt x="113182" y="2022466"/>
                </a:lnTo>
                <a:lnTo>
                  <a:pt x="101149" y="1999127"/>
                </a:lnTo>
                <a:lnTo>
                  <a:pt x="89767" y="1951799"/>
                </a:lnTo>
                <a:lnTo>
                  <a:pt x="77734" y="1928460"/>
                </a:lnTo>
                <a:lnTo>
                  <a:pt x="65864" y="1904796"/>
                </a:lnTo>
                <a:lnTo>
                  <a:pt x="53993" y="1845799"/>
                </a:lnTo>
                <a:lnTo>
                  <a:pt x="42123" y="1822135"/>
                </a:lnTo>
                <a:lnTo>
                  <a:pt x="42123" y="1798472"/>
                </a:lnTo>
                <a:lnTo>
                  <a:pt x="30090" y="1751468"/>
                </a:lnTo>
                <a:lnTo>
                  <a:pt x="30090" y="1727805"/>
                </a:lnTo>
                <a:lnTo>
                  <a:pt x="18220" y="1703978"/>
                </a:lnTo>
                <a:lnTo>
                  <a:pt x="18220" y="1645143"/>
                </a:lnTo>
                <a:lnTo>
                  <a:pt x="6350" y="1621966"/>
                </a:lnTo>
                <a:lnTo>
                  <a:pt x="6350" y="1598140"/>
                </a:lnTo>
                <a:lnTo>
                  <a:pt x="6350" y="1550813"/>
                </a:lnTo>
                <a:lnTo>
                  <a:pt x="6350" y="1527473"/>
                </a:lnTo>
                <a:lnTo>
                  <a:pt x="6350" y="1491977"/>
                </a:lnTo>
                <a:lnTo>
                  <a:pt x="6350" y="1444974"/>
                </a:lnTo>
                <a:lnTo>
                  <a:pt x="6350" y="1421310"/>
                </a:lnTo>
                <a:lnTo>
                  <a:pt x="6350" y="1397485"/>
                </a:lnTo>
                <a:lnTo>
                  <a:pt x="6350" y="1338650"/>
                </a:lnTo>
                <a:lnTo>
                  <a:pt x="6350" y="1315310"/>
                </a:lnTo>
                <a:lnTo>
                  <a:pt x="18220" y="1291646"/>
                </a:lnTo>
                <a:lnTo>
                  <a:pt x="18220" y="1244319"/>
                </a:lnTo>
                <a:lnTo>
                  <a:pt x="30090" y="1220979"/>
                </a:lnTo>
                <a:lnTo>
                  <a:pt x="30090" y="1185484"/>
                </a:lnTo>
                <a:lnTo>
                  <a:pt x="42123" y="1138480"/>
                </a:lnTo>
                <a:lnTo>
                  <a:pt x="42123" y="1114655"/>
                </a:lnTo>
                <a:lnTo>
                  <a:pt x="53993" y="1090991"/>
                </a:lnTo>
                <a:lnTo>
                  <a:pt x="65864" y="1043988"/>
                </a:lnTo>
                <a:lnTo>
                  <a:pt x="77734" y="1020324"/>
                </a:lnTo>
                <a:lnTo>
                  <a:pt x="89767" y="996984"/>
                </a:lnTo>
                <a:lnTo>
                  <a:pt x="101149" y="949657"/>
                </a:lnTo>
                <a:lnTo>
                  <a:pt x="113182" y="926317"/>
                </a:lnTo>
                <a:lnTo>
                  <a:pt x="125052" y="902654"/>
                </a:lnTo>
                <a:lnTo>
                  <a:pt x="136923" y="855164"/>
                </a:lnTo>
                <a:lnTo>
                  <a:pt x="148793" y="831825"/>
                </a:lnTo>
                <a:lnTo>
                  <a:pt x="160826" y="808161"/>
                </a:lnTo>
                <a:lnTo>
                  <a:pt x="184566" y="761157"/>
                </a:lnTo>
                <a:lnTo>
                  <a:pt x="196437" y="737494"/>
                </a:lnTo>
                <a:lnTo>
                  <a:pt x="219852" y="713830"/>
                </a:lnTo>
                <a:lnTo>
                  <a:pt x="243755" y="666827"/>
                </a:lnTo>
                <a:lnTo>
                  <a:pt x="255625" y="654995"/>
                </a:lnTo>
                <a:lnTo>
                  <a:pt x="267496" y="631169"/>
                </a:lnTo>
                <a:lnTo>
                  <a:pt x="303269" y="584166"/>
                </a:lnTo>
                <a:lnTo>
                  <a:pt x="314814" y="572334"/>
                </a:lnTo>
                <a:lnTo>
                  <a:pt x="326684" y="548670"/>
                </a:lnTo>
                <a:lnTo>
                  <a:pt x="362458" y="513499"/>
                </a:lnTo>
                <a:lnTo>
                  <a:pt x="386198" y="489835"/>
                </a:lnTo>
                <a:lnTo>
                  <a:pt x="398231" y="466171"/>
                </a:lnTo>
                <a:lnTo>
                  <a:pt x="433517" y="431000"/>
                </a:lnTo>
                <a:lnTo>
                  <a:pt x="457257" y="419168"/>
                </a:lnTo>
                <a:lnTo>
                  <a:pt x="469290" y="395342"/>
                </a:lnTo>
                <a:lnTo>
                  <a:pt x="516446" y="360171"/>
                </a:lnTo>
                <a:lnTo>
                  <a:pt x="528316" y="348339"/>
                </a:lnTo>
                <a:lnTo>
                  <a:pt x="552219" y="324675"/>
                </a:lnTo>
                <a:lnTo>
                  <a:pt x="587993" y="301336"/>
                </a:lnTo>
                <a:lnTo>
                  <a:pt x="611408" y="289504"/>
                </a:lnTo>
                <a:lnTo>
                  <a:pt x="635149" y="265840"/>
                </a:lnTo>
                <a:lnTo>
                  <a:pt x="670922" y="242176"/>
                </a:lnTo>
                <a:lnTo>
                  <a:pt x="694663" y="230669"/>
                </a:lnTo>
                <a:lnTo>
                  <a:pt x="718078" y="218837"/>
                </a:lnTo>
                <a:lnTo>
                  <a:pt x="765722" y="183341"/>
                </a:lnTo>
                <a:lnTo>
                  <a:pt x="789625" y="171509"/>
                </a:lnTo>
                <a:lnTo>
                  <a:pt x="813040" y="159515"/>
                </a:lnTo>
                <a:lnTo>
                  <a:pt x="860684" y="136338"/>
                </a:lnTo>
                <a:lnTo>
                  <a:pt x="884425" y="136338"/>
                </a:lnTo>
                <a:lnTo>
                  <a:pt x="908328" y="124506"/>
                </a:lnTo>
                <a:lnTo>
                  <a:pt x="955484" y="100680"/>
                </a:lnTo>
                <a:lnTo>
                  <a:pt x="979387" y="88848"/>
                </a:lnTo>
                <a:lnTo>
                  <a:pt x="1003127" y="88848"/>
                </a:lnTo>
                <a:lnTo>
                  <a:pt x="1050446" y="65509"/>
                </a:lnTo>
                <a:lnTo>
                  <a:pt x="1074186" y="65509"/>
                </a:lnTo>
                <a:lnTo>
                  <a:pt x="1098090" y="53677"/>
                </a:lnTo>
                <a:lnTo>
                  <a:pt x="1145245" y="41845"/>
                </a:lnTo>
                <a:lnTo>
                  <a:pt x="1169148" y="30013"/>
                </a:lnTo>
                <a:lnTo>
                  <a:pt x="1192889" y="30013"/>
                </a:lnTo>
                <a:lnTo>
                  <a:pt x="1252078" y="18181"/>
                </a:lnTo>
                <a:lnTo>
                  <a:pt x="1275981" y="18181"/>
                </a:lnTo>
                <a:lnTo>
                  <a:pt x="1299722" y="18181"/>
                </a:lnTo>
                <a:lnTo>
                  <a:pt x="1347040" y="6350"/>
                </a:lnTo>
                <a:lnTo>
                  <a:pt x="1382651" y="6350"/>
                </a:lnTo>
                <a:lnTo>
                  <a:pt x="1406554" y="6350"/>
                </a:lnTo>
                <a:lnTo>
                  <a:pt x="1453710" y="6350"/>
                </a:lnTo>
                <a:lnTo>
                  <a:pt x="1477613" y="6350"/>
                </a:lnTo>
                <a:lnTo>
                  <a:pt x="1477613" y="1468638"/>
                </a:lnTo>
                <a:lnTo>
                  <a:pt x="1477613" y="2942013"/>
                </a:lnTo>
              </a:path>
            </a:pathLst>
          </a:custGeom>
          <a:solidFill>
            <a:srgbClr val="9999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189912" y="1956797"/>
            <a:ext cx="1495508" cy="1474988"/>
          </a:xfrm>
          <a:custGeom>
            <a:avLst/>
            <a:gdLst>
              <a:gd name="connsiteX0" fmla="*/ 6350 w 1495508"/>
              <a:gd name="connsiteY0" fmla="*/ 6350 h 1474988"/>
              <a:gd name="connsiteX1" fmla="*/ 30090 w 1495508"/>
              <a:gd name="connsiteY1" fmla="*/ 6350 h 1474988"/>
              <a:gd name="connsiteX2" fmla="*/ 89279 w 1495508"/>
              <a:gd name="connsiteY2" fmla="*/ 6350 h 1474988"/>
              <a:gd name="connsiteX3" fmla="*/ 113182 w 1495508"/>
              <a:gd name="connsiteY3" fmla="*/ 6350 h 1474988"/>
              <a:gd name="connsiteX4" fmla="*/ 136923 w 1495508"/>
              <a:gd name="connsiteY4" fmla="*/ 6350 h 1474988"/>
              <a:gd name="connsiteX5" fmla="*/ 184241 w 1495508"/>
              <a:gd name="connsiteY5" fmla="*/ 18181 h 1474988"/>
              <a:gd name="connsiteX6" fmla="*/ 219852 w 1495508"/>
              <a:gd name="connsiteY6" fmla="*/ 18181 h 1474988"/>
              <a:gd name="connsiteX7" fmla="*/ 243755 w 1495508"/>
              <a:gd name="connsiteY7" fmla="*/ 18181 h 1474988"/>
              <a:gd name="connsiteX8" fmla="*/ 267170 w 1495508"/>
              <a:gd name="connsiteY8" fmla="*/ 30013 h 1474988"/>
              <a:gd name="connsiteX9" fmla="*/ 314814 w 1495508"/>
              <a:gd name="connsiteY9" fmla="*/ 30013 h 1474988"/>
              <a:gd name="connsiteX10" fmla="*/ 338555 w 1495508"/>
              <a:gd name="connsiteY10" fmla="*/ 41845 h 1474988"/>
              <a:gd name="connsiteX11" fmla="*/ 361970 w 1495508"/>
              <a:gd name="connsiteY11" fmla="*/ 41845 h 1474988"/>
              <a:gd name="connsiteX12" fmla="*/ 421647 w 1495508"/>
              <a:gd name="connsiteY12" fmla="*/ 65509 h 1474988"/>
              <a:gd name="connsiteX13" fmla="*/ 445387 w 1495508"/>
              <a:gd name="connsiteY13" fmla="*/ 65509 h 1474988"/>
              <a:gd name="connsiteX14" fmla="*/ 468803 w 1495508"/>
              <a:gd name="connsiteY14" fmla="*/ 77341 h 1474988"/>
              <a:gd name="connsiteX15" fmla="*/ 516446 w 1495508"/>
              <a:gd name="connsiteY15" fmla="*/ 88848 h 1474988"/>
              <a:gd name="connsiteX16" fmla="*/ 540349 w 1495508"/>
              <a:gd name="connsiteY16" fmla="*/ 100680 h 1474988"/>
              <a:gd name="connsiteX17" fmla="*/ 564090 w 1495508"/>
              <a:gd name="connsiteY17" fmla="*/ 112512 h 1474988"/>
              <a:gd name="connsiteX18" fmla="*/ 587505 w 1495508"/>
              <a:gd name="connsiteY18" fmla="*/ 124506 h 1474988"/>
              <a:gd name="connsiteX19" fmla="*/ 635149 w 1495508"/>
              <a:gd name="connsiteY19" fmla="*/ 136338 h 1474988"/>
              <a:gd name="connsiteX20" fmla="*/ 659052 w 1495508"/>
              <a:gd name="connsiteY20" fmla="*/ 148170 h 1474988"/>
              <a:gd name="connsiteX21" fmla="*/ 682468 w 1495508"/>
              <a:gd name="connsiteY21" fmla="*/ 159515 h 1474988"/>
              <a:gd name="connsiteX22" fmla="*/ 730111 w 1495508"/>
              <a:gd name="connsiteY22" fmla="*/ 183341 h 1474988"/>
              <a:gd name="connsiteX23" fmla="*/ 753852 w 1495508"/>
              <a:gd name="connsiteY23" fmla="*/ 195173 h 1474988"/>
              <a:gd name="connsiteX24" fmla="*/ 765722 w 1495508"/>
              <a:gd name="connsiteY24" fmla="*/ 218837 h 1474988"/>
              <a:gd name="connsiteX25" fmla="*/ 813041 w 1495508"/>
              <a:gd name="connsiteY25" fmla="*/ 242176 h 1474988"/>
              <a:gd name="connsiteX26" fmla="*/ 836781 w 1495508"/>
              <a:gd name="connsiteY26" fmla="*/ 254008 h 1474988"/>
              <a:gd name="connsiteX27" fmla="*/ 860684 w 1495508"/>
              <a:gd name="connsiteY27" fmla="*/ 265840 h 1474988"/>
              <a:gd name="connsiteX28" fmla="*/ 895970 w 1495508"/>
              <a:gd name="connsiteY28" fmla="*/ 301336 h 1474988"/>
              <a:gd name="connsiteX29" fmla="*/ 919873 w 1495508"/>
              <a:gd name="connsiteY29" fmla="*/ 312843 h 1474988"/>
              <a:gd name="connsiteX30" fmla="*/ 943614 w 1495508"/>
              <a:gd name="connsiteY30" fmla="*/ 324675 h 1474988"/>
              <a:gd name="connsiteX31" fmla="*/ 955484 w 1495508"/>
              <a:gd name="connsiteY31" fmla="*/ 348339 h 1474988"/>
              <a:gd name="connsiteX32" fmla="*/ 1002802 w 1495508"/>
              <a:gd name="connsiteY32" fmla="*/ 383997 h 1474988"/>
              <a:gd name="connsiteX33" fmla="*/ 1014672 w 1495508"/>
              <a:gd name="connsiteY33" fmla="*/ 395342 h 1474988"/>
              <a:gd name="connsiteX34" fmla="*/ 1038576 w 1495508"/>
              <a:gd name="connsiteY34" fmla="*/ 419168 h 1474988"/>
              <a:gd name="connsiteX35" fmla="*/ 1073861 w 1495508"/>
              <a:gd name="connsiteY35" fmla="*/ 454664 h 1474988"/>
              <a:gd name="connsiteX36" fmla="*/ 1085732 w 1495508"/>
              <a:gd name="connsiteY36" fmla="*/ 466171 h 1474988"/>
              <a:gd name="connsiteX37" fmla="*/ 1109635 w 1495508"/>
              <a:gd name="connsiteY37" fmla="*/ 489835 h 1474988"/>
              <a:gd name="connsiteX38" fmla="*/ 1145245 w 1495508"/>
              <a:gd name="connsiteY38" fmla="*/ 525331 h 1474988"/>
              <a:gd name="connsiteX39" fmla="*/ 1157278 w 1495508"/>
              <a:gd name="connsiteY39" fmla="*/ 548670 h 1474988"/>
              <a:gd name="connsiteX40" fmla="*/ 1169149 w 1495508"/>
              <a:gd name="connsiteY40" fmla="*/ 572334 h 1474988"/>
              <a:gd name="connsiteX41" fmla="*/ 1192564 w 1495508"/>
              <a:gd name="connsiteY41" fmla="*/ 584166 h 1474988"/>
              <a:gd name="connsiteX42" fmla="*/ 1216305 w 1495508"/>
              <a:gd name="connsiteY42" fmla="*/ 631169 h 1474988"/>
              <a:gd name="connsiteX43" fmla="*/ 1228338 w 1495508"/>
              <a:gd name="connsiteY43" fmla="*/ 654995 h 1474988"/>
              <a:gd name="connsiteX44" fmla="*/ 1252078 w 1495508"/>
              <a:gd name="connsiteY44" fmla="*/ 666827 h 1474988"/>
              <a:gd name="connsiteX45" fmla="*/ 1275981 w 1495508"/>
              <a:gd name="connsiteY45" fmla="*/ 713830 h 1474988"/>
              <a:gd name="connsiteX46" fmla="*/ 1287364 w 1495508"/>
              <a:gd name="connsiteY46" fmla="*/ 737494 h 1474988"/>
              <a:gd name="connsiteX47" fmla="*/ 1299397 w 1495508"/>
              <a:gd name="connsiteY47" fmla="*/ 761157 h 1474988"/>
              <a:gd name="connsiteX48" fmla="*/ 1323137 w 1495508"/>
              <a:gd name="connsiteY48" fmla="*/ 808161 h 1474988"/>
              <a:gd name="connsiteX49" fmla="*/ 1335008 w 1495508"/>
              <a:gd name="connsiteY49" fmla="*/ 831825 h 1474988"/>
              <a:gd name="connsiteX50" fmla="*/ 1347040 w 1495508"/>
              <a:gd name="connsiteY50" fmla="*/ 855164 h 1474988"/>
              <a:gd name="connsiteX51" fmla="*/ 1370781 w 1495508"/>
              <a:gd name="connsiteY51" fmla="*/ 902654 h 1474988"/>
              <a:gd name="connsiteX52" fmla="*/ 1382326 w 1495508"/>
              <a:gd name="connsiteY52" fmla="*/ 926317 h 1474988"/>
              <a:gd name="connsiteX53" fmla="*/ 1382326 w 1495508"/>
              <a:gd name="connsiteY53" fmla="*/ 949657 h 1474988"/>
              <a:gd name="connsiteX54" fmla="*/ 1394196 w 1495508"/>
              <a:gd name="connsiteY54" fmla="*/ 973321 h 1474988"/>
              <a:gd name="connsiteX55" fmla="*/ 1418099 w 1495508"/>
              <a:gd name="connsiteY55" fmla="*/ 1020324 h 1474988"/>
              <a:gd name="connsiteX56" fmla="*/ 1418099 w 1495508"/>
              <a:gd name="connsiteY56" fmla="*/ 1043988 h 1474988"/>
              <a:gd name="connsiteX57" fmla="*/ 1429970 w 1495508"/>
              <a:gd name="connsiteY57" fmla="*/ 1067651 h 1474988"/>
              <a:gd name="connsiteX58" fmla="*/ 1441840 w 1495508"/>
              <a:gd name="connsiteY58" fmla="*/ 1114655 h 1474988"/>
              <a:gd name="connsiteX59" fmla="*/ 1453710 w 1495508"/>
              <a:gd name="connsiteY59" fmla="*/ 1138480 h 1474988"/>
              <a:gd name="connsiteX60" fmla="*/ 1453710 w 1495508"/>
              <a:gd name="connsiteY60" fmla="*/ 1161658 h 1474988"/>
              <a:gd name="connsiteX61" fmla="*/ 1465743 w 1495508"/>
              <a:gd name="connsiteY61" fmla="*/ 1220979 h 1474988"/>
              <a:gd name="connsiteX62" fmla="*/ 1465743 w 1495508"/>
              <a:gd name="connsiteY62" fmla="*/ 1244319 h 1474988"/>
              <a:gd name="connsiteX63" fmla="*/ 1477613 w 1495508"/>
              <a:gd name="connsiteY63" fmla="*/ 1267983 h 1474988"/>
              <a:gd name="connsiteX64" fmla="*/ 1477613 w 1495508"/>
              <a:gd name="connsiteY64" fmla="*/ 1291646 h 1474988"/>
              <a:gd name="connsiteX65" fmla="*/ 1477613 w 1495508"/>
              <a:gd name="connsiteY65" fmla="*/ 1338650 h 1474988"/>
              <a:gd name="connsiteX66" fmla="*/ 1477613 w 1495508"/>
              <a:gd name="connsiteY66" fmla="*/ 1374307 h 1474988"/>
              <a:gd name="connsiteX67" fmla="*/ 1489158 w 1495508"/>
              <a:gd name="connsiteY67" fmla="*/ 1397485 h 1474988"/>
              <a:gd name="connsiteX68" fmla="*/ 1489158 w 1495508"/>
              <a:gd name="connsiteY68" fmla="*/ 1444974 h 1474988"/>
              <a:gd name="connsiteX69" fmla="*/ 1489158 w 1495508"/>
              <a:gd name="connsiteY69" fmla="*/ 1468638 h 1474988"/>
              <a:gd name="connsiteX70" fmla="*/ 6350 w 1495508"/>
              <a:gd name="connsiteY70" fmla="*/ 1468638 h 1474988"/>
              <a:gd name="connsiteX71" fmla="*/ 6350 w 1495508"/>
              <a:gd name="connsiteY71" fmla="*/ 6350 h 147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</a:cxnLst>
            <a:rect l="l" t="t" r="r" b="b"/>
            <a:pathLst>
              <a:path w="1495508" h="1474988">
                <a:moveTo>
                  <a:pt x="6350" y="6350"/>
                </a:moveTo>
                <a:lnTo>
                  <a:pt x="30090" y="6350"/>
                </a:lnTo>
                <a:lnTo>
                  <a:pt x="89279" y="6350"/>
                </a:lnTo>
                <a:lnTo>
                  <a:pt x="113182" y="6350"/>
                </a:lnTo>
                <a:lnTo>
                  <a:pt x="136923" y="6350"/>
                </a:lnTo>
                <a:lnTo>
                  <a:pt x="184241" y="18181"/>
                </a:lnTo>
                <a:lnTo>
                  <a:pt x="219852" y="18181"/>
                </a:lnTo>
                <a:lnTo>
                  <a:pt x="243755" y="18181"/>
                </a:lnTo>
                <a:lnTo>
                  <a:pt x="267170" y="30013"/>
                </a:lnTo>
                <a:lnTo>
                  <a:pt x="314814" y="30013"/>
                </a:lnTo>
                <a:lnTo>
                  <a:pt x="338555" y="41845"/>
                </a:lnTo>
                <a:lnTo>
                  <a:pt x="361970" y="41845"/>
                </a:lnTo>
                <a:lnTo>
                  <a:pt x="421647" y="65509"/>
                </a:lnTo>
                <a:lnTo>
                  <a:pt x="445387" y="65509"/>
                </a:lnTo>
                <a:lnTo>
                  <a:pt x="468803" y="77341"/>
                </a:lnTo>
                <a:lnTo>
                  <a:pt x="516446" y="88848"/>
                </a:lnTo>
                <a:lnTo>
                  <a:pt x="540349" y="100680"/>
                </a:lnTo>
                <a:lnTo>
                  <a:pt x="564090" y="112512"/>
                </a:lnTo>
                <a:lnTo>
                  <a:pt x="587505" y="124506"/>
                </a:lnTo>
                <a:lnTo>
                  <a:pt x="635149" y="136338"/>
                </a:lnTo>
                <a:lnTo>
                  <a:pt x="659052" y="148170"/>
                </a:lnTo>
                <a:lnTo>
                  <a:pt x="682468" y="159515"/>
                </a:lnTo>
                <a:lnTo>
                  <a:pt x="730111" y="183341"/>
                </a:lnTo>
                <a:lnTo>
                  <a:pt x="753852" y="195173"/>
                </a:lnTo>
                <a:lnTo>
                  <a:pt x="765722" y="218837"/>
                </a:lnTo>
                <a:lnTo>
                  <a:pt x="813041" y="242176"/>
                </a:lnTo>
                <a:lnTo>
                  <a:pt x="836781" y="254008"/>
                </a:lnTo>
                <a:lnTo>
                  <a:pt x="860684" y="265840"/>
                </a:lnTo>
                <a:lnTo>
                  <a:pt x="895970" y="301336"/>
                </a:lnTo>
                <a:lnTo>
                  <a:pt x="919873" y="312843"/>
                </a:lnTo>
                <a:lnTo>
                  <a:pt x="943614" y="324675"/>
                </a:lnTo>
                <a:lnTo>
                  <a:pt x="955484" y="348339"/>
                </a:lnTo>
                <a:lnTo>
                  <a:pt x="1002802" y="383997"/>
                </a:lnTo>
                <a:lnTo>
                  <a:pt x="1014672" y="395342"/>
                </a:lnTo>
                <a:lnTo>
                  <a:pt x="1038576" y="419168"/>
                </a:lnTo>
                <a:lnTo>
                  <a:pt x="1073861" y="454664"/>
                </a:lnTo>
                <a:lnTo>
                  <a:pt x="1085732" y="466171"/>
                </a:lnTo>
                <a:lnTo>
                  <a:pt x="1109635" y="489835"/>
                </a:lnTo>
                <a:lnTo>
                  <a:pt x="1145245" y="525331"/>
                </a:lnTo>
                <a:lnTo>
                  <a:pt x="1157278" y="548670"/>
                </a:lnTo>
                <a:lnTo>
                  <a:pt x="1169149" y="572334"/>
                </a:lnTo>
                <a:lnTo>
                  <a:pt x="1192564" y="584166"/>
                </a:lnTo>
                <a:lnTo>
                  <a:pt x="1216305" y="631169"/>
                </a:lnTo>
                <a:lnTo>
                  <a:pt x="1228338" y="654995"/>
                </a:lnTo>
                <a:lnTo>
                  <a:pt x="1252078" y="666827"/>
                </a:lnTo>
                <a:lnTo>
                  <a:pt x="1275981" y="713830"/>
                </a:lnTo>
                <a:lnTo>
                  <a:pt x="1287364" y="737494"/>
                </a:lnTo>
                <a:lnTo>
                  <a:pt x="1299397" y="761157"/>
                </a:lnTo>
                <a:lnTo>
                  <a:pt x="1323137" y="808161"/>
                </a:lnTo>
                <a:lnTo>
                  <a:pt x="1335008" y="831825"/>
                </a:lnTo>
                <a:lnTo>
                  <a:pt x="1347040" y="855164"/>
                </a:lnTo>
                <a:lnTo>
                  <a:pt x="1370781" y="902654"/>
                </a:lnTo>
                <a:lnTo>
                  <a:pt x="1382326" y="926317"/>
                </a:lnTo>
                <a:lnTo>
                  <a:pt x="1382326" y="949657"/>
                </a:lnTo>
                <a:lnTo>
                  <a:pt x="1394196" y="973321"/>
                </a:lnTo>
                <a:lnTo>
                  <a:pt x="1418099" y="1020324"/>
                </a:lnTo>
                <a:lnTo>
                  <a:pt x="1418099" y="1043988"/>
                </a:lnTo>
                <a:lnTo>
                  <a:pt x="1429970" y="1067651"/>
                </a:lnTo>
                <a:lnTo>
                  <a:pt x="1441840" y="1114655"/>
                </a:lnTo>
                <a:lnTo>
                  <a:pt x="1453710" y="1138480"/>
                </a:lnTo>
                <a:lnTo>
                  <a:pt x="1453710" y="1161658"/>
                </a:lnTo>
                <a:lnTo>
                  <a:pt x="1465743" y="1220979"/>
                </a:lnTo>
                <a:lnTo>
                  <a:pt x="1465743" y="1244319"/>
                </a:lnTo>
                <a:lnTo>
                  <a:pt x="1477613" y="1267983"/>
                </a:lnTo>
                <a:lnTo>
                  <a:pt x="1477613" y="1291646"/>
                </a:lnTo>
                <a:lnTo>
                  <a:pt x="1477613" y="1338650"/>
                </a:lnTo>
                <a:lnTo>
                  <a:pt x="1477613" y="1374307"/>
                </a:lnTo>
                <a:lnTo>
                  <a:pt x="1489158" y="1397485"/>
                </a:lnTo>
                <a:lnTo>
                  <a:pt x="1489158" y="1444974"/>
                </a:lnTo>
                <a:lnTo>
                  <a:pt x="1489158" y="1468638"/>
                </a:lnTo>
                <a:lnTo>
                  <a:pt x="6350" y="1468638"/>
                </a:lnTo>
                <a:lnTo>
                  <a:pt x="6350" y="635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189912" y="3419085"/>
            <a:ext cx="1495508" cy="1049981"/>
          </a:xfrm>
          <a:custGeom>
            <a:avLst/>
            <a:gdLst>
              <a:gd name="connsiteX0" fmla="*/ 1489158 w 1495508"/>
              <a:gd name="connsiteY0" fmla="*/ 6350 h 1049981"/>
              <a:gd name="connsiteX1" fmla="*/ 1489158 w 1495508"/>
              <a:gd name="connsiteY1" fmla="*/ 29689 h 1049981"/>
              <a:gd name="connsiteX2" fmla="*/ 1489158 w 1495508"/>
              <a:gd name="connsiteY2" fmla="*/ 88524 h 1049981"/>
              <a:gd name="connsiteX3" fmla="*/ 1477613 w 1495508"/>
              <a:gd name="connsiteY3" fmla="*/ 112188 h 1049981"/>
              <a:gd name="connsiteX4" fmla="*/ 1477613 w 1495508"/>
              <a:gd name="connsiteY4" fmla="*/ 135852 h 1049981"/>
              <a:gd name="connsiteX5" fmla="*/ 1477613 w 1495508"/>
              <a:gd name="connsiteY5" fmla="*/ 159678 h 1049981"/>
              <a:gd name="connsiteX6" fmla="*/ 1477613 w 1495508"/>
              <a:gd name="connsiteY6" fmla="*/ 218513 h 1049981"/>
              <a:gd name="connsiteX7" fmla="*/ 1465743 w 1495508"/>
              <a:gd name="connsiteY7" fmla="*/ 241690 h 1049981"/>
              <a:gd name="connsiteX8" fmla="*/ 1465743 w 1495508"/>
              <a:gd name="connsiteY8" fmla="*/ 265516 h 1049981"/>
              <a:gd name="connsiteX9" fmla="*/ 1453710 w 1495508"/>
              <a:gd name="connsiteY9" fmla="*/ 289180 h 1049981"/>
              <a:gd name="connsiteX10" fmla="*/ 1453710 w 1495508"/>
              <a:gd name="connsiteY10" fmla="*/ 336183 h 1049981"/>
              <a:gd name="connsiteX11" fmla="*/ 1441840 w 1495508"/>
              <a:gd name="connsiteY11" fmla="*/ 359847 h 1049981"/>
              <a:gd name="connsiteX12" fmla="*/ 1441840 w 1495508"/>
              <a:gd name="connsiteY12" fmla="*/ 383511 h 1049981"/>
              <a:gd name="connsiteX13" fmla="*/ 1429970 w 1495508"/>
              <a:gd name="connsiteY13" fmla="*/ 418682 h 1049981"/>
              <a:gd name="connsiteX14" fmla="*/ 1418099 w 1495508"/>
              <a:gd name="connsiteY14" fmla="*/ 466171 h 1049981"/>
              <a:gd name="connsiteX15" fmla="*/ 1406066 w 1495508"/>
              <a:gd name="connsiteY15" fmla="*/ 489511 h 1049981"/>
              <a:gd name="connsiteX16" fmla="*/ 1394196 w 1495508"/>
              <a:gd name="connsiteY16" fmla="*/ 513175 h 1049981"/>
              <a:gd name="connsiteX17" fmla="*/ 1382326 w 1495508"/>
              <a:gd name="connsiteY17" fmla="*/ 536838 h 1049981"/>
              <a:gd name="connsiteX18" fmla="*/ 1370781 w 1495508"/>
              <a:gd name="connsiteY18" fmla="*/ 583842 h 1049981"/>
              <a:gd name="connsiteX19" fmla="*/ 1358911 w 1495508"/>
              <a:gd name="connsiteY19" fmla="*/ 607505 h 1049981"/>
              <a:gd name="connsiteX20" fmla="*/ 1347040 w 1495508"/>
              <a:gd name="connsiteY20" fmla="*/ 630845 h 1049981"/>
              <a:gd name="connsiteX21" fmla="*/ 1335008 w 1495508"/>
              <a:gd name="connsiteY21" fmla="*/ 654509 h 1049981"/>
              <a:gd name="connsiteX22" fmla="*/ 1311267 w 1495508"/>
              <a:gd name="connsiteY22" fmla="*/ 701998 h 1049981"/>
              <a:gd name="connsiteX23" fmla="*/ 1299397 w 1495508"/>
              <a:gd name="connsiteY23" fmla="*/ 725176 h 1049981"/>
              <a:gd name="connsiteX24" fmla="*/ 1287364 w 1495508"/>
              <a:gd name="connsiteY24" fmla="*/ 749001 h 1049981"/>
              <a:gd name="connsiteX25" fmla="*/ 1275981 w 1495508"/>
              <a:gd name="connsiteY25" fmla="*/ 760833 h 1049981"/>
              <a:gd name="connsiteX26" fmla="*/ 1252078 w 1495508"/>
              <a:gd name="connsiteY26" fmla="*/ 807837 h 1049981"/>
              <a:gd name="connsiteX27" fmla="*/ 1228338 w 1495508"/>
              <a:gd name="connsiteY27" fmla="*/ 831500 h 1049981"/>
              <a:gd name="connsiteX28" fmla="*/ 1216305 w 1495508"/>
              <a:gd name="connsiteY28" fmla="*/ 855164 h 1049981"/>
              <a:gd name="connsiteX29" fmla="*/ 1204435 w 1495508"/>
              <a:gd name="connsiteY29" fmla="*/ 866672 h 1049981"/>
              <a:gd name="connsiteX30" fmla="*/ 1169149 w 1495508"/>
              <a:gd name="connsiteY30" fmla="*/ 914064 h 1049981"/>
              <a:gd name="connsiteX31" fmla="*/ 1157278 w 1495508"/>
              <a:gd name="connsiteY31" fmla="*/ 937371 h 1049981"/>
              <a:gd name="connsiteX32" fmla="*/ 1145245 w 1495508"/>
              <a:gd name="connsiteY32" fmla="*/ 949219 h 1049981"/>
              <a:gd name="connsiteX33" fmla="*/ 1121505 w 1495508"/>
              <a:gd name="connsiteY33" fmla="*/ 972932 h 1049981"/>
              <a:gd name="connsiteX34" fmla="*/ 1085732 w 1495508"/>
              <a:gd name="connsiteY34" fmla="*/ 1008476 h 1049981"/>
              <a:gd name="connsiteX35" fmla="*/ 1073861 w 1495508"/>
              <a:gd name="connsiteY35" fmla="*/ 1031783 h 1049981"/>
              <a:gd name="connsiteX36" fmla="*/ 1050446 w 1495508"/>
              <a:gd name="connsiteY36" fmla="*/ 1043631 h 1049981"/>
              <a:gd name="connsiteX37" fmla="*/ 6350 w 1495508"/>
              <a:gd name="connsiteY37" fmla="*/ 6350 h 1049981"/>
              <a:gd name="connsiteX38" fmla="*/ 1489158 w 1495508"/>
              <a:gd name="connsiteY38" fmla="*/ 6350 h 104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</a:cxnLst>
            <a:rect l="l" t="t" r="r" b="b"/>
            <a:pathLst>
              <a:path w="1495508" h="1049981">
                <a:moveTo>
                  <a:pt x="1489158" y="6350"/>
                </a:moveTo>
                <a:lnTo>
                  <a:pt x="1489158" y="29689"/>
                </a:lnTo>
                <a:lnTo>
                  <a:pt x="1489158" y="88524"/>
                </a:lnTo>
                <a:lnTo>
                  <a:pt x="1477613" y="112188"/>
                </a:lnTo>
                <a:lnTo>
                  <a:pt x="1477613" y="135852"/>
                </a:lnTo>
                <a:lnTo>
                  <a:pt x="1477613" y="159678"/>
                </a:lnTo>
                <a:lnTo>
                  <a:pt x="1477613" y="218513"/>
                </a:lnTo>
                <a:lnTo>
                  <a:pt x="1465743" y="241690"/>
                </a:lnTo>
                <a:lnTo>
                  <a:pt x="1465743" y="265516"/>
                </a:lnTo>
                <a:lnTo>
                  <a:pt x="1453710" y="289180"/>
                </a:lnTo>
                <a:lnTo>
                  <a:pt x="1453710" y="336183"/>
                </a:lnTo>
                <a:lnTo>
                  <a:pt x="1441840" y="359847"/>
                </a:lnTo>
                <a:lnTo>
                  <a:pt x="1441840" y="383511"/>
                </a:lnTo>
                <a:lnTo>
                  <a:pt x="1429970" y="418682"/>
                </a:lnTo>
                <a:lnTo>
                  <a:pt x="1418099" y="466171"/>
                </a:lnTo>
                <a:lnTo>
                  <a:pt x="1406066" y="489511"/>
                </a:lnTo>
                <a:lnTo>
                  <a:pt x="1394196" y="513175"/>
                </a:lnTo>
                <a:lnTo>
                  <a:pt x="1382326" y="536838"/>
                </a:lnTo>
                <a:lnTo>
                  <a:pt x="1370781" y="583842"/>
                </a:lnTo>
                <a:lnTo>
                  <a:pt x="1358911" y="607505"/>
                </a:lnTo>
                <a:lnTo>
                  <a:pt x="1347040" y="630845"/>
                </a:lnTo>
                <a:lnTo>
                  <a:pt x="1335008" y="654509"/>
                </a:lnTo>
                <a:lnTo>
                  <a:pt x="1311267" y="701998"/>
                </a:lnTo>
                <a:lnTo>
                  <a:pt x="1299397" y="725176"/>
                </a:lnTo>
                <a:lnTo>
                  <a:pt x="1287364" y="749001"/>
                </a:lnTo>
                <a:lnTo>
                  <a:pt x="1275981" y="760833"/>
                </a:lnTo>
                <a:lnTo>
                  <a:pt x="1252078" y="807837"/>
                </a:lnTo>
                <a:lnTo>
                  <a:pt x="1228338" y="831500"/>
                </a:lnTo>
                <a:lnTo>
                  <a:pt x="1216305" y="855164"/>
                </a:lnTo>
                <a:lnTo>
                  <a:pt x="1204435" y="866672"/>
                </a:lnTo>
                <a:lnTo>
                  <a:pt x="1169149" y="914064"/>
                </a:lnTo>
                <a:lnTo>
                  <a:pt x="1157278" y="937371"/>
                </a:lnTo>
                <a:lnTo>
                  <a:pt x="1145245" y="949219"/>
                </a:lnTo>
                <a:lnTo>
                  <a:pt x="1121505" y="972932"/>
                </a:lnTo>
                <a:lnTo>
                  <a:pt x="1085732" y="1008476"/>
                </a:lnTo>
                <a:lnTo>
                  <a:pt x="1073861" y="1031783"/>
                </a:lnTo>
                <a:lnTo>
                  <a:pt x="1050446" y="1043631"/>
                </a:lnTo>
                <a:lnTo>
                  <a:pt x="6350" y="6350"/>
                </a:lnTo>
                <a:lnTo>
                  <a:pt x="1489158" y="6350"/>
                </a:ln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89912" y="3419085"/>
            <a:ext cx="570440" cy="1486074"/>
          </a:xfrm>
          <a:custGeom>
            <a:avLst/>
            <a:gdLst>
              <a:gd name="connsiteX0" fmla="*/ 564090 w 570440"/>
              <a:gd name="connsiteY0" fmla="*/ 1373854 h 1486074"/>
              <a:gd name="connsiteX1" fmla="*/ 540349 w 570440"/>
              <a:gd name="connsiteY1" fmla="*/ 1373854 h 1486074"/>
              <a:gd name="connsiteX2" fmla="*/ 516446 w 570440"/>
              <a:gd name="connsiteY2" fmla="*/ 1385702 h 1486074"/>
              <a:gd name="connsiteX3" fmla="*/ 468803 w 570440"/>
              <a:gd name="connsiteY3" fmla="*/ 1409009 h 1486074"/>
              <a:gd name="connsiteX4" fmla="*/ 445387 w 570440"/>
              <a:gd name="connsiteY4" fmla="*/ 1409009 h 1486074"/>
              <a:gd name="connsiteX5" fmla="*/ 421647 w 570440"/>
              <a:gd name="connsiteY5" fmla="*/ 1420857 h 1486074"/>
              <a:gd name="connsiteX6" fmla="*/ 385873 w 570440"/>
              <a:gd name="connsiteY6" fmla="*/ 1432721 h 1486074"/>
              <a:gd name="connsiteX7" fmla="*/ 338555 w 570440"/>
              <a:gd name="connsiteY7" fmla="*/ 1444569 h 1486074"/>
              <a:gd name="connsiteX8" fmla="*/ 314814 w 570440"/>
              <a:gd name="connsiteY8" fmla="*/ 1444569 h 1486074"/>
              <a:gd name="connsiteX9" fmla="*/ 290911 w 570440"/>
              <a:gd name="connsiteY9" fmla="*/ 1444569 h 1486074"/>
              <a:gd name="connsiteX10" fmla="*/ 267170 w 570440"/>
              <a:gd name="connsiteY10" fmla="*/ 1456417 h 1486074"/>
              <a:gd name="connsiteX11" fmla="*/ 243755 w 570440"/>
              <a:gd name="connsiteY11" fmla="*/ 1456417 h 1486074"/>
              <a:gd name="connsiteX12" fmla="*/ 184241 w 570440"/>
              <a:gd name="connsiteY12" fmla="*/ 1468265 h 1486074"/>
              <a:gd name="connsiteX13" fmla="*/ 160338 w 570440"/>
              <a:gd name="connsiteY13" fmla="*/ 1468265 h 1486074"/>
              <a:gd name="connsiteX14" fmla="*/ 136923 w 570440"/>
              <a:gd name="connsiteY14" fmla="*/ 1468265 h 1486074"/>
              <a:gd name="connsiteX15" fmla="*/ 113182 w 570440"/>
              <a:gd name="connsiteY15" fmla="*/ 1468265 h 1486074"/>
              <a:gd name="connsiteX16" fmla="*/ 65539 w 570440"/>
              <a:gd name="connsiteY16" fmla="*/ 1479724 h 1486074"/>
              <a:gd name="connsiteX17" fmla="*/ 30090 w 570440"/>
              <a:gd name="connsiteY17" fmla="*/ 1479724 h 1486074"/>
              <a:gd name="connsiteX18" fmla="*/ 6350 w 570440"/>
              <a:gd name="connsiteY18" fmla="*/ 1479724 h 1486074"/>
              <a:gd name="connsiteX19" fmla="*/ 6350 w 570440"/>
              <a:gd name="connsiteY19" fmla="*/ 6350 h 1486074"/>
              <a:gd name="connsiteX20" fmla="*/ 564090 w 570440"/>
              <a:gd name="connsiteY20" fmla="*/ 1373854 h 14860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70440" h="1486074">
                <a:moveTo>
                  <a:pt x="564090" y="1373854"/>
                </a:moveTo>
                <a:lnTo>
                  <a:pt x="540349" y="1373854"/>
                </a:lnTo>
                <a:lnTo>
                  <a:pt x="516446" y="1385702"/>
                </a:lnTo>
                <a:lnTo>
                  <a:pt x="468803" y="1409009"/>
                </a:lnTo>
                <a:lnTo>
                  <a:pt x="445387" y="1409009"/>
                </a:lnTo>
                <a:lnTo>
                  <a:pt x="421647" y="1420857"/>
                </a:lnTo>
                <a:lnTo>
                  <a:pt x="385873" y="1432721"/>
                </a:lnTo>
                <a:lnTo>
                  <a:pt x="338555" y="1444569"/>
                </a:lnTo>
                <a:lnTo>
                  <a:pt x="314814" y="1444569"/>
                </a:lnTo>
                <a:lnTo>
                  <a:pt x="290911" y="1444569"/>
                </a:lnTo>
                <a:lnTo>
                  <a:pt x="267170" y="1456417"/>
                </a:lnTo>
                <a:lnTo>
                  <a:pt x="243755" y="1456417"/>
                </a:lnTo>
                <a:lnTo>
                  <a:pt x="184241" y="1468265"/>
                </a:lnTo>
                <a:lnTo>
                  <a:pt x="160338" y="1468265"/>
                </a:lnTo>
                <a:lnTo>
                  <a:pt x="136923" y="1468265"/>
                </a:lnTo>
                <a:lnTo>
                  <a:pt x="113182" y="1468265"/>
                </a:lnTo>
                <a:lnTo>
                  <a:pt x="65539" y="1479724"/>
                </a:lnTo>
                <a:lnTo>
                  <a:pt x="30090" y="1479724"/>
                </a:lnTo>
                <a:lnTo>
                  <a:pt x="6350" y="1479724"/>
                </a:lnTo>
                <a:lnTo>
                  <a:pt x="6350" y="6350"/>
                </a:lnTo>
                <a:lnTo>
                  <a:pt x="564090" y="1373854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35875" y="3908202"/>
            <a:ext cx="961125" cy="277678"/>
          </a:xfrm>
          <a:custGeom>
            <a:avLst/>
            <a:gdLst>
              <a:gd name="connsiteX0" fmla="*/ 6350 w 961125"/>
              <a:gd name="connsiteY0" fmla="*/ 271328 h 277678"/>
              <a:gd name="connsiteX1" fmla="*/ 954775 w 961125"/>
              <a:gd name="connsiteY1" fmla="*/ 271328 h 277678"/>
              <a:gd name="connsiteX2" fmla="*/ 954775 w 961125"/>
              <a:gd name="connsiteY2" fmla="*/ 6350 h 277678"/>
              <a:gd name="connsiteX3" fmla="*/ 6350 w 961125"/>
              <a:gd name="connsiteY3" fmla="*/ 6350 h 277678"/>
              <a:gd name="connsiteX4" fmla="*/ 6350 w 961125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1125" h="277678">
                <a:moveTo>
                  <a:pt x="6350" y="271328"/>
                </a:moveTo>
                <a:lnTo>
                  <a:pt x="954775" y="271328"/>
                </a:lnTo>
                <a:lnTo>
                  <a:pt x="954775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84301" y="3908202"/>
            <a:ext cx="1596570" cy="277678"/>
          </a:xfrm>
          <a:custGeom>
            <a:avLst/>
            <a:gdLst>
              <a:gd name="connsiteX0" fmla="*/ 6350 w 1596570"/>
              <a:gd name="connsiteY0" fmla="*/ 271328 h 277678"/>
              <a:gd name="connsiteX1" fmla="*/ 1590220 w 1596570"/>
              <a:gd name="connsiteY1" fmla="*/ 271328 h 277678"/>
              <a:gd name="connsiteX2" fmla="*/ 1590220 w 1596570"/>
              <a:gd name="connsiteY2" fmla="*/ 6350 h 277678"/>
              <a:gd name="connsiteX3" fmla="*/ 6350 w 1596570"/>
              <a:gd name="connsiteY3" fmla="*/ 6350 h 277678"/>
              <a:gd name="connsiteX4" fmla="*/ 6350 w 1596570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96570" h="277678">
                <a:moveTo>
                  <a:pt x="6350" y="271328"/>
                </a:moveTo>
                <a:lnTo>
                  <a:pt x="1590220" y="271328"/>
                </a:lnTo>
                <a:lnTo>
                  <a:pt x="1590220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35257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665" y="5469743"/>
            <a:ext cx="2639839" cy="277678"/>
          </a:xfrm>
          <a:custGeom>
            <a:avLst/>
            <a:gdLst>
              <a:gd name="connsiteX0" fmla="*/ 6350 w 2639839"/>
              <a:gd name="connsiteY0" fmla="*/ 271328 h 277678"/>
              <a:gd name="connsiteX1" fmla="*/ 2633488 w 2639839"/>
              <a:gd name="connsiteY1" fmla="*/ 271328 h 277678"/>
              <a:gd name="connsiteX2" fmla="*/ 2633488 w 2639839"/>
              <a:gd name="connsiteY2" fmla="*/ 6350 h 277678"/>
              <a:gd name="connsiteX3" fmla="*/ 6350 w 2639839"/>
              <a:gd name="connsiteY3" fmla="*/ 6350 h 277678"/>
              <a:gd name="connsiteX4" fmla="*/ 6350 w 2639839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39839" h="277678">
                <a:moveTo>
                  <a:pt x="6350" y="271328"/>
                </a:moveTo>
                <a:lnTo>
                  <a:pt x="2633488" y="271328"/>
                </a:lnTo>
                <a:lnTo>
                  <a:pt x="2633488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616437" y="1171185"/>
            <a:ext cx="559929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866900" algn="l"/>
                <a:tab pos="4762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“有类”编址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866900" algn="l"/>
                <a:tab pos="47625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B类地址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2120900"/>
            <a:ext cx="279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25%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686300" y="5270500"/>
            <a:ext cx="469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346200" y="3454400"/>
            <a:ext cx="113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50%</a:t>
            </a:r>
          </a:p>
          <a:p>
            <a:pPr>
              <a:lnSpc>
                <a:spcPts val="1900"/>
              </a:lnSpc>
              <a:tabLst>
                <a:tab pos="812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HostID(24位)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431800" y="4305300"/>
            <a:ext cx="1892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0.0.0.0~127.255.255.255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69000" y="2133600"/>
            <a:ext cx="1041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NetID(16位)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213600" y="2133600"/>
            <a:ext cx="1130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HostID(16位)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597400" y="4394200"/>
            <a:ext cx="36195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17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1110</a:t>
            </a:r>
          </a:p>
          <a:p>
            <a:pPr>
              <a:lnSpc>
                <a:spcPts val="12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6.25%</a:t>
            </a:r>
          </a:p>
          <a:p>
            <a:pPr>
              <a:lnSpc>
                <a:spcPts val="9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dirty="0"/>
              <a:t>	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224.0.0.0~239.255.255.255</a:t>
            </a:r>
          </a:p>
          <a:p>
            <a:pPr>
              <a:lnSpc>
                <a:spcPts val="1300"/>
              </a:lnSpc>
              <a:tabLst>
                <a:tab pos="584200" algn="l"/>
                <a:tab pos="673100" algn="l"/>
                <a:tab pos="1524000" algn="l"/>
                <a:tab pos="23622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E类地址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588000" y="5257800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4546600" y="5511800"/>
            <a:ext cx="2298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15900" algn="l"/>
              </a:tabLst>
            </a:pP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1111</a:t>
            </a:r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240.0.0.0~255.255.255.255</a:t>
            </a:r>
          </a:p>
        </p:txBody>
      </p:sp>
      <p:sp>
        <p:nvSpPr>
          <p:cNvPr id="27" name="Freeform 3"/>
          <p:cNvSpPr/>
          <p:nvPr/>
        </p:nvSpPr>
        <p:spPr>
          <a:xfrm>
            <a:off x="4189912" y="3419085"/>
            <a:ext cx="1056796" cy="1380204"/>
          </a:xfrm>
          <a:custGeom>
            <a:avLst/>
            <a:gdLst>
              <a:gd name="connsiteX0" fmla="*/ 1050446 w 1056796"/>
              <a:gd name="connsiteY0" fmla="*/ 1043631 h 1380204"/>
              <a:gd name="connsiteX1" fmla="*/ 1038576 w 1056796"/>
              <a:gd name="connsiteY1" fmla="*/ 1067327 h 1380204"/>
              <a:gd name="connsiteX2" fmla="*/ 1002802 w 1056796"/>
              <a:gd name="connsiteY2" fmla="*/ 1102483 h 1380204"/>
              <a:gd name="connsiteX3" fmla="*/ 978899 w 1056796"/>
              <a:gd name="connsiteY3" fmla="*/ 1114331 h 1380204"/>
              <a:gd name="connsiteX4" fmla="*/ 955484 w 1056796"/>
              <a:gd name="connsiteY4" fmla="*/ 1138043 h 1380204"/>
              <a:gd name="connsiteX5" fmla="*/ 943614 w 1056796"/>
              <a:gd name="connsiteY5" fmla="*/ 1149891 h 1380204"/>
              <a:gd name="connsiteX6" fmla="*/ 895970 w 1056796"/>
              <a:gd name="connsiteY6" fmla="*/ 1185046 h 1380204"/>
              <a:gd name="connsiteX7" fmla="*/ 872229 w 1056796"/>
              <a:gd name="connsiteY7" fmla="*/ 1196894 h 1380204"/>
              <a:gd name="connsiteX8" fmla="*/ 860684 w 1056796"/>
              <a:gd name="connsiteY8" fmla="*/ 1208742 h 1380204"/>
              <a:gd name="connsiteX9" fmla="*/ 813041 w 1056796"/>
              <a:gd name="connsiteY9" fmla="*/ 1244303 h 1380204"/>
              <a:gd name="connsiteX10" fmla="*/ 789137 w 1056796"/>
              <a:gd name="connsiteY10" fmla="*/ 1255746 h 1380204"/>
              <a:gd name="connsiteX11" fmla="*/ 765722 w 1056796"/>
              <a:gd name="connsiteY11" fmla="*/ 1267594 h 1380204"/>
              <a:gd name="connsiteX12" fmla="*/ 753852 w 1056796"/>
              <a:gd name="connsiteY12" fmla="*/ 1279458 h 1380204"/>
              <a:gd name="connsiteX13" fmla="*/ 706208 w 1056796"/>
              <a:gd name="connsiteY13" fmla="*/ 1303154 h 1380204"/>
              <a:gd name="connsiteX14" fmla="*/ 682468 w 1056796"/>
              <a:gd name="connsiteY14" fmla="*/ 1315002 h 1380204"/>
              <a:gd name="connsiteX15" fmla="*/ 659052 w 1056796"/>
              <a:gd name="connsiteY15" fmla="*/ 1326461 h 1380204"/>
              <a:gd name="connsiteX16" fmla="*/ 635149 w 1056796"/>
              <a:gd name="connsiteY16" fmla="*/ 1338309 h 1380204"/>
              <a:gd name="connsiteX17" fmla="*/ 587505 w 1056796"/>
              <a:gd name="connsiteY17" fmla="*/ 1362006 h 1380204"/>
              <a:gd name="connsiteX18" fmla="*/ 564090 w 1056796"/>
              <a:gd name="connsiteY18" fmla="*/ 1373854 h 1380204"/>
              <a:gd name="connsiteX19" fmla="*/ 6350 w 1056796"/>
              <a:gd name="connsiteY19" fmla="*/ 6350 h 1380204"/>
              <a:gd name="connsiteX20" fmla="*/ 1050446 w 1056796"/>
              <a:gd name="connsiteY20" fmla="*/ 1043631 h 138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056796" h="1380204">
                <a:moveTo>
                  <a:pt x="1050446" y="1043631"/>
                </a:moveTo>
                <a:lnTo>
                  <a:pt x="1038576" y="1067327"/>
                </a:lnTo>
                <a:lnTo>
                  <a:pt x="1002802" y="1102483"/>
                </a:lnTo>
                <a:lnTo>
                  <a:pt x="978899" y="1114331"/>
                </a:lnTo>
                <a:lnTo>
                  <a:pt x="955484" y="1138043"/>
                </a:lnTo>
                <a:lnTo>
                  <a:pt x="943614" y="1149891"/>
                </a:lnTo>
                <a:lnTo>
                  <a:pt x="895970" y="1185046"/>
                </a:lnTo>
                <a:lnTo>
                  <a:pt x="872229" y="1196894"/>
                </a:lnTo>
                <a:lnTo>
                  <a:pt x="860684" y="1208742"/>
                </a:lnTo>
                <a:lnTo>
                  <a:pt x="813041" y="1244303"/>
                </a:lnTo>
                <a:lnTo>
                  <a:pt x="789137" y="1255746"/>
                </a:lnTo>
                <a:lnTo>
                  <a:pt x="765722" y="1267594"/>
                </a:lnTo>
                <a:lnTo>
                  <a:pt x="753852" y="1279458"/>
                </a:lnTo>
                <a:lnTo>
                  <a:pt x="706208" y="1303154"/>
                </a:lnTo>
                <a:lnTo>
                  <a:pt x="682468" y="1315002"/>
                </a:lnTo>
                <a:lnTo>
                  <a:pt x="659052" y="1326461"/>
                </a:lnTo>
                <a:lnTo>
                  <a:pt x="635149" y="1338309"/>
                </a:lnTo>
                <a:lnTo>
                  <a:pt x="587505" y="1362006"/>
                </a:lnTo>
                <a:lnTo>
                  <a:pt x="564090" y="1373854"/>
                </a:lnTo>
                <a:lnTo>
                  <a:pt x="6350" y="6350"/>
                </a:lnTo>
                <a:lnTo>
                  <a:pt x="1050446" y="1043631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5835913" y="2337261"/>
            <a:ext cx="1321527" cy="287141"/>
          </a:xfrm>
          <a:custGeom>
            <a:avLst/>
            <a:gdLst>
              <a:gd name="connsiteX0" fmla="*/ 6350 w 1321527"/>
              <a:gd name="connsiteY0" fmla="*/ 280791 h 287141"/>
              <a:gd name="connsiteX1" fmla="*/ 1315177 w 1321527"/>
              <a:gd name="connsiteY1" fmla="*/ 280791 h 287141"/>
              <a:gd name="connsiteX2" fmla="*/ 1315177 w 1321527"/>
              <a:gd name="connsiteY2" fmla="*/ 6350 h 287141"/>
              <a:gd name="connsiteX3" fmla="*/ 6350 w 1321527"/>
              <a:gd name="connsiteY3" fmla="*/ 6350 h 287141"/>
              <a:gd name="connsiteX4" fmla="*/ 6350 w 1321527"/>
              <a:gd name="connsiteY4" fmla="*/ 280791 h 287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1527" h="287141">
                <a:moveTo>
                  <a:pt x="6350" y="280791"/>
                </a:moveTo>
                <a:lnTo>
                  <a:pt x="1315177" y="280791"/>
                </a:lnTo>
                <a:lnTo>
                  <a:pt x="1315177" y="6350"/>
                </a:lnTo>
                <a:lnTo>
                  <a:pt x="6350" y="6350"/>
                </a:lnTo>
                <a:lnTo>
                  <a:pt x="6350" y="2807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348064" y="3747323"/>
            <a:ext cx="1710382" cy="277678"/>
          </a:xfrm>
          <a:custGeom>
            <a:avLst/>
            <a:gdLst>
              <a:gd name="connsiteX0" fmla="*/ 6350 w 1710382"/>
              <a:gd name="connsiteY0" fmla="*/ 271328 h 277678"/>
              <a:gd name="connsiteX1" fmla="*/ 1704032 w 1710382"/>
              <a:gd name="connsiteY1" fmla="*/ 271328 h 277678"/>
              <a:gd name="connsiteX2" fmla="*/ 1704032 w 1710382"/>
              <a:gd name="connsiteY2" fmla="*/ 6350 h 277678"/>
              <a:gd name="connsiteX3" fmla="*/ 6350 w 1710382"/>
              <a:gd name="connsiteY3" fmla="*/ 6350 h 277678"/>
              <a:gd name="connsiteX4" fmla="*/ 6350 w 1710382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0382" h="277678">
                <a:moveTo>
                  <a:pt x="6350" y="271328"/>
                </a:moveTo>
                <a:lnTo>
                  <a:pt x="1704032" y="271328"/>
                </a:lnTo>
                <a:lnTo>
                  <a:pt x="1704032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045746" y="3747323"/>
            <a:ext cx="951641" cy="277678"/>
          </a:xfrm>
          <a:custGeom>
            <a:avLst/>
            <a:gdLst>
              <a:gd name="connsiteX0" fmla="*/ 6350 w 951641"/>
              <a:gd name="connsiteY0" fmla="*/ 271328 h 277678"/>
              <a:gd name="connsiteX1" fmla="*/ 945291 w 951641"/>
              <a:gd name="connsiteY1" fmla="*/ 271328 h 277678"/>
              <a:gd name="connsiteX2" fmla="*/ 945291 w 951641"/>
              <a:gd name="connsiteY2" fmla="*/ 6350 h 277678"/>
              <a:gd name="connsiteX3" fmla="*/ 6350 w 951641"/>
              <a:gd name="connsiteY3" fmla="*/ 6350 h 277678"/>
              <a:gd name="connsiteX4" fmla="*/ 6350 w 951641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1641" h="277678">
                <a:moveTo>
                  <a:pt x="6350" y="271328"/>
                </a:moveTo>
                <a:lnTo>
                  <a:pt x="945291" y="271328"/>
                </a:lnTo>
                <a:lnTo>
                  <a:pt x="945291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5873851" y="4551784"/>
            <a:ext cx="2611386" cy="277678"/>
          </a:xfrm>
          <a:custGeom>
            <a:avLst/>
            <a:gdLst>
              <a:gd name="connsiteX0" fmla="*/ 6350 w 2611386"/>
              <a:gd name="connsiteY0" fmla="*/ 271328 h 277678"/>
              <a:gd name="connsiteX1" fmla="*/ 2605036 w 2611386"/>
              <a:gd name="connsiteY1" fmla="*/ 271328 h 277678"/>
              <a:gd name="connsiteX2" fmla="*/ 2605036 w 2611386"/>
              <a:gd name="connsiteY2" fmla="*/ 6350 h 277678"/>
              <a:gd name="connsiteX3" fmla="*/ 6350 w 2611386"/>
              <a:gd name="connsiteY3" fmla="*/ 6350 h 277678"/>
              <a:gd name="connsiteX4" fmla="*/ 6350 w 2611386"/>
              <a:gd name="connsiteY4" fmla="*/ 271328 h 2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1386" h="277678">
                <a:moveTo>
                  <a:pt x="6350" y="271328"/>
                </a:moveTo>
                <a:lnTo>
                  <a:pt x="2605036" y="271328"/>
                </a:lnTo>
                <a:lnTo>
                  <a:pt x="2605036" y="6350"/>
                </a:lnTo>
                <a:lnTo>
                  <a:pt x="6350" y="6350"/>
                </a:lnTo>
                <a:lnTo>
                  <a:pt x="6350" y="2713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142225" y="3914552"/>
            <a:ext cx="948425" cy="264978"/>
          </a:xfrm>
          <a:custGeom>
            <a:avLst/>
            <a:gdLst>
              <a:gd name="connsiteX0" fmla="*/ 0 w 948425"/>
              <a:gd name="connsiteY0" fmla="*/ 264978 h 264978"/>
              <a:gd name="connsiteX1" fmla="*/ 948425 w 948425"/>
              <a:gd name="connsiteY1" fmla="*/ 264978 h 264978"/>
              <a:gd name="connsiteX2" fmla="*/ 948425 w 948425"/>
              <a:gd name="connsiteY2" fmla="*/ 0 h 264978"/>
              <a:gd name="connsiteX3" fmla="*/ 0 w 948425"/>
              <a:gd name="connsiteY3" fmla="*/ 0 h 264978"/>
              <a:gd name="connsiteX4" fmla="*/ 0 w 948425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8425" h="264978">
                <a:moveTo>
                  <a:pt x="0" y="264978"/>
                </a:moveTo>
                <a:lnTo>
                  <a:pt x="948425" y="264978"/>
                </a:lnTo>
                <a:lnTo>
                  <a:pt x="948425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842263" y="2343611"/>
            <a:ext cx="1308827" cy="274441"/>
          </a:xfrm>
          <a:custGeom>
            <a:avLst/>
            <a:gdLst>
              <a:gd name="connsiteX0" fmla="*/ 0 w 1308827"/>
              <a:gd name="connsiteY0" fmla="*/ 274441 h 274441"/>
              <a:gd name="connsiteX1" fmla="*/ 1308827 w 1308827"/>
              <a:gd name="connsiteY1" fmla="*/ 274441 h 274441"/>
              <a:gd name="connsiteX2" fmla="*/ 1308827 w 1308827"/>
              <a:gd name="connsiteY2" fmla="*/ 0 h 274441"/>
              <a:gd name="connsiteX3" fmla="*/ 0 w 1308827"/>
              <a:gd name="connsiteY3" fmla="*/ 0 h 274441"/>
              <a:gd name="connsiteX4" fmla="*/ 0 w 1308827"/>
              <a:gd name="connsiteY4" fmla="*/ 274441 h 2744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827" h="274441">
                <a:moveTo>
                  <a:pt x="0" y="274441"/>
                </a:moveTo>
                <a:lnTo>
                  <a:pt x="1308827" y="274441"/>
                </a:lnTo>
                <a:lnTo>
                  <a:pt x="1308827" y="0"/>
                </a:lnTo>
                <a:lnTo>
                  <a:pt x="0" y="0"/>
                </a:lnTo>
                <a:lnTo>
                  <a:pt x="0" y="274441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54414" y="3753673"/>
            <a:ext cx="1697682" cy="264978"/>
          </a:xfrm>
          <a:custGeom>
            <a:avLst/>
            <a:gdLst>
              <a:gd name="connsiteX0" fmla="*/ 0 w 1697682"/>
              <a:gd name="connsiteY0" fmla="*/ 264978 h 264978"/>
              <a:gd name="connsiteX1" fmla="*/ 1697682 w 1697682"/>
              <a:gd name="connsiteY1" fmla="*/ 264978 h 264978"/>
              <a:gd name="connsiteX2" fmla="*/ 1697682 w 1697682"/>
              <a:gd name="connsiteY2" fmla="*/ 0 h 264978"/>
              <a:gd name="connsiteX3" fmla="*/ 0 w 1697682"/>
              <a:gd name="connsiteY3" fmla="*/ 0 h 264978"/>
              <a:gd name="connsiteX4" fmla="*/ 0 w 1697682"/>
              <a:gd name="connsiteY4" fmla="*/ 264978 h 26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7682" h="264978">
                <a:moveTo>
                  <a:pt x="0" y="264978"/>
                </a:moveTo>
                <a:lnTo>
                  <a:pt x="1697682" y="264978"/>
                </a:lnTo>
                <a:lnTo>
                  <a:pt x="1697682" y="0"/>
                </a:lnTo>
                <a:lnTo>
                  <a:pt x="0" y="0"/>
                </a:lnTo>
                <a:lnTo>
                  <a:pt x="0" y="26497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1981200" y="2400300"/>
            <a:ext cx="621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924300" algn="l"/>
                <a:tab pos="4114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128.0.0.0~191.255.255.255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24300" algn="l"/>
                <a:tab pos="4114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A类地址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52400" y="3708400"/>
            <a:ext cx="939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NetID(8位)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600700" y="3556000"/>
            <a:ext cx="3416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	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NetID(24位)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HostID(8位)</a:t>
            </a:r>
          </a:p>
          <a:p>
            <a:pPr>
              <a:lnSpc>
                <a:spcPts val="2500"/>
              </a:lnSpc>
              <a:tabLst>
                <a:tab pos="101600" algn="l"/>
                <a:tab pos="1066800" algn="l"/>
              </a:tabLst>
            </a:pP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C类地址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9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</a:t>
            </a:r>
          </a:p>
          <a:p>
            <a:pPr>
              <a:lnSpc>
                <a:spcPts val="1700"/>
              </a:lnSpc>
              <a:tabLst>
                <a:tab pos="101600" algn="l"/>
                <a:tab pos="1066800" algn="l"/>
              </a:tabLst>
            </a:pPr>
            <a:r>
              <a:rPr lang="en-US" altLang="zh-CN" dirty="0"/>
              <a:t>	</a:t>
            </a:r>
            <a:r>
              <a:rPr lang="en-US" altLang="zh-CN" sz="148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12.5%</a:t>
            </a:r>
            <a:r>
              <a:rPr lang="en-US" altLang="zh-CN" sz="1490" dirty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49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192.0.0.0~223.255.255.255</a:t>
            </a:r>
          </a:p>
        </p:txBody>
      </p:sp>
    </p:spTree>
    <p:extLst>
      <p:ext uri="{BB962C8B-B14F-4D97-AF65-F5344CB8AC3E}">
        <p14:creationId xmlns:p14="http://schemas.microsoft.com/office/powerpoint/2010/main" val="11223666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子网划分（</a:t>
            </a:r>
            <a:r>
              <a:rPr lang="en-US" altLang="zh-CN" kern="0" dirty="0" err="1"/>
              <a:t>Subnetting</a:t>
            </a:r>
            <a:r>
              <a:rPr lang="zh-CN" altLang="en-US" kern="0" dirty="0"/>
              <a:t>）</a:t>
            </a:r>
          </a:p>
        </p:txBody>
      </p:sp>
      <p:sp>
        <p:nvSpPr>
          <p:cNvPr id="8" name="Freeform 3"/>
          <p:cNvSpPr/>
          <p:nvPr/>
        </p:nvSpPr>
        <p:spPr>
          <a:xfrm>
            <a:off x="3929969" y="3437128"/>
            <a:ext cx="1503889" cy="1123763"/>
          </a:xfrm>
          <a:custGeom>
            <a:avLst/>
            <a:gdLst>
              <a:gd name="connsiteX0" fmla="*/ 8300 w 1503889"/>
              <a:gd name="connsiteY0" fmla="*/ 122681 h 1123763"/>
              <a:gd name="connsiteX1" fmla="*/ 672002 w 1503889"/>
              <a:gd name="connsiteY1" fmla="*/ 576833 h 1123763"/>
              <a:gd name="connsiteX2" fmla="*/ 1305097 w 1503889"/>
              <a:gd name="connsiteY2" fmla="*/ 1091183 h 1123763"/>
              <a:gd name="connsiteX3" fmla="*/ 1478071 w 1503889"/>
              <a:gd name="connsiteY3" fmla="*/ 998219 h 1123763"/>
              <a:gd name="connsiteX4" fmla="*/ 823894 w 1503889"/>
              <a:gd name="connsiteY4" fmla="*/ 387730 h 1123763"/>
              <a:gd name="connsiteX5" fmla="*/ 65704 w 1503889"/>
              <a:gd name="connsiteY5" fmla="*/ 0 h 1123763"/>
              <a:gd name="connsiteX6" fmla="*/ 8300 w 1503889"/>
              <a:gd name="connsiteY6" fmla="*/ 122681 h 1123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03889" h="1123763">
                <a:moveTo>
                  <a:pt x="8300" y="122681"/>
                </a:moveTo>
                <a:cubicBezTo>
                  <a:pt x="39034" y="198373"/>
                  <a:pt x="455975" y="415416"/>
                  <a:pt x="672002" y="576833"/>
                </a:cubicBezTo>
                <a:cubicBezTo>
                  <a:pt x="888156" y="738250"/>
                  <a:pt x="1170858" y="1020317"/>
                  <a:pt x="1305097" y="1091183"/>
                </a:cubicBezTo>
                <a:cubicBezTo>
                  <a:pt x="1439336" y="1161922"/>
                  <a:pt x="1558589" y="1115440"/>
                  <a:pt x="1478071" y="998219"/>
                </a:cubicBezTo>
                <a:cubicBezTo>
                  <a:pt x="1397680" y="880998"/>
                  <a:pt x="1059352" y="554100"/>
                  <a:pt x="823894" y="387730"/>
                </a:cubicBezTo>
                <a:cubicBezTo>
                  <a:pt x="588563" y="221360"/>
                  <a:pt x="201340" y="44322"/>
                  <a:pt x="65704" y="0"/>
                </a:cubicBezTo>
                <a:cubicBezTo>
                  <a:pt x="30144" y="85978"/>
                  <a:pt x="-20782" y="46481"/>
                  <a:pt x="8300" y="122681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615019" y="2238624"/>
            <a:ext cx="281382" cy="2145071"/>
          </a:xfrm>
          <a:custGeom>
            <a:avLst/>
            <a:gdLst>
              <a:gd name="connsiteX0" fmla="*/ 263556 w 281382"/>
              <a:gd name="connsiteY0" fmla="*/ 2120142 h 2145071"/>
              <a:gd name="connsiteX1" fmla="*/ 247681 w 281382"/>
              <a:gd name="connsiteY1" fmla="*/ 1169293 h 2145071"/>
              <a:gd name="connsiteX2" fmla="*/ 254031 w 281382"/>
              <a:gd name="connsiteY2" fmla="*/ 177042 h 2145071"/>
              <a:gd name="connsiteX3" fmla="*/ 34956 w 281382"/>
              <a:gd name="connsiteY3" fmla="*/ 91317 h 2145071"/>
              <a:gd name="connsiteX4" fmla="*/ 6381 w 281382"/>
              <a:gd name="connsiteY4" fmla="*/ 1143893 h 2145071"/>
              <a:gd name="connsiteX5" fmla="*/ 26955 w 281382"/>
              <a:gd name="connsiteY5" fmla="*/ 2115443 h 2145071"/>
              <a:gd name="connsiteX6" fmla="*/ 263556 w 281382"/>
              <a:gd name="connsiteY6" fmla="*/ 2120142 h 2145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81382" h="2145071">
                <a:moveTo>
                  <a:pt x="263556" y="2120142"/>
                </a:moveTo>
                <a:cubicBezTo>
                  <a:pt x="311181" y="2053467"/>
                  <a:pt x="249205" y="1493143"/>
                  <a:pt x="247681" y="1169293"/>
                </a:cubicBezTo>
                <a:cubicBezTo>
                  <a:pt x="246030" y="845443"/>
                  <a:pt x="288956" y="356493"/>
                  <a:pt x="254031" y="177042"/>
                </a:cubicBezTo>
                <a:cubicBezTo>
                  <a:pt x="219106" y="-2281"/>
                  <a:pt x="76231" y="-70607"/>
                  <a:pt x="34956" y="91317"/>
                </a:cubicBezTo>
                <a:cubicBezTo>
                  <a:pt x="-6318" y="253242"/>
                  <a:pt x="7905" y="807343"/>
                  <a:pt x="6381" y="1143893"/>
                </a:cubicBezTo>
                <a:cubicBezTo>
                  <a:pt x="4730" y="1480443"/>
                  <a:pt x="-15843" y="1953518"/>
                  <a:pt x="26955" y="2115443"/>
                </a:cubicBezTo>
                <a:cubicBezTo>
                  <a:pt x="117506" y="2097917"/>
                  <a:pt x="215931" y="2186817"/>
                  <a:pt x="263556" y="2120142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48913" y="2129115"/>
            <a:ext cx="1569537" cy="1115480"/>
          </a:xfrm>
          <a:custGeom>
            <a:avLst/>
            <a:gdLst>
              <a:gd name="connsiteX0" fmla="*/ 265048 w 1569537"/>
              <a:gd name="connsiteY0" fmla="*/ 1115480 h 1115480"/>
              <a:gd name="connsiteX1" fmla="*/ 978915 w 1569537"/>
              <a:gd name="connsiteY1" fmla="*/ 600749 h 1115480"/>
              <a:gd name="connsiteX2" fmla="*/ 1550415 w 1569537"/>
              <a:gd name="connsiteY2" fmla="*/ 202985 h 1115480"/>
              <a:gd name="connsiteX3" fmla="*/ 1380871 w 1569537"/>
              <a:gd name="connsiteY3" fmla="*/ 5119 h 1115480"/>
              <a:gd name="connsiteX4" fmla="*/ 809497 w 1569537"/>
              <a:gd name="connsiteY4" fmla="*/ 402756 h 1115480"/>
              <a:gd name="connsiteX5" fmla="*/ 0 w 1569537"/>
              <a:gd name="connsiteY5" fmla="*/ 970065 h 1115480"/>
              <a:gd name="connsiteX6" fmla="*/ 265048 w 1569537"/>
              <a:gd name="connsiteY6" fmla="*/ 1115480 h 1115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569537" h="1115480">
                <a:moveTo>
                  <a:pt x="265048" y="1115480"/>
                </a:moveTo>
                <a:cubicBezTo>
                  <a:pt x="480821" y="1135673"/>
                  <a:pt x="736853" y="763182"/>
                  <a:pt x="978915" y="600749"/>
                </a:cubicBezTo>
                <a:cubicBezTo>
                  <a:pt x="1193672" y="448222"/>
                  <a:pt x="1483359" y="302299"/>
                  <a:pt x="1550415" y="202985"/>
                </a:cubicBezTo>
                <a:cubicBezTo>
                  <a:pt x="1617345" y="103798"/>
                  <a:pt x="1504441" y="-28154"/>
                  <a:pt x="1380871" y="5119"/>
                </a:cubicBezTo>
                <a:cubicBezTo>
                  <a:pt x="1257427" y="38393"/>
                  <a:pt x="1039621" y="241974"/>
                  <a:pt x="809497" y="402756"/>
                </a:cubicBezTo>
                <a:cubicBezTo>
                  <a:pt x="579373" y="563665"/>
                  <a:pt x="91185" y="850812"/>
                  <a:pt x="0" y="970065"/>
                </a:cubicBezTo>
                <a:cubicBezTo>
                  <a:pt x="87121" y="1028358"/>
                  <a:pt x="50800" y="1097192"/>
                  <a:pt x="265048" y="111548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29917" y="2044932"/>
            <a:ext cx="2517739" cy="2056936"/>
          </a:xfrm>
          <a:custGeom>
            <a:avLst/>
            <a:gdLst>
              <a:gd name="connsiteX0" fmla="*/ 2496288 w 2517739"/>
              <a:gd name="connsiteY0" fmla="*/ 1207844 h 2056936"/>
              <a:gd name="connsiteX1" fmla="*/ 1450062 w 2517739"/>
              <a:gd name="connsiteY1" fmla="*/ 1063826 h 2056936"/>
              <a:gd name="connsiteX2" fmla="*/ 1252958 w 2517739"/>
              <a:gd name="connsiteY2" fmla="*/ 114247 h 2056936"/>
              <a:gd name="connsiteX3" fmla="*/ 680696 w 2517739"/>
              <a:gd name="connsiteY3" fmla="*/ 28776 h 2056936"/>
              <a:gd name="connsiteX4" fmla="*/ 114580 w 2517739"/>
              <a:gd name="connsiteY4" fmla="*/ 79068 h 2056936"/>
              <a:gd name="connsiteX5" fmla="*/ 64263 w 2517739"/>
              <a:gd name="connsiteY5" fmla="*/ 852879 h 2056936"/>
              <a:gd name="connsiteX6" fmla="*/ 57977 w 2517739"/>
              <a:gd name="connsiteY6" fmla="*/ 1199462 h 2056936"/>
              <a:gd name="connsiteX7" fmla="*/ 26531 w 2517739"/>
              <a:gd name="connsiteY7" fmla="*/ 1516073 h 2056936"/>
              <a:gd name="connsiteX8" fmla="*/ 13958 w 2517739"/>
              <a:gd name="connsiteY8" fmla="*/ 1807411 h 2056936"/>
              <a:gd name="connsiteX9" fmla="*/ 246661 w 2517739"/>
              <a:gd name="connsiteY9" fmla="*/ 1983306 h 2056936"/>
              <a:gd name="connsiteX10" fmla="*/ 1240385 w 2517739"/>
              <a:gd name="connsiteY10" fmla="*/ 2023565 h 2056936"/>
              <a:gd name="connsiteX11" fmla="*/ 1416534 w 2517739"/>
              <a:gd name="connsiteY11" fmla="*/ 1499309 h 2056936"/>
              <a:gd name="connsiteX12" fmla="*/ 2445869 w 2517739"/>
              <a:gd name="connsiteY12" fmla="*/ 1475814 h 2056936"/>
              <a:gd name="connsiteX13" fmla="*/ 2496288 w 2517739"/>
              <a:gd name="connsiteY13" fmla="*/ 1207844 h 2056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517739" h="2056936">
                <a:moveTo>
                  <a:pt x="2496288" y="1207844"/>
                </a:moveTo>
                <a:cubicBezTo>
                  <a:pt x="2452219" y="1013661"/>
                  <a:pt x="1651357" y="1187778"/>
                  <a:pt x="1450062" y="1063826"/>
                </a:cubicBezTo>
                <a:cubicBezTo>
                  <a:pt x="1242544" y="881327"/>
                  <a:pt x="1380847" y="286713"/>
                  <a:pt x="1252958" y="114247"/>
                </a:cubicBezTo>
                <a:cubicBezTo>
                  <a:pt x="1125069" y="-58218"/>
                  <a:pt x="869291" y="33856"/>
                  <a:pt x="680696" y="28776"/>
                </a:cubicBezTo>
                <a:cubicBezTo>
                  <a:pt x="491961" y="23823"/>
                  <a:pt x="217311" y="-58218"/>
                  <a:pt x="114580" y="79068"/>
                </a:cubicBezTo>
                <a:cubicBezTo>
                  <a:pt x="11850" y="216355"/>
                  <a:pt x="72658" y="666951"/>
                  <a:pt x="64263" y="852879"/>
                </a:cubicBezTo>
                <a:cubicBezTo>
                  <a:pt x="55881" y="1038680"/>
                  <a:pt x="64263" y="1088972"/>
                  <a:pt x="57977" y="1199462"/>
                </a:cubicBezTo>
                <a:cubicBezTo>
                  <a:pt x="51690" y="1310079"/>
                  <a:pt x="32818" y="1415616"/>
                  <a:pt x="26531" y="1516073"/>
                </a:cubicBezTo>
                <a:cubicBezTo>
                  <a:pt x="20245" y="1616530"/>
                  <a:pt x="-21690" y="1730449"/>
                  <a:pt x="13958" y="1807411"/>
                </a:cubicBezTo>
                <a:cubicBezTo>
                  <a:pt x="49595" y="1884500"/>
                  <a:pt x="43308" y="1948127"/>
                  <a:pt x="246661" y="1983306"/>
                </a:cubicBezTo>
                <a:cubicBezTo>
                  <a:pt x="450026" y="2018485"/>
                  <a:pt x="1045440" y="2103956"/>
                  <a:pt x="1240385" y="2023565"/>
                </a:cubicBezTo>
                <a:cubicBezTo>
                  <a:pt x="1435330" y="1943174"/>
                  <a:pt x="1215239" y="1589733"/>
                  <a:pt x="1416534" y="1499309"/>
                </a:cubicBezTo>
                <a:cubicBezTo>
                  <a:pt x="1617829" y="1408885"/>
                  <a:pt x="2265656" y="1524455"/>
                  <a:pt x="2445869" y="1475814"/>
                </a:cubicBezTo>
                <a:cubicBezTo>
                  <a:pt x="2510893" y="1388819"/>
                  <a:pt x="2542389" y="1400503"/>
                  <a:pt x="2496288" y="1207844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89173" y="3720142"/>
            <a:ext cx="2053513" cy="1741559"/>
          </a:xfrm>
          <a:custGeom>
            <a:avLst/>
            <a:gdLst>
              <a:gd name="connsiteX0" fmla="*/ 14700 w 2053513"/>
              <a:gd name="connsiteY0" fmla="*/ 917135 h 1741559"/>
              <a:gd name="connsiteX1" fmla="*/ 913098 w 2053513"/>
              <a:gd name="connsiteY1" fmla="*/ 1033340 h 1741559"/>
              <a:gd name="connsiteX2" fmla="*/ 1023588 w 2053513"/>
              <a:gd name="connsiteY2" fmla="*/ 1631510 h 1741559"/>
              <a:gd name="connsiteX3" fmla="*/ 1742281 w 2053513"/>
              <a:gd name="connsiteY3" fmla="*/ 1736666 h 1741559"/>
              <a:gd name="connsiteX4" fmla="*/ 2039461 w 2053513"/>
              <a:gd name="connsiteY4" fmla="*/ 1565089 h 1741559"/>
              <a:gd name="connsiteX5" fmla="*/ 2004917 w 2053513"/>
              <a:gd name="connsiteY5" fmla="*/ 972507 h 1741559"/>
              <a:gd name="connsiteX6" fmla="*/ 2004917 w 2053513"/>
              <a:gd name="connsiteY6" fmla="*/ 546041 h 1741559"/>
              <a:gd name="connsiteX7" fmla="*/ 1894300 w 2053513"/>
              <a:gd name="connsiteY7" fmla="*/ 80840 h 1741559"/>
              <a:gd name="connsiteX8" fmla="*/ 1009744 w 2053513"/>
              <a:gd name="connsiteY8" fmla="*/ 58615 h 1741559"/>
              <a:gd name="connsiteX9" fmla="*/ 940657 w 2053513"/>
              <a:gd name="connsiteY9" fmla="*/ 678883 h 1741559"/>
              <a:gd name="connsiteX10" fmla="*/ 69945 w 2053513"/>
              <a:gd name="connsiteY10" fmla="*/ 778578 h 1741559"/>
              <a:gd name="connsiteX11" fmla="*/ 42259 w 2053513"/>
              <a:gd name="connsiteY11" fmla="*/ 773117 h 1741559"/>
              <a:gd name="connsiteX12" fmla="*/ 14700 w 2053513"/>
              <a:gd name="connsiteY12" fmla="*/ 917135 h 1741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053513" h="1741559">
                <a:moveTo>
                  <a:pt x="14700" y="917135"/>
                </a:moveTo>
                <a:cubicBezTo>
                  <a:pt x="28543" y="983556"/>
                  <a:pt x="744950" y="915230"/>
                  <a:pt x="913098" y="1033340"/>
                </a:cubicBezTo>
                <a:cubicBezTo>
                  <a:pt x="1081246" y="1151577"/>
                  <a:pt x="885412" y="1513400"/>
                  <a:pt x="1023588" y="1631510"/>
                </a:cubicBezTo>
                <a:cubicBezTo>
                  <a:pt x="1161764" y="1749620"/>
                  <a:pt x="1574132" y="1747842"/>
                  <a:pt x="1742281" y="1736666"/>
                </a:cubicBezTo>
                <a:cubicBezTo>
                  <a:pt x="1910429" y="1725617"/>
                  <a:pt x="1995646" y="1692470"/>
                  <a:pt x="2039461" y="1565089"/>
                </a:cubicBezTo>
                <a:cubicBezTo>
                  <a:pt x="2083276" y="1437708"/>
                  <a:pt x="2011775" y="1142306"/>
                  <a:pt x="2004917" y="972507"/>
                </a:cubicBezTo>
                <a:cubicBezTo>
                  <a:pt x="1998059" y="802581"/>
                  <a:pt x="2023332" y="693742"/>
                  <a:pt x="2004917" y="546041"/>
                </a:cubicBezTo>
                <a:cubicBezTo>
                  <a:pt x="1986502" y="398340"/>
                  <a:pt x="2060162" y="161993"/>
                  <a:pt x="1894300" y="80840"/>
                </a:cubicBezTo>
                <a:cubicBezTo>
                  <a:pt x="1728438" y="-439"/>
                  <a:pt x="1168749" y="-41079"/>
                  <a:pt x="1009744" y="58615"/>
                </a:cubicBezTo>
                <a:cubicBezTo>
                  <a:pt x="850868" y="158310"/>
                  <a:pt x="1097375" y="558995"/>
                  <a:pt x="940657" y="678883"/>
                </a:cubicBezTo>
                <a:cubicBezTo>
                  <a:pt x="784066" y="798898"/>
                  <a:pt x="219678" y="763846"/>
                  <a:pt x="69945" y="778578"/>
                </a:cubicBezTo>
                <a:cubicBezTo>
                  <a:pt x="-79787" y="793437"/>
                  <a:pt x="51530" y="749114"/>
                  <a:pt x="42259" y="773117"/>
                </a:cubicBezTo>
                <a:cubicBezTo>
                  <a:pt x="-19843" y="789754"/>
                  <a:pt x="857" y="850587"/>
                  <a:pt x="14700" y="917135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04337" y="1237853"/>
            <a:ext cx="2350073" cy="1747724"/>
          </a:xfrm>
          <a:custGeom>
            <a:avLst/>
            <a:gdLst>
              <a:gd name="connsiteX0" fmla="*/ 16859 w 2350073"/>
              <a:gd name="connsiteY0" fmla="*/ 920384 h 1747724"/>
              <a:gd name="connsiteX1" fmla="*/ 1044924 w 2350073"/>
              <a:gd name="connsiteY1" fmla="*/ 1037097 h 1747724"/>
              <a:gd name="connsiteX2" fmla="*/ 1171416 w 2350073"/>
              <a:gd name="connsiteY2" fmla="*/ 1637299 h 1747724"/>
              <a:gd name="connsiteX3" fmla="*/ 1993994 w 2350073"/>
              <a:gd name="connsiteY3" fmla="*/ 1742836 h 1747724"/>
              <a:gd name="connsiteX4" fmla="*/ 2333974 w 2350073"/>
              <a:gd name="connsiteY4" fmla="*/ 1570624 h 1747724"/>
              <a:gd name="connsiteX5" fmla="*/ 2294477 w 2350073"/>
              <a:gd name="connsiteY5" fmla="*/ 975883 h 1747724"/>
              <a:gd name="connsiteX6" fmla="*/ 2294477 w 2350073"/>
              <a:gd name="connsiteY6" fmla="*/ 548020 h 1747724"/>
              <a:gd name="connsiteX7" fmla="*/ 2167985 w 2350073"/>
              <a:gd name="connsiteY7" fmla="*/ 81168 h 1747724"/>
              <a:gd name="connsiteX8" fmla="*/ 1155668 w 2350073"/>
              <a:gd name="connsiteY8" fmla="*/ 58943 h 1747724"/>
              <a:gd name="connsiteX9" fmla="*/ 1076547 w 2350073"/>
              <a:gd name="connsiteY9" fmla="*/ 681370 h 1747724"/>
              <a:gd name="connsiteX10" fmla="*/ 80105 w 2350073"/>
              <a:gd name="connsiteY10" fmla="*/ 781446 h 1747724"/>
              <a:gd name="connsiteX11" fmla="*/ 48482 w 2350073"/>
              <a:gd name="connsiteY11" fmla="*/ 775858 h 1747724"/>
              <a:gd name="connsiteX12" fmla="*/ 16859 w 2350073"/>
              <a:gd name="connsiteY12" fmla="*/ 920384 h 1747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350073" h="1747724">
                <a:moveTo>
                  <a:pt x="16859" y="920384"/>
                </a:moveTo>
                <a:cubicBezTo>
                  <a:pt x="32607" y="987059"/>
                  <a:pt x="852518" y="918479"/>
                  <a:pt x="1044924" y="1037097"/>
                </a:cubicBezTo>
                <a:cubicBezTo>
                  <a:pt x="1237329" y="1155588"/>
                  <a:pt x="1013301" y="1518681"/>
                  <a:pt x="1171416" y="1637299"/>
                </a:cubicBezTo>
                <a:cubicBezTo>
                  <a:pt x="1329657" y="1755790"/>
                  <a:pt x="1801463" y="1754012"/>
                  <a:pt x="1993994" y="1742836"/>
                </a:cubicBezTo>
                <a:cubicBezTo>
                  <a:pt x="2186400" y="1731787"/>
                  <a:pt x="2283936" y="1698386"/>
                  <a:pt x="2333974" y="1570624"/>
                </a:cubicBezTo>
                <a:cubicBezTo>
                  <a:pt x="2384139" y="1442735"/>
                  <a:pt x="2302351" y="1146317"/>
                  <a:pt x="2294477" y="975883"/>
                </a:cubicBezTo>
                <a:cubicBezTo>
                  <a:pt x="2286603" y="805449"/>
                  <a:pt x="2315559" y="696229"/>
                  <a:pt x="2294477" y="548020"/>
                </a:cubicBezTo>
                <a:cubicBezTo>
                  <a:pt x="2273394" y="399811"/>
                  <a:pt x="2357723" y="162702"/>
                  <a:pt x="2167985" y="81168"/>
                </a:cubicBezTo>
                <a:cubicBezTo>
                  <a:pt x="1978119" y="-365"/>
                  <a:pt x="1337531" y="-41132"/>
                  <a:pt x="1155668" y="58943"/>
                </a:cubicBezTo>
                <a:cubicBezTo>
                  <a:pt x="973804" y="159019"/>
                  <a:pt x="1255871" y="560974"/>
                  <a:pt x="1076547" y="681370"/>
                </a:cubicBezTo>
                <a:cubicBezTo>
                  <a:pt x="897350" y="801766"/>
                  <a:pt x="251428" y="766587"/>
                  <a:pt x="80105" y="781446"/>
                </a:cubicBezTo>
                <a:cubicBezTo>
                  <a:pt x="-91217" y="796178"/>
                  <a:pt x="59023" y="751728"/>
                  <a:pt x="48482" y="775858"/>
                </a:cubicBezTo>
                <a:cubicBezTo>
                  <a:pt x="-22764" y="792495"/>
                  <a:pt x="984" y="853709"/>
                  <a:pt x="16859" y="920384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2400" y="1879600"/>
            <a:ext cx="762000" cy="3937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9400" y="2336800"/>
            <a:ext cx="927100" cy="7366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3175000"/>
            <a:ext cx="774700" cy="393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29100" y="3606800"/>
            <a:ext cx="965200" cy="673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4800" y="4356100"/>
            <a:ext cx="762000" cy="3937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 rot="5400000">
            <a:off x="5181600" y="3302000"/>
            <a:ext cx="1041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211.1.4.0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23553" y="617948"/>
            <a:ext cx="7553350" cy="5855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	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176.3.0.0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11.0.0.0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202.2.1.0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如何区分一个</a:t>
            </a:r>
            <a:r>
              <a:rPr lang="en-US" altLang="zh-CN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子网更小范围网络（子网）</a:t>
            </a:r>
            <a:r>
              <a:rPr lang="en-US" altLang="zh-CN" sz="24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2800"/>
              </a:lnSpc>
              <a:tabLst>
                <a:tab pos="393700" algn="l"/>
                <a:tab pos="495300" algn="l"/>
                <a:tab pos="1193800" algn="l"/>
                <a:tab pos="6375400" algn="l"/>
                <a:tab pos="65278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子网划分</a:t>
            </a:r>
          </a:p>
        </p:txBody>
      </p:sp>
    </p:spTree>
    <p:extLst>
      <p:ext uri="{BB962C8B-B14F-4D97-AF65-F5344CB8AC3E}">
        <p14:creationId xmlns:p14="http://schemas.microsoft.com/office/powerpoint/2010/main" val="3801634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775223" y="3160208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5223" y="454117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49194" y="454117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56203" y="454117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79675" y="3861053"/>
            <a:ext cx="216026" cy="504063"/>
          </a:xfrm>
          <a:custGeom>
            <a:avLst/>
            <a:gdLst>
              <a:gd name="connsiteX0" fmla="*/ 0 w 216026"/>
              <a:gd name="connsiteY0" fmla="*/ 395986 h 504063"/>
              <a:gd name="connsiteX1" fmla="*/ 53975 w 216026"/>
              <a:gd name="connsiteY1" fmla="*/ 395986 h 504063"/>
              <a:gd name="connsiteX2" fmla="*/ 53975 w 216026"/>
              <a:gd name="connsiteY2" fmla="*/ 0 h 504063"/>
              <a:gd name="connsiteX3" fmla="*/ 162051 w 216026"/>
              <a:gd name="connsiteY3" fmla="*/ 0 h 504063"/>
              <a:gd name="connsiteX4" fmla="*/ 162051 w 216026"/>
              <a:gd name="connsiteY4" fmla="*/ 395986 h 504063"/>
              <a:gd name="connsiteX5" fmla="*/ 216026 w 216026"/>
              <a:gd name="connsiteY5" fmla="*/ 395986 h 504063"/>
              <a:gd name="connsiteX6" fmla="*/ 107950 w 216026"/>
              <a:gd name="connsiteY6" fmla="*/ 504063 h 504063"/>
              <a:gd name="connsiteX7" fmla="*/ 0 w 216026"/>
              <a:gd name="connsiteY7" fmla="*/ 395986 h 504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6026" h="504063">
                <a:moveTo>
                  <a:pt x="0" y="395986"/>
                </a:moveTo>
                <a:lnTo>
                  <a:pt x="53975" y="395986"/>
                </a:lnTo>
                <a:lnTo>
                  <a:pt x="53975" y="0"/>
                </a:lnTo>
                <a:lnTo>
                  <a:pt x="162051" y="0"/>
                </a:lnTo>
                <a:lnTo>
                  <a:pt x="162051" y="395986"/>
                </a:lnTo>
                <a:lnTo>
                  <a:pt x="216026" y="395986"/>
                </a:lnTo>
                <a:lnTo>
                  <a:pt x="107950" y="504063"/>
                </a:lnTo>
                <a:lnTo>
                  <a:pt x="0" y="395986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005829" y="2888107"/>
            <a:ext cx="1236852" cy="1228979"/>
          </a:xfrm>
          <a:custGeom>
            <a:avLst/>
            <a:gdLst>
              <a:gd name="connsiteX0" fmla="*/ 6350 w 1236852"/>
              <a:gd name="connsiteY0" fmla="*/ 1213739 h 1228979"/>
              <a:gd name="connsiteX1" fmla="*/ 1230502 w 1236852"/>
              <a:gd name="connsiteY1" fmla="*/ 6350 h 1228979"/>
              <a:gd name="connsiteX2" fmla="*/ 1230502 w 1236852"/>
              <a:gd name="connsiteY2" fmla="*/ 1222628 h 1228979"/>
              <a:gd name="connsiteX3" fmla="*/ 6350 w 1236852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6350" y="1213739"/>
                </a:moveTo>
                <a:cubicBezTo>
                  <a:pt x="11176" y="545464"/>
                  <a:pt x="557911" y="6350"/>
                  <a:pt x="1230502" y="6350"/>
                </a:cubicBezTo>
                <a:lnTo>
                  <a:pt x="1230502" y="1222628"/>
                </a:lnTo>
                <a:lnTo>
                  <a:pt x="6350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226045" y="2888107"/>
            <a:ext cx="1236853" cy="1228979"/>
          </a:xfrm>
          <a:custGeom>
            <a:avLst/>
            <a:gdLst>
              <a:gd name="connsiteX0" fmla="*/ 1230503 w 1236853"/>
              <a:gd name="connsiteY0" fmla="*/ 1213739 h 1228979"/>
              <a:gd name="connsiteX1" fmla="*/ 6350 w 1236853"/>
              <a:gd name="connsiteY1" fmla="*/ 6350 h 1228979"/>
              <a:gd name="connsiteX2" fmla="*/ 6350 w 1236853"/>
              <a:gd name="connsiteY2" fmla="*/ 1222628 h 1228979"/>
              <a:gd name="connsiteX3" fmla="*/ 1230503 w 1236853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228979">
                <a:moveTo>
                  <a:pt x="1230503" y="1213739"/>
                </a:moveTo>
                <a:cubicBezTo>
                  <a:pt x="1225677" y="545464"/>
                  <a:pt x="679069" y="6350"/>
                  <a:pt x="6350" y="6350"/>
                </a:cubicBezTo>
                <a:lnTo>
                  <a:pt x="6350" y="1222628"/>
                </a:lnTo>
                <a:lnTo>
                  <a:pt x="1230503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207884" y="4091813"/>
            <a:ext cx="1255014" cy="1192784"/>
          </a:xfrm>
          <a:custGeom>
            <a:avLst/>
            <a:gdLst>
              <a:gd name="connsiteX0" fmla="*/ 6350 w 1255014"/>
              <a:gd name="connsiteY0" fmla="*/ 1186433 h 1192784"/>
              <a:gd name="connsiteX1" fmla="*/ 1248536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3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3"/>
                </a:moveTo>
                <a:cubicBezTo>
                  <a:pt x="682371" y="1196085"/>
                  <a:pt x="1238504" y="675640"/>
                  <a:pt x="1248536" y="23876"/>
                </a:cubicBezTo>
                <a:cubicBezTo>
                  <a:pt x="1248664" y="18033"/>
                  <a:pt x="1248664" y="12191"/>
                  <a:pt x="1248664" y="6350"/>
                </a:cubicBezTo>
                <a:lnTo>
                  <a:pt x="24510" y="6350"/>
                </a:lnTo>
                <a:lnTo>
                  <a:pt x="6350" y="11864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05829" y="4091178"/>
            <a:ext cx="1236852" cy="1192910"/>
          </a:xfrm>
          <a:custGeom>
            <a:avLst/>
            <a:gdLst>
              <a:gd name="connsiteX0" fmla="*/ 1221994 w 1236852"/>
              <a:gd name="connsiteY0" fmla="*/ 1186560 h 1192910"/>
              <a:gd name="connsiteX1" fmla="*/ 6350 w 1236852"/>
              <a:gd name="connsiteY1" fmla="*/ 6350 h 1192910"/>
              <a:gd name="connsiteX2" fmla="*/ 1230502 w 1236852"/>
              <a:gd name="connsiteY2" fmla="*/ 6350 h 1192910"/>
              <a:gd name="connsiteX3" fmla="*/ 1221994 w 1236852"/>
              <a:gd name="connsiteY3" fmla="*/ 1186560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192910">
                <a:moveTo>
                  <a:pt x="1221994" y="1186560"/>
                </a:moveTo>
                <a:cubicBezTo>
                  <a:pt x="549275" y="1181988"/>
                  <a:pt x="6350" y="654938"/>
                  <a:pt x="6350" y="6350"/>
                </a:cubicBezTo>
                <a:lnTo>
                  <a:pt x="1230502" y="6350"/>
                </a:lnTo>
                <a:lnTo>
                  <a:pt x="1221994" y="1186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690650" y="1411697"/>
            <a:ext cx="5070299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2768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IP地址: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网络号(NetID)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高位比特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子网号(SubID)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原网络主机号部分比特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主机号(HostID)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低位比特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36900" y="33147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17900" y="46863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22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</a:t>
            </a:r>
          </a:p>
        </p:txBody>
      </p:sp>
      <p:sp>
        <p:nvSpPr>
          <p:cNvPr id="23" name="Freeform 3"/>
          <p:cNvSpPr/>
          <p:nvPr/>
        </p:nvSpPr>
        <p:spPr>
          <a:xfrm>
            <a:off x="781573" y="3166558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1573" y="454752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012179" y="2894457"/>
            <a:ext cx="1224152" cy="1216279"/>
          </a:xfrm>
          <a:custGeom>
            <a:avLst/>
            <a:gdLst>
              <a:gd name="connsiteX0" fmla="*/ 0 w 1224152"/>
              <a:gd name="connsiteY0" fmla="*/ 1207389 h 1216279"/>
              <a:gd name="connsiteX1" fmla="*/ 1224152 w 1224152"/>
              <a:gd name="connsiteY1" fmla="*/ 0 h 1216279"/>
              <a:gd name="connsiteX2" fmla="*/ 1224152 w 1224152"/>
              <a:gd name="connsiteY2" fmla="*/ 1216278 h 1216279"/>
              <a:gd name="connsiteX3" fmla="*/ 0 w 1224152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0" y="1207389"/>
                </a:moveTo>
                <a:cubicBezTo>
                  <a:pt x="4826" y="539114"/>
                  <a:pt x="551561" y="0"/>
                  <a:pt x="1224152" y="0"/>
                </a:cubicBezTo>
                <a:lnTo>
                  <a:pt x="1224152" y="1216278"/>
                </a:lnTo>
                <a:lnTo>
                  <a:pt x="0" y="120738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232395" y="2894457"/>
            <a:ext cx="1224153" cy="1216279"/>
          </a:xfrm>
          <a:custGeom>
            <a:avLst/>
            <a:gdLst>
              <a:gd name="connsiteX0" fmla="*/ 1224153 w 1224153"/>
              <a:gd name="connsiteY0" fmla="*/ 1207389 h 1216279"/>
              <a:gd name="connsiteX1" fmla="*/ 0 w 1224153"/>
              <a:gd name="connsiteY1" fmla="*/ 0 h 1216279"/>
              <a:gd name="connsiteX2" fmla="*/ 0 w 1224153"/>
              <a:gd name="connsiteY2" fmla="*/ 1216278 h 1216279"/>
              <a:gd name="connsiteX3" fmla="*/ 1224153 w 1224153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216279">
                <a:moveTo>
                  <a:pt x="1224153" y="1207389"/>
                </a:moveTo>
                <a:cubicBezTo>
                  <a:pt x="1219327" y="539114"/>
                  <a:pt x="672719" y="0"/>
                  <a:pt x="0" y="0"/>
                </a:cubicBezTo>
                <a:lnTo>
                  <a:pt x="0" y="1216278"/>
                </a:lnTo>
                <a:lnTo>
                  <a:pt x="1224153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214234" y="4098163"/>
            <a:ext cx="1242314" cy="1180084"/>
          </a:xfrm>
          <a:custGeom>
            <a:avLst/>
            <a:gdLst>
              <a:gd name="connsiteX0" fmla="*/ 0 w 1242314"/>
              <a:gd name="connsiteY0" fmla="*/ 1180083 h 1180084"/>
              <a:gd name="connsiteX1" fmla="*/ 1242186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3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3"/>
                </a:moveTo>
                <a:cubicBezTo>
                  <a:pt x="676021" y="1189735"/>
                  <a:pt x="1232154" y="669290"/>
                  <a:pt x="1242186" y="17526"/>
                </a:cubicBezTo>
                <a:cubicBezTo>
                  <a:pt x="1242314" y="11683"/>
                  <a:pt x="1242314" y="5841"/>
                  <a:pt x="1242314" y="0"/>
                </a:cubicBezTo>
                <a:lnTo>
                  <a:pt x="18160" y="0"/>
                </a:lnTo>
                <a:lnTo>
                  <a:pt x="0" y="1180083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012179" y="4097528"/>
            <a:ext cx="1224152" cy="1180210"/>
          </a:xfrm>
          <a:custGeom>
            <a:avLst/>
            <a:gdLst>
              <a:gd name="connsiteX0" fmla="*/ 1215644 w 1224152"/>
              <a:gd name="connsiteY0" fmla="*/ 1180210 h 1180210"/>
              <a:gd name="connsiteX1" fmla="*/ 0 w 1224152"/>
              <a:gd name="connsiteY1" fmla="*/ 0 h 1180210"/>
              <a:gd name="connsiteX2" fmla="*/ 1224152 w 1224152"/>
              <a:gd name="connsiteY2" fmla="*/ 0 h 1180210"/>
              <a:gd name="connsiteX3" fmla="*/ 1215644 w 1224152"/>
              <a:gd name="connsiteY3" fmla="*/ 1180210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180210">
                <a:moveTo>
                  <a:pt x="1215644" y="1180210"/>
                </a:moveTo>
                <a:cubicBezTo>
                  <a:pt x="542925" y="1175638"/>
                  <a:pt x="0" y="648588"/>
                  <a:pt x="0" y="0"/>
                </a:cubicBezTo>
                <a:lnTo>
                  <a:pt x="1224152" y="0"/>
                </a:lnTo>
                <a:lnTo>
                  <a:pt x="1215644" y="1180210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"/>
          <p:cNvSpPr txBox="1"/>
          <p:nvPr/>
        </p:nvSpPr>
        <p:spPr>
          <a:xfrm>
            <a:off x="6315265" y="3569981"/>
            <a:ext cx="901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SubID=11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335958" y="3579812"/>
            <a:ext cx="901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SubID=10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493826" y="471921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397000" y="3314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34" name="Freeform 3"/>
          <p:cNvSpPr/>
          <p:nvPr/>
        </p:nvSpPr>
        <p:spPr>
          <a:xfrm>
            <a:off x="2556203" y="3160203"/>
            <a:ext cx="1793679" cy="460613"/>
          </a:xfrm>
          <a:custGeom>
            <a:avLst/>
            <a:gdLst>
              <a:gd name="connsiteX0" fmla="*/ 6350 w 1793679"/>
              <a:gd name="connsiteY0" fmla="*/ 454263 h 460613"/>
              <a:gd name="connsiteX1" fmla="*/ 1787329 w 1793679"/>
              <a:gd name="connsiteY1" fmla="*/ 454263 h 460613"/>
              <a:gd name="connsiteX2" fmla="*/ 1787329 w 1793679"/>
              <a:gd name="connsiteY2" fmla="*/ 6350 h 460613"/>
              <a:gd name="connsiteX3" fmla="*/ 6350 w 1793679"/>
              <a:gd name="connsiteY3" fmla="*/ 6350 h 460613"/>
              <a:gd name="connsiteX4" fmla="*/ 6350 w 1793679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79" h="460613">
                <a:moveTo>
                  <a:pt x="6350" y="454263"/>
                </a:moveTo>
                <a:lnTo>
                  <a:pt x="1787329" y="454263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562553" y="454752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2692499" y="471921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</p:spTree>
    <p:extLst>
      <p:ext uri="{BB962C8B-B14F-4D97-AF65-F5344CB8AC3E}">
        <p14:creationId xmlns:p14="http://schemas.microsoft.com/office/powerpoint/2010/main" val="2330717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775223" y="3160208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5223" y="454117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349194" y="454117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556203" y="454117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479675" y="3861053"/>
            <a:ext cx="216026" cy="504063"/>
          </a:xfrm>
          <a:custGeom>
            <a:avLst/>
            <a:gdLst>
              <a:gd name="connsiteX0" fmla="*/ 0 w 216026"/>
              <a:gd name="connsiteY0" fmla="*/ 395986 h 504063"/>
              <a:gd name="connsiteX1" fmla="*/ 53975 w 216026"/>
              <a:gd name="connsiteY1" fmla="*/ 395986 h 504063"/>
              <a:gd name="connsiteX2" fmla="*/ 53975 w 216026"/>
              <a:gd name="connsiteY2" fmla="*/ 0 h 504063"/>
              <a:gd name="connsiteX3" fmla="*/ 162051 w 216026"/>
              <a:gd name="connsiteY3" fmla="*/ 0 h 504063"/>
              <a:gd name="connsiteX4" fmla="*/ 162051 w 216026"/>
              <a:gd name="connsiteY4" fmla="*/ 395986 h 504063"/>
              <a:gd name="connsiteX5" fmla="*/ 216026 w 216026"/>
              <a:gd name="connsiteY5" fmla="*/ 395986 h 504063"/>
              <a:gd name="connsiteX6" fmla="*/ 107950 w 216026"/>
              <a:gd name="connsiteY6" fmla="*/ 504063 h 504063"/>
              <a:gd name="connsiteX7" fmla="*/ 0 w 216026"/>
              <a:gd name="connsiteY7" fmla="*/ 395986 h 504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6026" h="504063">
                <a:moveTo>
                  <a:pt x="0" y="395986"/>
                </a:moveTo>
                <a:lnTo>
                  <a:pt x="53975" y="395986"/>
                </a:lnTo>
                <a:lnTo>
                  <a:pt x="53975" y="0"/>
                </a:lnTo>
                <a:lnTo>
                  <a:pt x="162051" y="0"/>
                </a:lnTo>
                <a:lnTo>
                  <a:pt x="162051" y="395986"/>
                </a:lnTo>
                <a:lnTo>
                  <a:pt x="216026" y="395986"/>
                </a:lnTo>
                <a:lnTo>
                  <a:pt x="107950" y="504063"/>
                </a:lnTo>
                <a:lnTo>
                  <a:pt x="0" y="395986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3136900" y="33147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17900" y="468630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3" name="Freeform 3"/>
          <p:cNvSpPr/>
          <p:nvPr/>
        </p:nvSpPr>
        <p:spPr>
          <a:xfrm>
            <a:off x="781573" y="3166558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81573" y="454752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1493826" y="471921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97000" y="3314700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7" name="Freeform 3"/>
          <p:cNvSpPr/>
          <p:nvPr/>
        </p:nvSpPr>
        <p:spPr>
          <a:xfrm>
            <a:off x="2556203" y="3160203"/>
            <a:ext cx="1793679" cy="460613"/>
          </a:xfrm>
          <a:custGeom>
            <a:avLst/>
            <a:gdLst>
              <a:gd name="connsiteX0" fmla="*/ 6350 w 1793679"/>
              <a:gd name="connsiteY0" fmla="*/ 454263 h 460613"/>
              <a:gd name="connsiteX1" fmla="*/ 1787329 w 1793679"/>
              <a:gd name="connsiteY1" fmla="*/ 454263 h 460613"/>
              <a:gd name="connsiteX2" fmla="*/ 1787329 w 1793679"/>
              <a:gd name="connsiteY2" fmla="*/ 6350 h 460613"/>
              <a:gd name="connsiteX3" fmla="*/ 6350 w 1793679"/>
              <a:gd name="connsiteY3" fmla="*/ 6350 h 460613"/>
              <a:gd name="connsiteX4" fmla="*/ 6350 w 1793679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79" h="460613">
                <a:moveTo>
                  <a:pt x="6350" y="454263"/>
                </a:moveTo>
                <a:lnTo>
                  <a:pt x="1787329" y="454263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62553" y="454752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2692499" y="471921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90650" y="1411697"/>
            <a:ext cx="5070299" cy="1623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2768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IP地址: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网络号(NetID)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高位比特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子网号(SubID)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原网络主机号部分比特</a:t>
            </a:r>
          </a:p>
          <a:p>
            <a:pPr>
              <a:lnSpc>
                <a:spcPts val="2800"/>
              </a:lnSpc>
              <a:tabLst>
                <a:tab pos="355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主机号(HostID)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低位比特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子网划分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58800" y="5143500"/>
            <a:ext cx="4927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17500" algn="l"/>
                <a:tab pos="355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如何确定是否划分了子网？利用多</a:t>
            </a:r>
          </a:p>
          <a:p>
            <a:pPr>
              <a:lnSpc>
                <a:spcPts val="2600"/>
              </a:lnSpc>
              <a:tabLst>
                <a:tab pos="317500" algn="l"/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少位划分子网？</a:t>
            </a:r>
          </a:p>
          <a:p>
            <a:pPr>
              <a:lnSpc>
                <a:spcPts val="3000"/>
              </a:lnSpc>
              <a:tabLst>
                <a:tab pos="317500" algn="l"/>
                <a:tab pos="3556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</p:txBody>
      </p:sp>
      <p:sp>
        <p:nvSpPr>
          <p:cNvPr id="23" name="Freeform 3"/>
          <p:cNvSpPr/>
          <p:nvPr/>
        </p:nvSpPr>
        <p:spPr>
          <a:xfrm>
            <a:off x="5724144" y="2492882"/>
            <a:ext cx="1224152" cy="1216279"/>
          </a:xfrm>
          <a:custGeom>
            <a:avLst/>
            <a:gdLst>
              <a:gd name="connsiteX0" fmla="*/ 0 w 1224152"/>
              <a:gd name="connsiteY0" fmla="*/ 1207388 h 1216279"/>
              <a:gd name="connsiteX1" fmla="*/ 1224152 w 1224152"/>
              <a:gd name="connsiteY1" fmla="*/ 0 h 1216279"/>
              <a:gd name="connsiteX2" fmla="*/ 1224152 w 1224152"/>
              <a:gd name="connsiteY2" fmla="*/ 1216279 h 1216279"/>
              <a:gd name="connsiteX3" fmla="*/ 0 w 1224152"/>
              <a:gd name="connsiteY3" fmla="*/ 1207388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0" y="1207388"/>
                </a:moveTo>
                <a:cubicBezTo>
                  <a:pt x="4826" y="539115"/>
                  <a:pt x="551560" y="0"/>
                  <a:pt x="1224152" y="0"/>
                </a:cubicBezTo>
                <a:lnTo>
                  <a:pt x="1224152" y="1216279"/>
                </a:lnTo>
                <a:lnTo>
                  <a:pt x="0" y="12073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524368" y="2516885"/>
            <a:ext cx="1224026" cy="1216152"/>
          </a:xfrm>
          <a:custGeom>
            <a:avLst/>
            <a:gdLst>
              <a:gd name="connsiteX0" fmla="*/ 1224026 w 1224026"/>
              <a:gd name="connsiteY0" fmla="*/ 1207389 h 1216152"/>
              <a:gd name="connsiteX1" fmla="*/ 0 w 1224026"/>
              <a:gd name="connsiteY1" fmla="*/ 0 h 1216152"/>
              <a:gd name="connsiteX2" fmla="*/ 0 w 1224026"/>
              <a:gd name="connsiteY2" fmla="*/ 1216152 h 1216152"/>
              <a:gd name="connsiteX3" fmla="*/ 1224026 w 1224026"/>
              <a:gd name="connsiteY3" fmla="*/ 1207389 h 1216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2">
                <a:moveTo>
                  <a:pt x="1224026" y="1207389"/>
                </a:moveTo>
                <a:cubicBezTo>
                  <a:pt x="1219200" y="539115"/>
                  <a:pt x="672592" y="0"/>
                  <a:pt x="0" y="0"/>
                </a:cubicBezTo>
                <a:lnTo>
                  <a:pt x="0" y="1216152"/>
                </a:lnTo>
                <a:lnTo>
                  <a:pt x="1224026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506207" y="4226814"/>
            <a:ext cx="1242314" cy="1180084"/>
          </a:xfrm>
          <a:custGeom>
            <a:avLst/>
            <a:gdLst>
              <a:gd name="connsiteX0" fmla="*/ 0 w 1242314"/>
              <a:gd name="connsiteY0" fmla="*/ 1180083 h 1180084"/>
              <a:gd name="connsiteX1" fmla="*/ 1242060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3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3"/>
                </a:moveTo>
                <a:cubicBezTo>
                  <a:pt x="675894" y="1189735"/>
                  <a:pt x="1232027" y="669289"/>
                  <a:pt x="1242060" y="17526"/>
                </a:cubicBezTo>
                <a:cubicBezTo>
                  <a:pt x="1242186" y="11683"/>
                  <a:pt x="1242314" y="5841"/>
                  <a:pt x="1242314" y="0"/>
                </a:cubicBezTo>
                <a:lnTo>
                  <a:pt x="18160" y="0"/>
                </a:lnTo>
                <a:lnTo>
                  <a:pt x="0" y="1180083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724144" y="4226814"/>
            <a:ext cx="1224152" cy="1180210"/>
          </a:xfrm>
          <a:custGeom>
            <a:avLst/>
            <a:gdLst>
              <a:gd name="connsiteX0" fmla="*/ 1215644 w 1224152"/>
              <a:gd name="connsiteY0" fmla="*/ 1180210 h 1180210"/>
              <a:gd name="connsiteX1" fmla="*/ 0 w 1224152"/>
              <a:gd name="connsiteY1" fmla="*/ 0 h 1180210"/>
              <a:gd name="connsiteX2" fmla="*/ 1224152 w 1224152"/>
              <a:gd name="connsiteY2" fmla="*/ 0 h 1180210"/>
              <a:gd name="connsiteX3" fmla="*/ 1215644 w 1224152"/>
              <a:gd name="connsiteY3" fmla="*/ 1180210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180210">
                <a:moveTo>
                  <a:pt x="1215644" y="1180210"/>
                </a:moveTo>
                <a:cubicBezTo>
                  <a:pt x="542925" y="1175765"/>
                  <a:pt x="0" y="648589"/>
                  <a:pt x="0" y="0"/>
                </a:cubicBezTo>
                <a:lnTo>
                  <a:pt x="1224152" y="0"/>
                </a:lnTo>
                <a:lnTo>
                  <a:pt x="1215644" y="1180210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5702427" y="4221695"/>
            <a:ext cx="1236852" cy="1192910"/>
          </a:xfrm>
          <a:custGeom>
            <a:avLst/>
            <a:gdLst>
              <a:gd name="connsiteX0" fmla="*/ 1221994 w 1236852"/>
              <a:gd name="connsiteY0" fmla="*/ 1186560 h 1192910"/>
              <a:gd name="connsiteX1" fmla="*/ 6350 w 1236852"/>
              <a:gd name="connsiteY1" fmla="*/ 6350 h 1192910"/>
              <a:gd name="connsiteX2" fmla="*/ 1230502 w 1236852"/>
              <a:gd name="connsiteY2" fmla="*/ 6350 h 1192910"/>
              <a:gd name="connsiteX3" fmla="*/ 1221994 w 1236852"/>
              <a:gd name="connsiteY3" fmla="*/ 1186560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192910">
                <a:moveTo>
                  <a:pt x="1221994" y="1186560"/>
                </a:moveTo>
                <a:cubicBezTo>
                  <a:pt x="549275" y="1182115"/>
                  <a:pt x="6350" y="654939"/>
                  <a:pt x="6350" y="6350"/>
                </a:cubicBezTo>
                <a:lnTo>
                  <a:pt x="1230502" y="6350"/>
                </a:lnTo>
                <a:lnTo>
                  <a:pt x="1221994" y="11865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3594100"/>
            <a:ext cx="736600" cy="736600"/>
          </a:xfrm>
          <a:prstGeom prst="rect">
            <a:avLst/>
          </a:prstGeom>
          <a:noFill/>
        </p:spPr>
      </p:pic>
      <p:sp>
        <p:nvSpPr>
          <p:cNvPr id="29" name="TextBox 1"/>
          <p:cNvSpPr txBox="1"/>
          <p:nvPr/>
        </p:nvSpPr>
        <p:spPr>
          <a:xfrm>
            <a:off x="7620000" y="459740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SubID=10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994400" y="4572000"/>
            <a:ext cx="889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SubID=11</a:t>
            </a:r>
          </a:p>
        </p:txBody>
      </p:sp>
      <p:sp>
        <p:nvSpPr>
          <p:cNvPr id="31" name="Freeform 3"/>
          <p:cNvSpPr/>
          <p:nvPr/>
        </p:nvSpPr>
        <p:spPr>
          <a:xfrm>
            <a:off x="5736197" y="2480182"/>
            <a:ext cx="1236852" cy="1228979"/>
          </a:xfrm>
          <a:custGeom>
            <a:avLst/>
            <a:gdLst>
              <a:gd name="connsiteX0" fmla="*/ 6350 w 1236852"/>
              <a:gd name="connsiteY0" fmla="*/ 1213738 h 1228979"/>
              <a:gd name="connsiteX1" fmla="*/ 1230502 w 1236852"/>
              <a:gd name="connsiteY1" fmla="*/ 6350 h 1228979"/>
              <a:gd name="connsiteX2" fmla="*/ 1230502 w 1236852"/>
              <a:gd name="connsiteY2" fmla="*/ 1222629 h 1228979"/>
              <a:gd name="connsiteX3" fmla="*/ 6350 w 1236852"/>
              <a:gd name="connsiteY3" fmla="*/ 1213738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6350" y="1213738"/>
                </a:moveTo>
                <a:cubicBezTo>
                  <a:pt x="11176" y="545465"/>
                  <a:pt x="557910" y="6350"/>
                  <a:pt x="1230502" y="6350"/>
                </a:cubicBezTo>
                <a:lnTo>
                  <a:pt x="1230502" y="1222629"/>
                </a:lnTo>
                <a:lnTo>
                  <a:pt x="6350" y="121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518018" y="2516885"/>
            <a:ext cx="1236726" cy="1228852"/>
          </a:xfrm>
          <a:custGeom>
            <a:avLst/>
            <a:gdLst>
              <a:gd name="connsiteX0" fmla="*/ 1230376 w 1236726"/>
              <a:gd name="connsiteY0" fmla="*/ 1213739 h 1228852"/>
              <a:gd name="connsiteX1" fmla="*/ 6350 w 1236726"/>
              <a:gd name="connsiteY1" fmla="*/ 6350 h 1228852"/>
              <a:gd name="connsiteX2" fmla="*/ 6350 w 1236726"/>
              <a:gd name="connsiteY2" fmla="*/ 1222502 h 1228852"/>
              <a:gd name="connsiteX3" fmla="*/ 1230376 w 1236726"/>
              <a:gd name="connsiteY3" fmla="*/ 1213739 h 1228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2">
                <a:moveTo>
                  <a:pt x="1230376" y="1213739"/>
                </a:moveTo>
                <a:cubicBezTo>
                  <a:pt x="1225550" y="545465"/>
                  <a:pt x="678942" y="6350"/>
                  <a:pt x="6350" y="6350"/>
                </a:cubicBezTo>
                <a:lnTo>
                  <a:pt x="6350" y="1222502"/>
                </a:lnTo>
                <a:lnTo>
                  <a:pt x="1230376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493380" y="4214114"/>
            <a:ext cx="1255014" cy="1192784"/>
          </a:xfrm>
          <a:custGeom>
            <a:avLst/>
            <a:gdLst>
              <a:gd name="connsiteX0" fmla="*/ 6350 w 1255014"/>
              <a:gd name="connsiteY0" fmla="*/ 1186433 h 1192784"/>
              <a:gd name="connsiteX1" fmla="*/ 1248410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3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3"/>
                </a:moveTo>
                <a:cubicBezTo>
                  <a:pt x="682244" y="1196085"/>
                  <a:pt x="1238377" y="675639"/>
                  <a:pt x="1248410" y="23876"/>
                </a:cubicBezTo>
                <a:cubicBezTo>
                  <a:pt x="1248536" y="18033"/>
                  <a:pt x="1248664" y="12191"/>
                  <a:pt x="1248664" y="6350"/>
                </a:cubicBezTo>
                <a:lnTo>
                  <a:pt x="24510" y="6350"/>
                </a:lnTo>
                <a:lnTo>
                  <a:pt x="6350" y="11864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"/>
          <p:cNvSpPr txBox="1"/>
          <p:nvPr/>
        </p:nvSpPr>
        <p:spPr>
          <a:xfrm>
            <a:off x="5934412" y="323550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SubID=00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620000" y="3232150"/>
            <a:ext cx="901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SubID=01</a:t>
            </a:r>
          </a:p>
        </p:txBody>
      </p:sp>
    </p:spTree>
    <p:extLst>
      <p:ext uri="{BB962C8B-B14F-4D97-AF65-F5344CB8AC3E}">
        <p14:creationId xmlns:p14="http://schemas.microsoft.com/office/powerpoint/2010/main" val="3000895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3581400" y="1280166"/>
            <a:ext cx="1793680" cy="460609"/>
          </a:xfrm>
          <a:custGeom>
            <a:avLst/>
            <a:gdLst>
              <a:gd name="connsiteX0" fmla="*/ 6350 w 1793680"/>
              <a:gd name="connsiteY0" fmla="*/ 454259 h 460609"/>
              <a:gd name="connsiteX1" fmla="*/ 1787329 w 1793680"/>
              <a:gd name="connsiteY1" fmla="*/ 454259 h 460609"/>
              <a:gd name="connsiteX2" fmla="*/ 1787329 w 1793680"/>
              <a:gd name="connsiteY2" fmla="*/ 6350 h 460609"/>
              <a:gd name="connsiteX3" fmla="*/ 6350 w 1793680"/>
              <a:gd name="connsiteY3" fmla="*/ 6350 h 460609"/>
              <a:gd name="connsiteX4" fmla="*/ 6350 w 179368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680" h="460609">
                <a:moveTo>
                  <a:pt x="6350" y="454259"/>
                </a:moveTo>
                <a:lnTo>
                  <a:pt x="1787329" y="454259"/>
                </a:lnTo>
                <a:lnTo>
                  <a:pt x="1787329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55371" y="1280162"/>
            <a:ext cx="1000688" cy="460613"/>
          </a:xfrm>
          <a:custGeom>
            <a:avLst/>
            <a:gdLst>
              <a:gd name="connsiteX0" fmla="*/ 6350 w 1000688"/>
              <a:gd name="connsiteY0" fmla="*/ 454263 h 460613"/>
              <a:gd name="connsiteX1" fmla="*/ 994338 w 1000688"/>
              <a:gd name="connsiteY1" fmla="*/ 454263 h 460613"/>
              <a:gd name="connsiteX2" fmla="*/ 994338 w 1000688"/>
              <a:gd name="connsiteY2" fmla="*/ 6350 h 460613"/>
              <a:gd name="connsiteX3" fmla="*/ 6350 w 1000688"/>
              <a:gd name="connsiteY3" fmla="*/ 6350 h 460613"/>
              <a:gd name="connsiteX4" fmla="*/ 6350 w 1000688"/>
              <a:gd name="connsiteY4" fmla="*/ 454263 h 4606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688" h="460613">
                <a:moveTo>
                  <a:pt x="6350" y="454263"/>
                </a:moveTo>
                <a:lnTo>
                  <a:pt x="994338" y="454263"/>
                </a:lnTo>
                <a:lnTo>
                  <a:pt x="994338" y="6350"/>
                </a:lnTo>
                <a:lnTo>
                  <a:pt x="6350" y="6350"/>
                </a:lnTo>
                <a:lnTo>
                  <a:pt x="6350" y="45426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362380" y="1280166"/>
            <a:ext cx="805690" cy="460609"/>
          </a:xfrm>
          <a:custGeom>
            <a:avLst/>
            <a:gdLst>
              <a:gd name="connsiteX0" fmla="*/ 6350 w 805690"/>
              <a:gd name="connsiteY0" fmla="*/ 454259 h 460609"/>
              <a:gd name="connsiteX1" fmla="*/ 799340 w 805690"/>
              <a:gd name="connsiteY1" fmla="*/ 454259 h 460609"/>
              <a:gd name="connsiteX2" fmla="*/ 799340 w 805690"/>
              <a:gd name="connsiteY2" fmla="*/ 6350 h 460609"/>
              <a:gd name="connsiteX3" fmla="*/ 6350 w 805690"/>
              <a:gd name="connsiteY3" fmla="*/ 6350 h 460609"/>
              <a:gd name="connsiteX4" fmla="*/ 6350 w 805690"/>
              <a:gd name="connsiteY4" fmla="*/ 454259 h 46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690" h="460609">
                <a:moveTo>
                  <a:pt x="6350" y="454259"/>
                </a:moveTo>
                <a:lnTo>
                  <a:pt x="799340" y="454259"/>
                </a:lnTo>
                <a:lnTo>
                  <a:pt x="799340" y="6350"/>
                </a:lnTo>
                <a:lnTo>
                  <a:pt x="6350" y="6350"/>
                </a:lnTo>
                <a:lnTo>
                  <a:pt x="6350" y="45425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6324077" y="1425290"/>
            <a:ext cx="635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0" name="Freeform 3"/>
          <p:cNvSpPr/>
          <p:nvPr/>
        </p:nvSpPr>
        <p:spPr>
          <a:xfrm>
            <a:off x="3587750" y="1286516"/>
            <a:ext cx="1780980" cy="447909"/>
          </a:xfrm>
          <a:custGeom>
            <a:avLst/>
            <a:gdLst>
              <a:gd name="connsiteX0" fmla="*/ 0 w 1780980"/>
              <a:gd name="connsiteY0" fmla="*/ 447909 h 447909"/>
              <a:gd name="connsiteX1" fmla="*/ 1780979 w 1780980"/>
              <a:gd name="connsiteY1" fmla="*/ 447909 h 447909"/>
              <a:gd name="connsiteX2" fmla="*/ 1780979 w 1780980"/>
              <a:gd name="connsiteY2" fmla="*/ 0 h 447909"/>
              <a:gd name="connsiteX3" fmla="*/ 0 w 1780980"/>
              <a:gd name="connsiteY3" fmla="*/ 0 h 447909"/>
              <a:gd name="connsiteX4" fmla="*/ 0 w 178098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980" h="447909">
                <a:moveTo>
                  <a:pt x="0" y="447909"/>
                </a:moveTo>
                <a:lnTo>
                  <a:pt x="1780979" y="447909"/>
                </a:lnTo>
                <a:lnTo>
                  <a:pt x="1780979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"/>
          <p:cNvSpPr txBox="1"/>
          <p:nvPr/>
        </p:nvSpPr>
        <p:spPr>
          <a:xfrm>
            <a:off x="4248785" y="1442097"/>
            <a:ext cx="533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NetID</a:t>
            </a:r>
          </a:p>
        </p:txBody>
      </p:sp>
      <p:sp>
        <p:nvSpPr>
          <p:cNvPr id="12" name="Freeform 3"/>
          <p:cNvSpPr/>
          <p:nvPr/>
        </p:nvSpPr>
        <p:spPr>
          <a:xfrm>
            <a:off x="5368730" y="1286516"/>
            <a:ext cx="792990" cy="447909"/>
          </a:xfrm>
          <a:custGeom>
            <a:avLst/>
            <a:gdLst>
              <a:gd name="connsiteX0" fmla="*/ 0 w 792990"/>
              <a:gd name="connsiteY0" fmla="*/ 447909 h 447909"/>
              <a:gd name="connsiteX1" fmla="*/ 792990 w 792990"/>
              <a:gd name="connsiteY1" fmla="*/ 447909 h 447909"/>
              <a:gd name="connsiteX2" fmla="*/ 792990 w 792990"/>
              <a:gd name="connsiteY2" fmla="*/ 0 h 447909"/>
              <a:gd name="connsiteX3" fmla="*/ 0 w 792990"/>
              <a:gd name="connsiteY3" fmla="*/ 0 h 447909"/>
              <a:gd name="connsiteX4" fmla="*/ 0 w 792990"/>
              <a:gd name="connsiteY4" fmla="*/ 447909 h 44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90" h="447909">
                <a:moveTo>
                  <a:pt x="0" y="447909"/>
                </a:moveTo>
                <a:lnTo>
                  <a:pt x="792990" y="447909"/>
                </a:lnTo>
                <a:lnTo>
                  <a:pt x="792990" y="0"/>
                </a:lnTo>
                <a:lnTo>
                  <a:pt x="0" y="0"/>
                </a:lnTo>
                <a:lnTo>
                  <a:pt x="0" y="447909"/>
                </a:lnTo>
              </a:path>
            </a:pathLst>
          </a:custGeom>
          <a:solidFill>
            <a:srgbClr val="EB700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"/>
          <p:cNvSpPr txBox="1"/>
          <p:nvPr/>
        </p:nvSpPr>
        <p:spPr>
          <a:xfrm>
            <a:off x="5498676" y="1458200"/>
            <a:ext cx="558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SubID</a:t>
            </a:r>
          </a:p>
        </p:txBody>
      </p:sp>
      <p:sp>
        <p:nvSpPr>
          <p:cNvPr id="14" name="Freeform 3"/>
          <p:cNvSpPr/>
          <p:nvPr/>
        </p:nvSpPr>
        <p:spPr>
          <a:xfrm>
            <a:off x="4223511" y="1936495"/>
            <a:ext cx="4896485" cy="2736342"/>
          </a:xfrm>
          <a:custGeom>
            <a:avLst/>
            <a:gdLst>
              <a:gd name="connsiteX0" fmla="*/ 2448179 w 4896485"/>
              <a:gd name="connsiteY0" fmla="*/ 734695 h 2736342"/>
              <a:gd name="connsiteX1" fmla="*/ 3291967 w 4896485"/>
              <a:gd name="connsiteY1" fmla="*/ 0 h 2736342"/>
              <a:gd name="connsiteX2" fmla="*/ 3208781 w 4896485"/>
              <a:gd name="connsiteY2" fmla="*/ 674624 h 2736342"/>
              <a:gd name="connsiteX3" fmla="*/ 4166489 w 4896485"/>
              <a:gd name="connsiteY3" fmla="*/ 564642 h 2736342"/>
              <a:gd name="connsiteX4" fmla="*/ 3786123 w 4896485"/>
              <a:gd name="connsiteY4" fmla="*/ 926719 h 2736342"/>
              <a:gd name="connsiteX5" fmla="*/ 4782439 w 4896485"/>
              <a:gd name="connsiteY5" fmla="*/ 1030858 h 2736342"/>
              <a:gd name="connsiteX6" fmla="*/ 3991356 w 4896485"/>
              <a:gd name="connsiteY6" fmla="*/ 1327023 h 2736342"/>
              <a:gd name="connsiteX7" fmla="*/ 4896484 w 4896485"/>
              <a:gd name="connsiteY7" fmla="*/ 1683638 h 2736342"/>
              <a:gd name="connsiteX8" fmla="*/ 3816731 w 4896485"/>
              <a:gd name="connsiteY8" fmla="*/ 1639443 h 2736342"/>
              <a:gd name="connsiteX9" fmla="*/ 4113276 w 4896485"/>
              <a:gd name="connsiteY9" fmla="*/ 2292350 h 2736342"/>
              <a:gd name="connsiteX10" fmla="*/ 3178175 w 4896485"/>
              <a:gd name="connsiteY10" fmla="*/ 1831467 h 2736342"/>
              <a:gd name="connsiteX11" fmla="*/ 3002915 w 4896485"/>
              <a:gd name="connsiteY11" fmla="*/ 2500249 h 2736342"/>
              <a:gd name="connsiteX12" fmla="*/ 2387472 w 4896485"/>
              <a:gd name="connsiteY12" fmla="*/ 1891919 h 2736342"/>
              <a:gd name="connsiteX13" fmla="*/ 1923415 w 4896485"/>
              <a:gd name="connsiteY13" fmla="*/ 2736342 h 2736342"/>
              <a:gd name="connsiteX14" fmla="*/ 1748916 w 4896485"/>
              <a:gd name="connsiteY14" fmla="*/ 1979675 h 2736342"/>
              <a:gd name="connsiteX15" fmla="*/ 1079500 w 4896485"/>
              <a:gd name="connsiteY15" fmla="*/ 2231770 h 2736342"/>
              <a:gd name="connsiteX16" fmla="*/ 1284604 w 4896485"/>
              <a:gd name="connsiteY16" fmla="*/ 1765554 h 2736342"/>
              <a:gd name="connsiteX17" fmla="*/ 30607 w 4896485"/>
              <a:gd name="connsiteY17" fmla="*/ 1847850 h 2736342"/>
              <a:gd name="connsiteX18" fmla="*/ 843660 w 4896485"/>
              <a:gd name="connsiteY18" fmla="*/ 1491614 h 2736342"/>
              <a:gd name="connsiteX19" fmla="*/ 0 w 4896485"/>
              <a:gd name="connsiteY19" fmla="*/ 1091311 h 2736342"/>
              <a:gd name="connsiteX20" fmla="*/ 1048892 w 4896485"/>
              <a:gd name="connsiteY20" fmla="*/ 964946 h 2736342"/>
              <a:gd name="connsiteX21" fmla="*/ 83820 w 4896485"/>
              <a:gd name="connsiteY21" fmla="*/ 290702 h 2736342"/>
              <a:gd name="connsiteX22" fmla="*/ 1657477 w 4896485"/>
              <a:gd name="connsiteY22" fmla="*/ 800608 h 2736342"/>
              <a:gd name="connsiteX23" fmla="*/ 1893316 w 4896485"/>
              <a:gd name="connsiteY23" fmla="*/ 290702 h 2736342"/>
              <a:gd name="connsiteX24" fmla="*/ 2448179 w 4896485"/>
              <a:gd name="connsiteY24" fmla="*/ 734695 h 27363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4896485" h="2736342">
                <a:moveTo>
                  <a:pt x="2448179" y="734695"/>
                </a:moveTo>
                <a:lnTo>
                  <a:pt x="3291967" y="0"/>
                </a:lnTo>
                <a:lnTo>
                  <a:pt x="3208781" y="674624"/>
                </a:lnTo>
                <a:lnTo>
                  <a:pt x="4166489" y="564642"/>
                </a:lnTo>
                <a:lnTo>
                  <a:pt x="3786123" y="926719"/>
                </a:lnTo>
                <a:lnTo>
                  <a:pt x="4782439" y="1030858"/>
                </a:lnTo>
                <a:lnTo>
                  <a:pt x="3991356" y="1327023"/>
                </a:lnTo>
                <a:lnTo>
                  <a:pt x="4896484" y="1683638"/>
                </a:lnTo>
                <a:lnTo>
                  <a:pt x="3816731" y="1639443"/>
                </a:lnTo>
                <a:lnTo>
                  <a:pt x="4113276" y="2292350"/>
                </a:lnTo>
                <a:lnTo>
                  <a:pt x="3178175" y="1831467"/>
                </a:lnTo>
                <a:lnTo>
                  <a:pt x="3002915" y="2500249"/>
                </a:lnTo>
                <a:lnTo>
                  <a:pt x="2387472" y="1891919"/>
                </a:lnTo>
                <a:lnTo>
                  <a:pt x="1923415" y="2736342"/>
                </a:lnTo>
                <a:lnTo>
                  <a:pt x="1748916" y="1979675"/>
                </a:lnTo>
                <a:lnTo>
                  <a:pt x="1079500" y="2231770"/>
                </a:lnTo>
                <a:lnTo>
                  <a:pt x="1284604" y="1765554"/>
                </a:lnTo>
                <a:lnTo>
                  <a:pt x="30607" y="1847850"/>
                </a:lnTo>
                <a:lnTo>
                  <a:pt x="843660" y="1491614"/>
                </a:lnTo>
                <a:lnTo>
                  <a:pt x="0" y="1091311"/>
                </a:lnTo>
                <a:lnTo>
                  <a:pt x="1048892" y="964946"/>
                </a:lnTo>
                <a:lnTo>
                  <a:pt x="83820" y="290702"/>
                </a:lnTo>
                <a:lnTo>
                  <a:pt x="1657477" y="800608"/>
                </a:lnTo>
                <a:lnTo>
                  <a:pt x="1893316" y="290702"/>
                </a:lnTo>
                <a:lnTo>
                  <a:pt x="2448179" y="734695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558800" y="1270000"/>
            <a:ext cx="185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形如IP地址: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8800" y="1727200"/>
            <a:ext cx="22860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32位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点分十进制形式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取值：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1700" y="2882900"/>
            <a:ext cx="2679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NetID、SubID位全取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HostID位全取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8800" y="4038600"/>
            <a:ext cx="67691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A网的默认子网掩码为：255.0.0.0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B网的默认子网掩码为：255.255.0.0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C网的默认子网掩码为：255.255.255.0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借用3比特划分子网的B网的子网掩码为：255.255.224.0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029200" y="2844800"/>
            <a:ext cx="3200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子网地址</a:t>
            </a: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  <a:p>
            <a:pPr>
              <a:lnSpc>
                <a:spcPts val="3300"/>
              </a:lnSpc>
              <a:tabLst>
                <a:tab pos="76200" algn="l"/>
              </a:tabLst>
            </a:pPr>
            <a:r>
              <a:rPr lang="en-US" altLang="zh-CN" sz="2795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79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准确确定子网大小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 bwMode="auto">
          <a:xfrm>
            <a:off x="558800" y="18136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</a:t>
            </a:r>
          </a:p>
        </p:txBody>
      </p:sp>
    </p:spTree>
    <p:extLst>
      <p:ext uri="{BB962C8B-B14F-4D97-AF65-F5344CB8AC3E}">
        <p14:creationId xmlns:p14="http://schemas.microsoft.com/office/powerpoint/2010/main" val="1724109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Freeform 3"/>
          <p:cNvSpPr/>
          <p:nvPr/>
        </p:nvSpPr>
        <p:spPr>
          <a:xfrm>
            <a:off x="3648202" y="2524760"/>
            <a:ext cx="1236726" cy="1228851"/>
          </a:xfrm>
          <a:custGeom>
            <a:avLst/>
            <a:gdLst>
              <a:gd name="connsiteX0" fmla="*/ 6350 w 1236726"/>
              <a:gd name="connsiteY0" fmla="*/ 1213738 h 1228851"/>
              <a:gd name="connsiteX1" fmla="*/ 1230376 w 1236726"/>
              <a:gd name="connsiteY1" fmla="*/ 6350 h 1228851"/>
              <a:gd name="connsiteX2" fmla="*/ 1230376 w 1236726"/>
              <a:gd name="connsiteY2" fmla="*/ 1222501 h 1228851"/>
              <a:gd name="connsiteX3" fmla="*/ 6350 w 1236726"/>
              <a:gd name="connsiteY3" fmla="*/ 1213738 h 1228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1">
                <a:moveTo>
                  <a:pt x="6350" y="1213738"/>
                </a:moveTo>
                <a:cubicBezTo>
                  <a:pt x="11176" y="545464"/>
                  <a:pt x="557783" y="6350"/>
                  <a:pt x="1230376" y="6350"/>
                </a:cubicBezTo>
                <a:lnTo>
                  <a:pt x="1230376" y="1222501"/>
                </a:lnTo>
                <a:lnTo>
                  <a:pt x="6350" y="1213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448300" y="2548635"/>
            <a:ext cx="1236853" cy="1228979"/>
          </a:xfrm>
          <a:custGeom>
            <a:avLst/>
            <a:gdLst>
              <a:gd name="connsiteX0" fmla="*/ 1230503 w 1236853"/>
              <a:gd name="connsiteY0" fmla="*/ 1213866 h 1228979"/>
              <a:gd name="connsiteX1" fmla="*/ 6350 w 1236853"/>
              <a:gd name="connsiteY1" fmla="*/ 6350 h 1228979"/>
              <a:gd name="connsiteX2" fmla="*/ 6350 w 1236853"/>
              <a:gd name="connsiteY2" fmla="*/ 1222629 h 1228979"/>
              <a:gd name="connsiteX3" fmla="*/ 1230503 w 1236853"/>
              <a:gd name="connsiteY3" fmla="*/ 1213866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228979">
                <a:moveTo>
                  <a:pt x="1230503" y="1213866"/>
                </a:moveTo>
                <a:cubicBezTo>
                  <a:pt x="1225550" y="545592"/>
                  <a:pt x="678941" y="6350"/>
                  <a:pt x="6350" y="6350"/>
                </a:cubicBezTo>
                <a:lnTo>
                  <a:pt x="6350" y="1222629"/>
                </a:lnTo>
                <a:lnTo>
                  <a:pt x="1230503" y="12138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30139" y="4258690"/>
            <a:ext cx="1255014" cy="1192784"/>
          </a:xfrm>
          <a:custGeom>
            <a:avLst/>
            <a:gdLst>
              <a:gd name="connsiteX0" fmla="*/ 6350 w 1255014"/>
              <a:gd name="connsiteY0" fmla="*/ 1186434 h 1192784"/>
              <a:gd name="connsiteX1" fmla="*/ 1248536 w 1255014"/>
              <a:gd name="connsiteY1" fmla="*/ 23876 h 1192784"/>
              <a:gd name="connsiteX2" fmla="*/ 1248664 w 1255014"/>
              <a:gd name="connsiteY2" fmla="*/ 6350 h 1192784"/>
              <a:gd name="connsiteX3" fmla="*/ 24510 w 1255014"/>
              <a:gd name="connsiteY3" fmla="*/ 6350 h 1192784"/>
              <a:gd name="connsiteX4" fmla="*/ 6350 w 1255014"/>
              <a:gd name="connsiteY4" fmla="*/ 1186434 h 1192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84">
                <a:moveTo>
                  <a:pt x="6350" y="1186434"/>
                </a:moveTo>
                <a:cubicBezTo>
                  <a:pt x="682370" y="1196086"/>
                  <a:pt x="1238504" y="675640"/>
                  <a:pt x="1248536" y="23876"/>
                </a:cubicBezTo>
                <a:cubicBezTo>
                  <a:pt x="1248664" y="18034"/>
                  <a:pt x="1248664" y="12192"/>
                  <a:pt x="1248664" y="6350"/>
                </a:cubicBezTo>
                <a:lnTo>
                  <a:pt x="24510" y="6350"/>
                </a:lnTo>
                <a:lnTo>
                  <a:pt x="6350" y="11864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558800" y="1213592"/>
            <a:ext cx="4655121" cy="13413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34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子网201.2.3.0，255.255.255.0，</a:t>
            </a:r>
          </a:p>
          <a:p>
            <a:pPr>
              <a:lnSpc>
                <a:spcPts val="2800"/>
              </a:lnSpc>
              <a:tabLst>
                <a:tab pos="355600" algn="l"/>
                <a:tab pos="520700" algn="l"/>
                <a:tab pos="3022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划分为等长的4个子网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27800" y="2882900"/>
            <a:ext cx="15240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201.2.3.64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201.2.3.128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8800" y="2908300"/>
            <a:ext cx="4826000" cy="345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201.2.3.0</a:t>
            </a:r>
          </a:p>
          <a:p>
            <a:pPr>
              <a:lnSpc>
                <a:spcPts val="19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201.2.3.192</a:t>
            </a:r>
          </a:p>
          <a:p>
            <a:pPr>
              <a:lnSpc>
                <a:spcPts val="19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路由器如何确定应该将IP分组转发</a:t>
            </a:r>
          </a:p>
          <a:p>
            <a:pPr>
              <a:lnSpc>
                <a:spcPts val="2700"/>
              </a:lnSpc>
              <a:tabLst>
                <a:tab pos="114300" algn="l"/>
                <a:tab pos="1651000" algn="l"/>
                <a:tab pos="1866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到哪个子网？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</a:t>
            </a:r>
          </a:p>
        </p:txBody>
      </p:sp>
      <p:sp>
        <p:nvSpPr>
          <p:cNvPr id="13" name="Freeform 3"/>
          <p:cNvSpPr/>
          <p:nvPr/>
        </p:nvSpPr>
        <p:spPr>
          <a:xfrm>
            <a:off x="3648075" y="4258690"/>
            <a:ext cx="1236853" cy="1192910"/>
          </a:xfrm>
          <a:custGeom>
            <a:avLst/>
            <a:gdLst>
              <a:gd name="connsiteX0" fmla="*/ 1221994 w 1236853"/>
              <a:gd name="connsiteY0" fmla="*/ 1186561 h 1192910"/>
              <a:gd name="connsiteX1" fmla="*/ 6350 w 1236853"/>
              <a:gd name="connsiteY1" fmla="*/ 6350 h 1192910"/>
              <a:gd name="connsiteX2" fmla="*/ 1230503 w 1236853"/>
              <a:gd name="connsiteY2" fmla="*/ 6350 h 1192910"/>
              <a:gd name="connsiteX3" fmla="*/ 1221994 w 1236853"/>
              <a:gd name="connsiteY3" fmla="*/ 1186561 h 119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192910">
                <a:moveTo>
                  <a:pt x="1221994" y="1186561"/>
                </a:moveTo>
                <a:cubicBezTo>
                  <a:pt x="549275" y="1181989"/>
                  <a:pt x="6350" y="654939"/>
                  <a:pt x="6350" y="6350"/>
                </a:cubicBezTo>
                <a:lnTo>
                  <a:pt x="1230503" y="6350"/>
                </a:lnTo>
                <a:lnTo>
                  <a:pt x="1221994" y="118656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3632200"/>
            <a:ext cx="736600" cy="736600"/>
          </a:xfrm>
          <a:prstGeom prst="rect">
            <a:avLst/>
          </a:prstGeom>
          <a:noFill/>
        </p:spPr>
      </p:pic>
      <p:sp>
        <p:nvSpPr>
          <p:cNvPr id="15" name="Freeform 3"/>
          <p:cNvSpPr/>
          <p:nvPr/>
        </p:nvSpPr>
        <p:spPr>
          <a:xfrm>
            <a:off x="3654552" y="2531110"/>
            <a:ext cx="1224026" cy="1216151"/>
          </a:xfrm>
          <a:custGeom>
            <a:avLst/>
            <a:gdLst>
              <a:gd name="connsiteX0" fmla="*/ 0 w 1224026"/>
              <a:gd name="connsiteY0" fmla="*/ 1207388 h 1216151"/>
              <a:gd name="connsiteX1" fmla="*/ 1224026 w 1224026"/>
              <a:gd name="connsiteY1" fmla="*/ 0 h 1216151"/>
              <a:gd name="connsiteX2" fmla="*/ 1224026 w 1224026"/>
              <a:gd name="connsiteY2" fmla="*/ 1216151 h 1216151"/>
              <a:gd name="connsiteX3" fmla="*/ 0 w 1224026"/>
              <a:gd name="connsiteY3" fmla="*/ 1207388 h 121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1">
                <a:moveTo>
                  <a:pt x="0" y="1207388"/>
                </a:moveTo>
                <a:cubicBezTo>
                  <a:pt x="4826" y="539114"/>
                  <a:pt x="551433" y="0"/>
                  <a:pt x="1224026" y="0"/>
                </a:cubicBezTo>
                <a:lnTo>
                  <a:pt x="1224026" y="1216151"/>
                </a:lnTo>
                <a:lnTo>
                  <a:pt x="0" y="1207388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454650" y="2554985"/>
            <a:ext cx="1224153" cy="1216279"/>
          </a:xfrm>
          <a:custGeom>
            <a:avLst/>
            <a:gdLst>
              <a:gd name="connsiteX0" fmla="*/ 1224153 w 1224153"/>
              <a:gd name="connsiteY0" fmla="*/ 1207516 h 1216279"/>
              <a:gd name="connsiteX1" fmla="*/ 0 w 1224153"/>
              <a:gd name="connsiteY1" fmla="*/ 0 h 1216279"/>
              <a:gd name="connsiteX2" fmla="*/ 0 w 1224153"/>
              <a:gd name="connsiteY2" fmla="*/ 1216279 h 1216279"/>
              <a:gd name="connsiteX3" fmla="*/ 1224153 w 1224153"/>
              <a:gd name="connsiteY3" fmla="*/ 1207516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216279">
                <a:moveTo>
                  <a:pt x="1224153" y="1207516"/>
                </a:moveTo>
                <a:cubicBezTo>
                  <a:pt x="1219200" y="539242"/>
                  <a:pt x="672591" y="0"/>
                  <a:pt x="0" y="0"/>
                </a:cubicBezTo>
                <a:lnTo>
                  <a:pt x="0" y="1216279"/>
                </a:lnTo>
                <a:lnTo>
                  <a:pt x="1224153" y="1207516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436489" y="4265040"/>
            <a:ext cx="1242314" cy="1180084"/>
          </a:xfrm>
          <a:custGeom>
            <a:avLst/>
            <a:gdLst>
              <a:gd name="connsiteX0" fmla="*/ 0 w 1242314"/>
              <a:gd name="connsiteY0" fmla="*/ 1180084 h 1180084"/>
              <a:gd name="connsiteX1" fmla="*/ 1242186 w 1242314"/>
              <a:gd name="connsiteY1" fmla="*/ 17526 h 1180084"/>
              <a:gd name="connsiteX2" fmla="*/ 1242314 w 1242314"/>
              <a:gd name="connsiteY2" fmla="*/ 0 h 1180084"/>
              <a:gd name="connsiteX3" fmla="*/ 18160 w 1242314"/>
              <a:gd name="connsiteY3" fmla="*/ 0 h 1180084"/>
              <a:gd name="connsiteX4" fmla="*/ 0 w 1242314"/>
              <a:gd name="connsiteY4" fmla="*/ 1180084 h 1180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84">
                <a:moveTo>
                  <a:pt x="0" y="1180084"/>
                </a:moveTo>
                <a:cubicBezTo>
                  <a:pt x="676020" y="1189736"/>
                  <a:pt x="1232154" y="669290"/>
                  <a:pt x="1242186" y="17526"/>
                </a:cubicBezTo>
                <a:cubicBezTo>
                  <a:pt x="1242314" y="11684"/>
                  <a:pt x="1242314" y="5842"/>
                  <a:pt x="1242314" y="0"/>
                </a:cubicBezTo>
                <a:lnTo>
                  <a:pt x="18160" y="0"/>
                </a:lnTo>
                <a:lnTo>
                  <a:pt x="0" y="1180084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654425" y="4265040"/>
            <a:ext cx="1224153" cy="1180210"/>
          </a:xfrm>
          <a:custGeom>
            <a:avLst/>
            <a:gdLst>
              <a:gd name="connsiteX0" fmla="*/ 1215644 w 1224153"/>
              <a:gd name="connsiteY0" fmla="*/ 1180211 h 1180210"/>
              <a:gd name="connsiteX1" fmla="*/ 0 w 1224153"/>
              <a:gd name="connsiteY1" fmla="*/ 0 h 1180210"/>
              <a:gd name="connsiteX2" fmla="*/ 1224153 w 1224153"/>
              <a:gd name="connsiteY2" fmla="*/ 0 h 1180210"/>
              <a:gd name="connsiteX3" fmla="*/ 1215644 w 1224153"/>
              <a:gd name="connsiteY3" fmla="*/ 1180211 h 1180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180210">
                <a:moveTo>
                  <a:pt x="1215644" y="1180211"/>
                </a:moveTo>
                <a:cubicBezTo>
                  <a:pt x="542925" y="1175639"/>
                  <a:pt x="0" y="648589"/>
                  <a:pt x="0" y="0"/>
                </a:cubicBezTo>
                <a:lnTo>
                  <a:pt x="1224153" y="0"/>
                </a:lnTo>
                <a:lnTo>
                  <a:pt x="1215644" y="1180211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2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8" name="TextBox 1"/>
          <p:cNvSpPr txBox="1"/>
          <p:nvPr/>
        </p:nvSpPr>
        <p:spPr>
          <a:xfrm>
            <a:off x="566993" y="1144859"/>
            <a:ext cx="8010013" cy="4970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将IP分组的目的IP地址与子网掩码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按位与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运算，</a:t>
            </a:r>
          </a:p>
          <a:p>
            <a:pPr>
              <a:lnSpc>
                <a:spcPts val="27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提取子网地址</a:t>
            </a:r>
          </a:p>
          <a:p>
            <a:pPr>
              <a:lnSpc>
                <a:spcPts val="36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例如：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目的IP地址：172.32.1.112，子网掩码：255.255.254.0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172.32.1.112=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10101100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00100000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01110000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255.255.254.0=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u="sng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11111111   11111111   11111110   00000000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	 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10101100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00100000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		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172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32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子网地址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：172.32.0.0(子网掩码：255.255.254.0)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地址范围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：172.32.0.0~172.32.1.255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可分配地址范围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：172.32.0.1~172.32.1.254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355600" algn="l"/>
                <a:tab pos="2260600" algn="l"/>
                <a:tab pos="2667000" algn="l"/>
                <a:tab pos="31242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广播地址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：172.32.1.255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子网掩码的应用</a:t>
            </a:r>
          </a:p>
        </p:txBody>
      </p:sp>
    </p:spTree>
    <p:extLst>
      <p:ext uri="{BB962C8B-B14F-4D97-AF65-F5344CB8AC3E}">
        <p14:creationId xmlns:p14="http://schemas.microsoft.com/office/powerpoint/2010/main" val="3077020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89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7768B3AF-83DB-4013-8F77-96DF54A7D090}" type="slidenum">
              <a:rPr lang="en-US" altLang="zh-CN" smtClean="0">
                <a:ea typeface="宋体" charset="-122"/>
              </a:rPr>
              <a:pPr/>
              <a:t>7</a:t>
            </a:fld>
            <a:endParaRPr lang="en-US" altLang="zh-CN">
              <a:ea typeface="宋体" charset="-122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网络服务模型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8916" name="Rectangle 13"/>
          <p:cNvSpPr>
            <a:spLocks noChangeArrowheads="1"/>
          </p:cNvSpPr>
          <p:nvPr/>
        </p:nvSpPr>
        <p:spPr bwMode="auto">
          <a:xfrm>
            <a:off x="609600" y="1430338"/>
            <a:ext cx="75549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Q:</a:t>
            </a:r>
            <a:r>
              <a:rPr lang="en-US" altLang="zh-CN" sz="2400" dirty="0"/>
              <a:t> </a:t>
            </a:r>
            <a:r>
              <a:rPr lang="zh-CN" altLang="en-US" sz="2400" dirty="0"/>
              <a:t>将分组从发送端传输到接收端的“通道”是基于什么样的服务模型？</a:t>
            </a:r>
            <a:endParaRPr lang="en-US" altLang="zh-CN" sz="2400" dirty="0"/>
          </a:p>
        </p:txBody>
      </p:sp>
      <p:sp>
        <p:nvSpPr>
          <p:cNvPr id="38917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442913" y="2476500"/>
            <a:ext cx="3810000" cy="464820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sz="2400" u="sng" dirty="0">
                <a:solidFill>
                  <a:srgbClr val="FF0000"/>
                </a:solidFill>
                <a:ea typeface="宋体" charset="-122"/>
              </a:rPr>
              <a:t>单个分组服务的例子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确保交付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确保交付的时延小于</a:t>
            </a:r>
            <a:r>
              <a:rPr lang="en-US" altLang="zh-CN" sz="2400" dirty="0">
                <a:ea typeface="宋体" charset="-122"/>
              </a:rPr>
              <a:t>40</a:t>
            </a:r>
            <a:r>
              <a:rPr lang="zh-CN" altLang="en-US" sz="2400" dirty="0">
                <a:ea typeface="宋体" charset="-122"/>
              </a:rPr>
              <a:t>毫秒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38918" name="Rectangle 16"/>
          <p:cNvSpPr>
            <a:spLocks noGrp="1" noChangeArrowheads="1"/>
          </p:cNvSpPr>
          <p:nvPr>
            <p:ph type="body" sz="half" idx="2"/>
          </p:nvPr>
        </p:nvSpPr>
        <p:spPr>
          <a:xfrm>
            <a:off x="4559300" y="2424113"/>
            <a:ext cx="3810000" cy="3686175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zh-CN" altLang="en-US" sz="2400" u="sng" dirty="0">
                <a:solidFill>
                  <a:srgbClr val="FF0000"/>
                </a:solidFill>
                <a:ea typeface="宋体" charset="-122"/>
              </a:rPr>
              <a:t>分组流服务的例子</a:t>
            </a:r>
            <a:r>
              <a:rPr lang="en-US" altLang="zh-CN" sz="2400" u="sng" dirty="0">
                <a:solidFill>
                  <a:srgbClr val="FF0000"/>
                </a:solidFill>
                <a:ea typeface="宋体" charset="-122"/>
              </a:rPr>
              <a:t>:</a:t>
            </a: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有序分组交付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确保最小带宽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zh-CN" altLang="en-US" sz="2400" dirty="0">
                <a:ea typeface="宋体" charset="-122"/>
              </a:rPr>
              <a:t>确保最大时延抖动</a:t>
            </a:r>
            <a:endParaRPr lang="en-US" altLang="zh-CN" sz="24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54685" y="1340738"/>
          <a:ext cx="8228049" cy="4973661"/>
        </p:xfrm>
        <a:graphic>
          <a:graphicData uri="http://schemas.openxmlformats.org/drawingml/2006/table">
            <a:tbl>
              <a:tblPr/>
              <a:tblGrid>
                <a:gridCol w="912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6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5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子网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SubID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HostID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4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八位组取值范围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十进制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.0thru.31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.32thru.63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0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.64thru.95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.96thru.127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.128thru.159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.160thru.191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.192thru.223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.224thru.255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一个</a:t>
            </a:r>
            <a:r>
              <a:rPr lang="en-US" altLang="zh-CN" kern="0" dirty="0"/>
              <a:t>C</a:t>
            </a:r>
            <a:r>
              <a:rPr lang="zh-CN" altLang="en-US" kern="0" dirty="0"/>
              <a:t>类网络划分子网举例</a:t>
            </a:r>
          </a:p>
        </p:txBody>
      </p:sp>
    </p:spTree>
    <p:extLst>
      <p:ext uri="{BB962C8B-B14F-4D97-AF65-F5344CB8AC3E}">
        <p14:creationId xmlns:p14="http://schemas.microsoft.com/office/powerpoint/2010/main" val="4193365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4-</a:t>
            </a:r>
            <a:fld id="{F420774F-A8F3-4BF9-BBF2-E8D2E6070FF3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05897"/>
              </p:ext>
            </p:extLst>
          </p:nvPr>
        </p:nvGraphicFramePr>
        <p:xfrm>
          <a:off x="300459" y="1149581"/>
          <a:ext cx="8228049" cy="5323548"/>
        </p:xfrm>
        <a:graphic>
          <a:graphicData uri="http://schemas.openxmlformats.org/drawingml/2006/table">
            <a:tbl>
              <a:tblPr/>
              <a:tblGrid>
                <a:gridCol w="912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6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6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5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子网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SubID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HostID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二进制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第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4</a:t>
                      </a:r>
                      <a:r>
                        <a:rPr lang="en-US" altLang="zh-CN" sz="20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八位组取值范围</a:t>
                      </a:r>
                      <a:endParaRPr lang="zh-CN" altLang="en-US" sz="20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(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十进制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)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9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63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127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128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159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160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110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192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223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8#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00000thru11111</a:t>
                      </a:r>
                      <a:endParaRPr lang="zh-CN" altLang="en-US" sz="2004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altLang="zh-CN" sz="2004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224</a:t>
                      </a:r>
                      <a:r>
                        <a:rPr lang="en-US" altLang="zh-CN" sz="2004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thru.</a:t>
                      </a:r>
                      <a:r>
                        <a:rPr lang="en-US" altLang="zh-CN" sz="2004" b="1" dirty="0">
                          <a:solidFill>
                            <a:srgbClr val="00924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255</a:t>
                      </a:r>
                      <a:endParaRPr lang="zh-CN" altLang="en-US" sz="2004" b="1" dirty="0">
                        <a:solidFill>
                          <a:srgbClr val="00924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 bwMode="auto">
          <a:xfrm>
            <a:off x="533400" y="20629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zh-CN" altLang="en-US" kern="0" dirty="0"/>
              <a:t>一个</a:t>
            </a:r>
            <a:r>
              <a:rPr lang="en-US" altLang="zh-CN" kern="0" dirty="0"/>
              <a:t>C</a:t>
            </a:r>
            <a:r>
              <a:rPr lang="zh-CN" altLang="en-US" kern="0" dirty="0"/>
              <a:t>类网络划分子网举例</a:t>
            </a:r>
          </a:p>
        </p:txBody>
      </p:sp>
    </p:spTree>
    <p:extLst>
      <p:ext uri="{BB962C8B-B14F-4D97-AF65-F5344CB8AC3E}">
        <p14:creationId xmlns:p14="http://schemas.microsoft.com/office/powerpoint/2010/main" val="1656941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CIDR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3987800"/>
            <a:ext cx="1473200" cy="114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4000500"/>
            <a:ext cx="1651000" cy="114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5300" y="4000500"/>
            <a:ext cx="495300" cy="114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1500" y="3987800"/>
            <a:ext cx="317500" cy="1143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647700" y="1223932"/>
            <a:ext cx="6793526" cy="2662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无类域间路由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CIDR: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lassless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nter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omain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outing)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消除传统的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类、B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类和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类地址界限</a:t>
            </a:r>
          </a:p>
          <a:p>
            <a:pPr>
              <a:lnSpc>
                <a:spcPts val="2800"/>
              </a:lnSpc>
              <a:tabLst>
                <a:tab pos="4572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NetID+SubID→Network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(Prefix)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可以任意长度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融合子网地址与子网掩码，方便子网划分</a:t>
            </a:r>
          </a:p>
          <a:p>
            <a:pPr>
              <a:lnSpc>
                <a:spcPts val="3100"/>
              </a:lnSpc>
              <a:tabLst>
                <a:tab pos="457200" algn="l"/>
                <a:tab pos="3238500" algn="l"/>
              </a:tabLst>
            </a:pPr>
            <a:r>
              <a:rPr lang="en-US" altLang="zh-CN" dirty="0"/>
              <a:t>	</a:t>
            </a:r>
            <a:r>
              <a:rPr lang="en-US" altLang="zh-CN" sz="2195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1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无类地址格式：</a:t>
            </a:r>
            <a:r>
              <a:rPr lang="en-US" altLang="zh-CN" sz="21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a.b.c.d/</a:t>
            </a:r>
            <a:r>
              <a:rPr lang="en-US" altLang="zh-CN" sz="2195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sz="2195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1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为前缀长度</a:t>
            </a:r>
          </a:p>
          <a:p>
            <a:pPr>
              <a:lnSpc>
                <a:spcPts val="3400"/>
              </a:lnSpc>
              <a:tabLst>
                <a:tab pos="457200" algn="l"/>
                <a:tab pos="323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009900" y="39624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Prefix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096000" y="3949700"/>
            <a:ext cx="812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HostID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7700" y="4483100"/>
            <a:ext cx="71501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98500" algn="l"/>
                <a:tab pos="26416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11001000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00010111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0001000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698500" algn="l"/>
                <a:tab pos="26416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698500" algn="l"/>
                <a:tab pos="26416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子网201.2.3.64，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255.255.255.192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→201.2.3.64/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79043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CIDR</a:t>
            </a:r>
            <a:r>
              <a:rPr lang="zh-CN" altLang="en-US" dirty="0"/>
              <a:t>与路由聚合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4637659" y="3350640"/>
            <a:ext cx="1236852" cy="1228979"/>
          </a:xfrm>
          <a:custGeom>
            <a:avLst/>
            <a:gdLst>
              <a:gd name="connsiteX0" fmla="*/ 1230502 w 1236852"/>
              <a:gd name="connsiteY0" fmla="*/ 1213739 h 1228979"/>
              <a:gd name="connsiteX1" fmla="*/ 6350 w 1236852"/>
              <a:gd name="connsiteY1" fmla="*/ 6350 h 1228979"/>
              <a:gd name="connsiteX2" fmla="*/ 6350 w 1236852"/>
              <a:gd name="connsiteY2" fmla="*/ 1222629 h 1228979"/>
              <a:gd name="connsiteX3" fmla="*/ 1230502 w 1236852"/>
              <a:gd name="connsiteY3" fmla="*/ 1213739 h 12289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2" h="1228979">
                <a:moveTo>
                  <a:pt x="1230502" y="1213739"/>
                </a:moveTo>
                <a:cubicBezTo>
                  <a:pt x="1225550" y="545465"/>
                  <a:pt x="678941" y="6350"/>
                  <a:pt x="6350" y="6350"/>
                </a:cubicBezTo>
                <a:lnTo>
                  <a:pt x="6350" y="1222629"/>
                </a:lnTo>
                <a:lnTo>
                  <a:pt x="1230502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417315" y="4553711"/>
            <a:ext cx="1236853" cy="1192885"/>
          </a:xfrm>
          <a:custGeom>
            <a:avLst/>
            <a:gdLst>
              <a:gd name="connsiteX0" fmla="*/ 1221994 w 1236853"/>
              <a:gd name="connsiteY0" fmla="*/ 1186535 h 1192885"/>
              <a:gd name="connsiteX1" fmla="*/ 6350 w 1236853"/>
              <a:gd name="connsiteY1" fmla="*/ 6350 h 1192885"/>
              <a:gd name="connsiteX2" fmla="*/ 1230503 w 1236853"/>
              <a:gd name="connsiteY2" fmla="*/ 6350 h 1192885"/>
              <a:gd name="connsiteX3" fmla="*/ 1221994 w 1236853"/>
              <a:gd name="connsiteY3" fmla="*/ 1186535 h 1192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853" h="1192885">
                <a:moveTo>
                  <a:pt x="1221994" y="1186535"/>
                </a:moveTo>
                <a:cubicBezTo>
                  <a:pt x="549275" y="1182039"/>
                  <a:pt x="6350" y="654939"/>
                  <a:pt x="6350" y="6350"/>
                </a:cubicBezTo>
                <a:lnTo>
                  <a:pt x="1230503" y="6350"/>
                </a:lnTo>
                <a:lnTo>
                  <a:pt x="1221994" y="118653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417442" y="3347465"/>
            <a:ext cx="1236726" cy="1228852"/>
          </a:xfrm>
          <a:custGeom>
            <a:avLst/>
            <a:gdLst>
              <a:gd name="connsiteX0" fmla="*/ 6350 w 1236726"/>
              <a:gd name="connsiteY0" fmla="*/ 1213739 h 1228852"/>
              <a:gd name="connsiteX1" fmla="*/ 1230376 w 1236726"/>
              <a:gd name="connsiteY1" fmla="*/ 6350 h 1228852"/>
              <a:gd name="connsiteX2" fmla="*/ 1230376 w 1236726"/>
              <a:gd name="connsiteY2" fmla="*/ 1222502 h 1228852"/>
              <a:gd name="connsiteX3" fmla="*/ 6350 w 1236726"/>
              <a:gd name="connsiteY3" fmla="*/ 1213739 h 1228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36726" h="1228852">
                <a:moveTo>
                  <a:pt x="6350" y="1213739"/>
                </a:moveTo>
                <a:cubicBezTo>
                  <a:pt x="11176" y="545465"/>
                  <a:pt x="557784" y="6350"/>
                  <a:pt x="1230376" y="6350"/>
                </a:cubicBezTo>
                <a:lnTo>
                  <a:pt x="1230376" y="1222502"/>
                </a:lnTo>
                <a:lnTo>
                  <a:pt x="6350" y="12137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619497" y="4554346"/>
            <a:ext cx="1255014" cy="1192745"/>
          </a:xfrm>
          <a:custGeom>
            <a:avLst/>
            <a:gdLst>
              <a:gd name="connsiteX0" fmla="*/ 6350 w 1255014"/>
              <a:gd name="connsiteY0" fmla="*/ 1186396 h 1192745"/>
              <a:gd name="connsiteX1" fmla="*/ 1248536 w 1255014"/>
              <a:gd name="connsiteY1" fmla="*/ 23876 h 1192745"/>
              <a:gd name="connsiteX2" fmla="*/ 1248664 w 1255014"/>
              <a:gd name="connsiteY2" fmla="*/ 6350 h 1192745"/>
              <a:gd name="connsiteX3" fmla="*/ 24511 w 1255014"/>
              <a:gd name="connsiteY3" fmla="*/ 6350 h 1192745"/>
              <a:gd name="connsiteX4" fmla="*/ 6350 w 1255014"/>
              <a:gd name="connsiteY4" fmla="*/ 1186396 h 1192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014" h="1192745">
                <a:moveTo>
                  <a:pt x="6350" y="1186396"/>
                </a:moveTo>
                <a:cubicBezTo>
                  <a:pt x="682371" y="1196073"/>
                  <a:pt x="1238504" y="675640"/>
                  <a:pt x="1248536" y="23876"/>
                </a:cubicBezTo>
                <a:cubicBezTo>
                  <a:pt x="1248664" y="18034"/>
                  <a:pt x="1248664" y="12192"/>
                  <a:pt x="1248664" y="6350"/>
                </a:cubicBezTo>
                <a:lnTo>
                  <a:pt x="24511" y="6350"/>
                </a:lnTo>
                <a:lnTo>
                  <a:pt x="6350" y="1186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1104900" y="5867400"/>
            <a:ext cx="3797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路由聚合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（route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aggregation）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2996" y="1296116"/>
            <a:ext cx="6793526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21971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无类域间路由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CIDR: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lassless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nter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omain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outing)</a:t>
            </a:r>
          </a:p>
          <a:p>
            <a:pPr>
              <a:lnSpc>
                <a:spcPts val="3400"/>
              </a:lnSpc>
              <a:tabLst>
                <a:tab pos="457200" algn="l"/>
                <a:tab pos="21971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提高IPv4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地址空间分配效率</a:t>
            </a:r>
          </a:p>
          <a:p>
            <a:pPr>
              <a:lnSpc>
                <a:spcPts val="3400"/>
              </a:lnSpc>
              <a:tabLst>
                <a:tab pos="457200" algn="l"/>
                <a:tab pos="21971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提高路由效率</a:t>
            </a:r>
          </a:p>
          <a:p>
            <a:pPr>
              <a:lnSpc>
                <a:spcPts val="2800"/>
              </a:lnSpc>
              <a:tabLst>
                <a:tab pos="4572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将多个子网聚合为一个较大的子网</a:t>
            </a:r>
          </a:p>
          <a:p>
            <a:pPr>
              <a:lnSpc>
                <a:spcPts val="2800"/>
              </a:lnSpc>
              <a:tabLst>
                <a:tab pos="457200" algn="l"/>
                <a:tab pos="21971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构造超网（supernetting）</a:t>
            </a:r>
          </a:p>
        </p:txBody>
      </p:sp>
      <p:sp>
        <p:nvSpPr>
          <p:cNvPr id="12" name="Freeform 3"/>
          <p:cNvSpPr/>
          <p:nvPr/>
        </p:nvSpPr>
        <p:spPr>
          <a:xfrm>
            <a:off x="4644009" y="3356990"/>
            <a:ext cx="1224152" cy="1216279"/>
          </a:xfrm>
          <a:custGeom>
            <a:avLst/>
            <a:gdLst>
              <a:gd name="connsiteX0" fmla="*/ 1224152 w 1224152"/>
              <a:gd name="connsiteY0" fmla="*/ 1207389 h 1216279"/>
              <a:gd name="connsiteX1" fmla="*/ 0 w 1224152"/>
              <a:gd name="connsiteY1" fmla="*/ 0 h 1216279"/>
              <a:gd name="connsiteX2" fmla="*/ 0 w 1224152"/>
              <a:gd name="connsiteY2" fmla="*/ 1216279 h 1216279"/>
              <a:gd name="connsiteX3" fmla="*/ 1224152 w 1224152"/>
              <a:gd name="connsiteY3" fmla="*/ 1207389 h 12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2" h="1216279">
                <a:moveTo>
                  <a:pt x="1224152" y="1207389"/>
                </a:moveTo>
                <a:cubicBezTo>
                  <a:pt x="1219200" y="539115"/>
                  <a:pt x="672591" y="0"/>
                  <a:pt x="0" y="0"/>
                </a:cubicBezTo>
                <a:lnTo>
                  <a:pt x="0" y="1216279"/>
                </a:lnTo>
                <a:lnTo>
                  <a:pt x="1224152" y="1207389"/>
                </a:lnTo>
              </a:path>
            </a:pathLst>
          </a:custGeom>
          <a:solidFill>
            <a:srgbClr val="29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3665" y="4560061"/>
            <a:ext cx="1224153" cy="1180185"/>
          </a:xfrm>
          <a:custGeom>
            <a:avLst/>
            <a:gdLst>
              <a:gd name="connsiteX0" fmla="*/ 1215644 w 1224153"/>
              <a:gd name="connsiteY0" fmla="*/ 1180185 h 1180185"/>
              <a:gd name="connsiteX1" fmla="*/ 0 w 1224153"/>
              <a:gd name="connsiteY1" fmla="*/ 0 h 1180185"/>
              <a:gd name="connsiteX2" fmla="*/ 1224153 w 1224153"/>
              <a:gd name="connsiteY2" fmla="*/ 0 h 1180185"/>
              <a:gd name="connsiteX3" fmla="*/ 1215644 w 1224153"/>
              <a:gd name="connsiteY3" fmla="*/ 1180185 h 11801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153" h="1180185">
                <a:moveTo>
                  <a:pt x="1215644" y="1180185"/>
                </a:moveTo>
                <a:cubicBezTo>
                  <a:pt x="542925" y="1175689"/>
                  <a:pt x="0" y="648589"/>
                  <a:pt x="0" y="0"/>
                </a:cubicBezTo>
                <a:lnTo>
                  <a:pt x="1224153" y="0"/>
                </a:lnTo>
                <a:lnTo>
                  <a:pt x="1215644" y="1180185"/>
                </a:lnTo>
              </a:path>
            </a:pathLst>
          </a:custGeom>
          <a:solidFill>
            <a:srgbClr val="89A3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23792" y="3353815"/>
            <a:ext cx="1224026" cy="1216152"/>
          </a:xfrm>
          <a:custGeom>
            <a:avLst/>
            <a:gdLst>
              <a:gd name="connsiteX0" fmla="*/ 0 w 1224026"/>
              <a:gd name="connsiteY0" fmla="*/ 1207389 h 1216152"/>
              <a:gd name="connsiteX1" fmla="*/ 1224026 w 1224026"/>
              <a:gd name="connsiteY1" fmla="*/ 0 h 1216152"/>
              <a:gd name="connsiteX2" fmla="*/ 1224026 w 1224026"/>
              <a:gd name="connsiteY2" fmla="*/ 1216152 h 1216152"/>
              <a:gd name="connsiteX3" fmla="*/ 0 w 1224026"/>
              <a:gd name="connsiteY3" fmla="*/ 1207389 h 1216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24026" h="1216152">
                <a:moveTo>
                  <a:pt x="0" y="1207389"/>
                </a:moveTo>
                <a:cubicBezTo>
                  <a:pt x="4826" y="539115"/>
                  <a:pt x="551434" y="0"/>
                  <a:pt x="1224026" y="0"/>
                </a:cubicBezTo>
                <a:lnTo>
                  <a:pt x="1224026" y="1216152"/>
                </a:lnTo>
                <a:lnTo>
                  <a:pt x="0" y="1207389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625847" y="4560696"/>
            <a:ext cx="1242314" cy="1180045"/>
          </a:xfrm>
          <a:custGeom>
            <a:avLst/>
            <a:gdLst>
              <a:gd name="connsiteX0" fmla="*/ 0 w 1242314"/>
              <a:gd name="connsiteY0" fmla="*/ 1180046 h 1180045"/>
              <a:gd name="connsiteX1" fmla="*/ 1242186 w 1242314"/>
              <a:gd name="connsiteY1" fmla="*/ 17526 h 1180045"/>
              <a:gd name="connsiteX2" fmla="*/ 1242314 w 1242314"/>
              <a:gd name="connsiteY2" fmla="*/ 0 h 1180045"/>
              <a:gd name="connsiteX3" fmla="*/ 18161 w 1242314"/>
              <a:gd name="connsiteY3" fmla="*/ 0 h 1180045"/>
              <a:gd name="connsiteX4" fmla="*/ 0 w 1242314"/>
              <a:gd name="connsiteY4" fmla="*/ 1180046 h 1180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2314" h="1180045">
                <a:moveTo>
                  <a:pt x="0" y="1180046"/>
                </a:moveTo>
                <a:cubicBezTo>
                  <a:pt x="676021" y="1189723"/>
                  <a:pt x="1232154" y="669290"/>
                  <a:pt x="1242186" y="17526"/>
                </a:cubicBezTo>
                <a:cubicBezTo>
                  <a:pt x="1242314" y="11684"/>
                  <a:pt x="1242314" y="5842"/>
                  <a:pt x="1242314" y="0"/>
                </a:cubicBezTo>
                <a:lnTo>
                  <a:pt x="18161" y="0"/>
                </a:lnTo>
                <a:lnTo>
                  <a:pt x="0" y="1180046"/>
                </a:lnTo>
              </a:path>
            </a:pathLst>
          </a:custGeom>
          <a:solidFill>
            <a:srgbClr val="FFB8B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800600" y="39624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860800" y="49022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860800" y="39751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800600" y="4902200"/>
            <a:ext cx="5080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子网3</a:t>
            </a:r>
          </a:p>
        </p:txBody>
      </p:sp>
    </p:spTree>
    <p:extLst>
      <p:ext uri="{BB962C8B-B14F-4D97-AF65-F5344CB8AC3E}">
        <p14:creationId xmlns:p14="http://schemas.microsoft.com/office/powerpoint/2010/main" val="3504294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33"/>
            <a:ext cx="9144000" cy="531446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6159500" y="5778500"/>
            <a:ext cx="140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81600" y="36322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51243" y="2991004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991504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378700" y="47498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207000" y="4851400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171998" y="2763953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223000" y="3683000"/>
            <a:ext cx="952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14400" y="26797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59100" y="4448406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663902" y="4727806"/>
            <a:ext cx="8382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4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目的网络</a:t>
            </a:r>
          </a:p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781300" y="5531004"/>
            <a:ext cx="558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49700" y="4738957"/>
            <a:ext cx="355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</a:t>
            </a:r>
          </a:p>
          <a:p>
            <a:pPr>
              <a:lnSpc>
                <a:spcPts val="18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076700" y="5516755"/>
            <a:ext cx="76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844800" y="2603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841500" y="25781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6200" y="5111904"/>
            <a:ext cx="1689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66155" y="815887"/>
            <a:ext cx="4958089" cy="163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9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21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689600" y="3284653"/>
            <a:ext cx="261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90700" algn="l"/>
              </a:tabLst>
            </a:pPr>
            <a:r>
              <a:rPr lang="en-US" altLang="zh-CN" sz="27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  <a:p>
            <a:pPr>
              <a:lnSpc>
                <a:spcPts val="1200"/>
              </a:lnSpc>
              <a:tabLst>
                <a:tab pos="1790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501053" y="2330604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</p:spTree>
    <p:extLst>
      <p:ext uri="{BB962C8B-B14F-4D97-AF65-F5344CB8AC3E}">
        <p14:creationId xmlns:p14="http://schemas.microsoft.com/office/powerpoint/2010/main" val="883812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571"/>
            <a:ext cx="9159850" cy="5243229"/>
          </a:xfrm>
          <a:prstGeom prst="rect">
            <a:avLst/>
          </a:prstGeom>
        </p:spPr>
      </p:pic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93814"/>
              </p:ext>
            </p:extLst>
          </p:nvPr>
        </p:nvGraphicFramePr>
        <p:xfrm>
          <a:off x="2101392" y="4410623"/>
          <a:ext cx="2273172" cy="1428471"/>
        </p:xfrm>
        <a:graphic>
          <a:graphicData uri="http://schemas.openxmlformats.org/drawingml/2006/table">
            <a:tbl>
              <a:tblPr/>
              <a:tblGrid>
                <a:gridCol w="1677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387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    </a:t>
                      </a:r>
                      <a:r>
                        <a:rPr lang="en-US" altLang="zh-CN" sz="1403" dirty="0" err="1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转发表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6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</a:t>
                      </a:r>
                      <a:endParaRPr lang="zh-CN" altLang="en-US" sz="1406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3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403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223.1.0.0/22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Internet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1"/>
          <p:cNvSpPr txBox="1"/>
          <p:nvPr/>
        </p:nvSpPr>
        <p:spPr>
          <a:xfrm>
            <a:off x="5806998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924598" y="30021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57698" y="3802255"/>
            <a:ext cx="9652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71998" y="278625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37198" y="3814955"/>
            <a:ext cx="20447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63500" algn="l"/>
                <a:tab pos="1219200" algn="l"/>
              </a:tabLst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445298" y="2359115"/>
            <a:ext cx="838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92098" y="2735455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22498" y="2659255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19198" y="2633855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43154" y="1027608"/>
            <a:ext cx="4958089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223.1.0.0/23</a:t>
            </a:r>
          </a:p>
          <a:p>
            <a:pPr>
              <a:lnSpc>
                <a:spcPts val="19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2100"/>
              </a:lnSpc>
              <a:tabLst>
                <a:tab pos="1104900" algn="l"/>
                <a:tab pos="1587500" algn="l"/>
                <a:tab pos="36322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667298" y="3289106"/>
            <a:ext cx="2616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790700" algn="l"/>
              </a:tabLst>
            </a:pPr>
            <a:r>
              <a:rPr lang="en-US" altLang="zh-CN" sz="2798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223.1.0.0/22</a:t>
            </a:r>
          </a:p>
          <a:p>
            <a:pPr>
              <a:lnSpc>
                <a:spcPts val="1200"/>
              </a:lnSpc>
              <a:tabLst>
                <a:tab pos="17907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</p:spTree>
    <p:extLst>
      <p:ext uri="{BB962C8B-B14F-4D97-AF65-F5344CB8AC3E}">
        <p14:creationId xmlns:p14="http://schemas.microsoft.com/office/powerpoint/2010/main" val="1809446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Freeform 3"/>
          <p:cNvSpPr/>
          <p:nvPr/>
        </p:nvSpPr>
        <p:spPr>
          <a:xfrm>
            <a:off x="2847975" y="4089400"/>
            <a:ext cx="914400" cy="476250"/>
          </a:xfrm>
          <a:custGeom>
            <a:avLst/>
            <a:gdLst>
              <a:gd name="connsiteX0" fmla="*/ 9525 w 914400"/>
              <a:gd name="connsiteY0" fmla="*/ 466725 h 476250"/>
              <a:gd name="connsiteX1" fmla="*/ 904875 w 914400"/>
              <a:gd name="connsiteY1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" h="476250">
                <a:moveTo>
                  <a:pt x="9525" y="466725"/>
                </a:moveTo>
                <a:lnTo>
                  <a:pt x="904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95600" y="3347465"/>
            <a:ext cx="752475" cy="303784"/>
          </a:xfrm>
          <a:custGeom>
            <a:avLst/>
            <a:gdLst>
              <a:gd name="connsiteX0" fmla="*/ 9525 w 752475"/>
              <a:gd name="connsiteY0" fmla="*/ 9525 h 303784"/>
              <a:gd name="connsiteX1" fmla="*/ 742950 w 752475"/>
              <a:gd name="connsiteY1" fmla="*/ 294259 h 303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475" h="303784">
                <a:moveTo>
                  <a:pt x="9525" y="9525"/>
                </a:moveTo>
                <a:lnTo>
                  <a:pt x="742950" y="294259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43225" y="2679700"/>
            <a:ext cx="866775" cy="781050"/>
          </a:xfrm>
          <a:custGeom>
            <a:avLst/>
            <a:gdLst>
              <a:gd name="connsiteX0" fmla="*/ 9525 w 866775"/>
              <a:gd name="connsiteY0" fmla="*/ 9525 h 781050"/>
              <a:gd name="connsiteX1" fmla="*/ 857250 w 866775"/>
              <a:gd name="connsiteY1" fmla="*/ 771525 h 781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775" h="781050">
                <a:moveTo>
                  <a:pt x="9525" y="9525"/>
                </a:moveTo>
                <a:lnTo>
                  <a:pt x="857250" y="771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604545" y="3293252"/>
            <a:ext cx="1750578" cy="948919"/>
          </a:xfrm>
          <a:custGeom>
            <a:avLst/>
            <a:gdLst>
              <a:gd name="connsiteX0" fmla="*/ 691229 w 1750578"/>
              <a:gd name="connsiteY0" fmla="*/ 129397 h 948919"/>
              <a:gd name="connsiteX1" fmla="*/ 319754 w 1750578"/>
              <a:gd name="connsiteY1" fmla="*/ 5572 h 948919"/>
              <a:gd name="connsiteX2" fmla="*/ 81629 w 1750578"/>
              <a:gd name="connsiteY2" fmla="*/ 91297 h 948919"/>
              <a:gd name="connsiteX3" fmla="*/ 730 w 1750578"/>
              <a:gd name="connsiteY3" fmla="*/ 699246 h 948919"/>
              <a:gd name="connsiteX4" fmla="*/ 116554 w 1750578"/>
              <a:gd name="connsiteY4" fmla="*/ 899271 h 948919"/>
              <a:gd name="connsiteX5" fmla="*/ 710279 w 1750578"/>
              <a:gd name="connsiteY5" fmla="*/ 907272 h 948919"/>
              <a:gd name="connsiteX6" fmla="*/ 1081754 w 1750578"/>
              <a:gd name="connsiteY6" fmla="*/ 948547 h 948919"/>
              <a:gd name="connsiteX7" fmla="*/ 1462754 w 1750578"/>
              <a:gd name="connsiteY7" fmla="*/ 872347 h 948919"/>
              <a:gd name="connsiteX8" fmla="*/ 1738979 w 1750578"/>
              <a:gd name="connsiteY8" fmla="*/ 499221 h 948919"/>
              <a:gd name="connsiteX9" fmla="*/ 1638903 w 1750578"/>
              <a:gd name="connsiteY9" fmla="*/ 194548 h 948919"/>
              <a:gd name="connsiteX10" fmla="*/ 1091279 w 1750578"/>
              <a:gd name="connsiteY10" fmla="*/ 119872 h 948919"/>
              <a:gd name="connsiteX11" fmla="*/ 691229 w 1750578"/>
              <a:gd name="connsiteY11" fmla="*/ 129397 h 948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78" h="948919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246"/>
                </a:cubicBezTo>
                <a:cubicBezTo>
                  <a:pt x="7080" y="834247"/>
                  <a:pt x="-920" y="864346"/>
                  <a:pt x="116554" y="899271"/>
                </a:cubicBezTo>
                <a:cubicBezTo>
                  <a:pt x="235680" y="934196"/>
                  <a:pt x="550005" y="899271"/>
                  <a:pt x="710279" y="907272"/>
                </a:cubicBezTo>
                <a:cubicBezTo>
                  <a:pt x="870680" y="915146"/>
                  <a:pt x="956405" y="954897"/>
                  <a:pt x="1081754" y="948547"/>
                </a:cubicBezTo>
                <a:cubicBezTo>
                  <a:pt x="1207230" y="942197"/>
                  <a:pt x="1353280" y="946896"/>
                  <a:pt x="1462754" y="872347"/>
                </a:cubicBezTo>
                <a:cubicBezTo>
                  <a:pt x="1572228" y="797671"/>
                  <a:pt x="1710404" y="611997"/>
                  <a:pt x="1738979" y="499221"/>
                </a:cubicBezTo>
                <a:cubicBezTo>
                  <a:pt x="1767554" y="386572"/>
                  <a:pt x="1746853" y="258048"/>
                  <a:pt x="1638903" y="194548"/>
                </a:cubicBezTo>
                <a:cubicBezTo>
                  <a:pt x="1530953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07256" y="307022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398"/>
                  <a:pt x="1216818" y="33401"/>
                  <a:pt x="902493" y="28575"/>
                </a:cubicBezTo>
                <a:cubicBezTo>
                  <a:pt x="588168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21531" y="4489450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526"/>
                  <a:pt x="1216818" y="33273"/>
                  <a:pt x="902493" y="28575"/>
                </a:cubicBezTo>
                <a:cubicBezTo>
                  <a:pt x="588168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79500" y="4511675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547395" y="4607702"/>
            <a:ext cx="1750578" cy="948925"/>
          </a:xfrm>
          <a:custGeom>
            <a:avLst/>
            <a:gdLst>
              <a:gd name="connsiteX0" fmla="*/ 691229 w 1750578"/>
              <a:gd name="connsiteY0" fmla="*/ 129397 h 948925"/>
              <a:gd name="connsiteX1" fmla="*/ 319754 w 1750578"/>
              <a:gd name="connsiteY1" fmla="*/ 5572 h 948925"/>
              <a:gd name="connsiteX2" fmla="*/ 81629 w 1750578"/>
              <a:gd name="connsiteY2" fmla="*/ 91297 h 948925"/>
              <a:gd name="connsiteX3" fmla="*/ 730 w 1750578"/>
              <a:gd name="connsiteY3" fmla="*/ 699373 h 948925"/>
              <a:gd name="connsiteX4" fmla="*/ 116554 w 1750578"/>
              <a:gd name="connsiteY4" fmla="*/ 899398 h 948925"/>
              <a:gd name="connsiteX5" fmla="*/ 710279 w 1750578"/>
              <a:gd name="connsiteY5" fmla="*/ 907272 h 948925"/>
              <a:gd name="connsiteX6" fmla="*/ 1081754 w 1750578"/>
              <a:gd name="connsiteY6" fmla="*/ 948547 h 948925"/>
              <a:gd name="connsiteX7" fmla="*/ 1462754 w 1750578"/>
              <a:gd name="connsiteY7" fmla="*/ 872347 h 948925"/>
              <a:gd name="connsiteX8" fmla="*/ 1738979 w 1750578"/>
              <a:gd name="connsiteY8" fmla="*/ 499221 h 948925"/>
              <a:gd name="connsiteX9" fmla="*/ 1638903 w 1750578"/>
              <a:gd name="connsiteY9" fmla="*/ 194548 h 948925"/>
              <a:gd name="connsiteX10" fmla="*/ 1091279 w 1750578"/>
              <a:gd name="connsiteY10" fmla="*/ 119872 h 948925"/>
              <a:gd name="connsiteX11" fmla="*/ 691229 w 175057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7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228" y="797798"/>
                  <a:pt x="1710404" y="611997"/>
                  <a:pt x="1738979" y="499221"/>
                </a:cubicBezTo>
                <a:cubicBezTo>
                  <a:pt x="1767554" y="386572"/>
                  <a:pt x="1746853" y="258048"/>
                  <a:pt x="1638903" y="194548"/>
                </a:cubicBezTo>
                <a:cubicBezTo>
                  <a:pt x="1530953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48000" y="5137150"/>
            <a:ext cx="504825" cy="38100"/>
          </a:xfrm>
          <a:custGeom>
            <a:avLst/>
            <a:gdLst>
              <a:gd name="connsiteX0" fmla="*/ 9525 w 504825"/>
              <a:gd name="connsiteY0" fmla="*/ 9525 h 38100"/>
              <a:gd name="connsiteX1" fmla="*/ 495300 w 50482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4825" h="38100">
                <a:moveTo>
                  <a:pt x="9525" y="9525"/>
                </a:moveTo>
                <a:lnTo>
                  <a:pt x="4953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895600" y="5203825"/>
            <a:ext cx="657225" cy="190500"/>
          </a:xfrm>
          <a:custGeom>
            <a:avLst/>
            <a:gdLst>
              <a:gd name="connsiteX0" fmla="*/ 9525 w 657225"/>
              <a:gd name="connsiteY0" fmla="*/ 180975 h 190500"/>
              <a:gd name="connsiteX1" fmla="*/ 647700 w 657225"/>
              <a:gd name="connsiteY1" fmla="*/ 9525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7225" h="190500">
                <a:moveTo>
                  <a:pt x="9525" y="180975"/>
                </a:moveTo>
                <a:lnTo>
                  <a:pt x="6477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333750" y="5451475"/>
            <a:ext cx="266700" cy="428625"/>
          </a:xfrm>
          <a:custGeom>
            <a:avLst/>
            <a:gdLst>
              <a:gd name="connsiteX0" fmla="*/ 9525 w 266700"/>
              <a:gd name="connsiteY0" fmla="*/ 419100 h 428625"/>
              <a:gd name="connsiteX1" fmla="*/ 257175 w 266700"/>
              <a:gd name="connsiteY1" fmla="*/ 9525 h 428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428625">
                <a:moveTo>
                  <a:pt x="9525" y="419100"/>
                </a:moveTo>
                <a:lnTo>
                  <a:pt x="2571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844800"/>
            <a:ext cx="3416300" cy="2628900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1244600" y="31877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721100" y="3784600"/>
            <a:ext cx="138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Fly-By-Night-ISP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18400" y="41148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24300" y="50419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ISPs-R-Us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549900" y="4940300"/>
            <a:ext cx="1612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199.31.0.0/16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302000" y="3721100"/>
            <a:ext cx="6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0" name="Freeform 3"/>
          <p:cNvSpPr/>
          <p:nvPr/>
        </p:nvSpPr>
        <p:spPr>
          <a:xfrm>
            <a:off x="878681" y="247967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398"/>
                  <a:pt x="1216818" y="33401"/>
                  <a:pt x="902493" y="28575"/>
                </a:cubicBezTo>
                <a:cubicBezTo>
                  <a:pt x="588168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136650" y="2501900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629300" y="369984"/>
            <a:ext cx="4701608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</a:t>
            </a:r>
            <a:r>
              <a:rPr lang="en-US" altLang="zh-CN" dirty="0">
                <a:solidFill>
                  <a:srgbClr val="3333CC"/>
                </a:solidFill>
              </a:rPr>
              <a:t>	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层级编址使得路由信息通告更高效: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200.23.16.0/23</a:t>
            </a:r>
          </a:p>
          <a:p>
            <a:pPr>
              <a:lnSpc>
                <a:spcPts val="2400"/>
              </a:lnSpc>
              <a:tabLst>
                <a:tab pos="304800" algn="l"/>
                <a:tab pos="317500" algn="l"/>
                <a:tab pos="660400" algn="l"/>
                <a:tab pos="30480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2260600" y="41402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3289300" y="38481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5549900" y="3136900"/>
            <a:ext cx="1422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549900" y="3416300"/>
            <a:ext cx="1612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68400" y="46101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200.23.30.0/23</a:t>
            </a:r>
          </a:p>
        </p:txBody>
      </p:sp>
      <p:sp>
        <p:nvSpPr>
          <p:cNvPr id="39" name="Freeform 3"/>
          <p:cNvSpPr/>
          <p:nvPr/>
        </p:nvSpPr>
        <p:spPr>
          <a:xfrm>
            <a:off x="926306" y="3660775"/>
            <a:ext cx="2158573" cy="381669"/>
          </a:xfrm>
          <a:custGeom>
            <a:avLst/>
            <a:gdLst>
              <a:gd name="connsiteX0" fmla="*/ 178593 w 2158573"/>
              <a:gd name="connsiteY0" fmla="*/ 0 h 381669"/>
              <a:gd name="connsiteX1" fmla="*/ 21431 w 2158573"/>
              <a:gd name="connsiteY1" fmla="*/ 131698 h 381669"/>
              <a:gd name="connsiteX2" fmla="*/ 137318 w 2158573"/>
              <a:gd name="connsiteY2" fmla="*/ 331723 h 381669"/>
              <a:gd name="connsiteX3" fmla="*/ 731043 w 2158573"/>
              <a:gd name="connsiteY3" fmla="*/ 339725 h 381669"/>
              <a:gd name="connsiteX4" fmla="*/ 1102518 w 2158573"/>
              <a:gd name="connsiteY4" fmla="*/ 381000 h 381669"/>
              <a:gd name="connsiteX5" fmla="*/ 1978818 w 2158573"/>
              <a:gd name="connsiteY5" fmla="*/ 304800 h 381669"/>
              <a:gd name="connsiteX6" fmla="*/ 2064543 w 2158573"/>
              <a:gd name="connsiteY6" fmla="*/ 28575 h 381669"/>
              <a:gd name="connsiteX7" fmla="*/ 902493 w 2158573"/>
              <a:gd name="connsiteY7" fmla="*/ 28575 h 381669"/>
              <a:gd name="connsiteX8" fmla="*/ 178593 w 2158573"/>
              <a:gd name="connsiteY8" fmla="*/ 0 h 381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73" h="381669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798"/>
                  <a:pt x="137318" y="331723"/>
                </a:cubicBezTo>
                <a:cubicBezTo>
                  <a:pt x="256381" y="366648"/>
                  <a:pt x="570642" y="331723"/>
                  <a:pt x="731043" y="339725"/>
                </a:cubicBezTo>
                <a:cubicBezTo>
                  <a:pt x="891444" y="347598"/>
                  <a:pt x="894619" y="387350"/>
                  <a:pt x="1102518" y="381000"/>
                </a:cubicBezTo>
                <a:cubicBezTo>
                  <a:pt x="1310544" y="374650"/>
                  <a:pt x="1818544" y="363473"/>
                  <a:pt x="1978818" y="304800"/>
                </a:cubicBezTo>
                <a:cubicBezTo>
                  <a:pt x="2139219" y="245998"/>
                  <a:pt x="2243994" y="74548"/>
                  <a:pt x="2064543" y="28575"/>
                </a:cubicBezTo>
                <a:cubicBezTo>
                  <a:pt x="1885219" y="-17526"/>
                  <a:pt x="1216818" y="33273"/>
                  <a:pt x="902493" y="28575"/>
                </a:cubicBezTo>
                <a:cubicBezTo>
                  <a:pt x="588168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1206247" y="3643313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1"/>
          <p:cNvSpPr txBox="1"/>
          <p:nvPr/>
        </p:nvSpPr>
        <p:spPr>
          <a:xfrm>
            <a:off x="976679" y="3487738"/>
            <a:ext cx="17145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68300" algn="l"/>
                <a:tab pos="13716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200.23.20.0/23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368300" algn="l"/>
                <a:tab pos="13716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2189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路由聚合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839720" y="4090923"/>
            <a:ext cx="914400" cy="476250"/>
          </a:xfrm>
          <a:custGeom>
            <a:avLst/>
            <a:gdLst>
              <a:gd name="connsiteX0" fmla="*/ 9525 w 914400"/>
              <a:gd name="connsiteY0" fmla="*/ 466725 h 476250"/>
              <a:gd name="connsiteX1" fmla="*/ 904875 w 914400"/>
              <a:gd name="connsiteY1" fmla="*/ 9525 h 476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00" h="476250">
                <a:moveTo>
                  <a:pt x="9525" y="466725"/>
                </a:moveTo>
                <a:lnTo>
                  <a:pt x="904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01670" y="5367273"/>
            <a:ext cx="352425" cy="266763"/>
          </a:xfrm>
          <a:custGeom>
            <a:avLst/>
            <a:gdLst>
              <a:gd name="connsiteX0" fmla="*/ 9525 w 352425"/>
              <a:gd name="connsiteY0" fmla="*/ 257238 h 266763"/>
              <a:gd name="connsiteX1" fmla="*/ 342900 w 352425"/>
              <a:gd name="connsiteY1" fmla="*/ 9525 h 2667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2425" h="266763">
                <a:moveTo>
                  <a:pt x="9525" y="257238"/>
                </a:moveTo>
                <a:lnTo>
                  <a:pt x="3429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96290" y="3294776"/>
            <a:ext cx="1750598" cy="948925"/>
          </a:xfrm>
          <a:custGeom>
            <a:avLst/>
            <a:gdLst>
              <a:gd name="connsiteX0" fmla="*/ 691229 w 1750598"/>
              <a:gd name="connsiteY0" fmla="*/ 129397 h 948925"/>
              <a:gd name="connsiteX1" fmla="*/ 319754 w 1750598"/>
              <a:gd name="connsiteY1" fmla="*/ 5572 h 948925"/>
              <a:gd name="connsiteX2" fmla="*/ 81629 w 1750598"/>
              <a:gd name="connsiteY2" fmla="*/ 91297 h 948925"/>
              <a:gd name="connsiteX3" fmla="*/ 730 w 1750598"/>
              <a:gd name="connsiteY3" fmla="*/ 699373 h 948925"/>
              <a:gd name="connsiteX4" fmla="*/ 116554 w 1750598"/>
              <a:gd name="connsiteY4" fmla="*/ 899398 h 948925"/>
              <a:gd name="connsiteX5" fmla="*/ 710279 w 1750598"/>
              <a:gd name="connsiteY5" fmla="*/ 907272 h 948925"/>
              <a:gd name="connsiteX6" fmla="*/ 1081754 w 1750598"/>
              <a:gd name="connsiteY6" fmla="*/ 948547 h 948925"/>
              <a:gd name="connsiteX7" fmla="*/ 1462754 w 1750598"/>
              <a:gd name="connsiteY7" fmla="*/ 872347 h 948925"/>
              <a:gd name="connsiteX8" fmla="*/ 1738979 w 1750598"/>
              <a:gd name="connsiteY8" fmla="*/ 499348 h 948925"/>
              <a:gd name="connsiteX9" fmla="*/ 1639030 w 1750598"/>
              <a:gd name="connsiteY9" fmla="*/ 194548 h 948925"/>
              <a:gd name="connsiteX10" fmla="*/ 1091279 w 1750598"/>
              <a:gd name="connsiteY10" fmla="*/ 119872 h 948925"/>
              <a:gd name="connsiteX11" fmla="*/ 691229 w 175059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9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355" y="797798"/>
                  <a:pt x="1710404" y="611997"/>
                  <a:pt x="1738979" y="499348"/>
                </a:cubicBezTo>
                <a:cubicBezTo>
                  <a:pt x="1767554" y="386572"/>
                  <a:pt x="1746980" y="258048"/>
                  <a:pt x="1639030" y="194548"/>
                </a:cubicBezTo>
                <a:cubicBezTo>
                  <a:pt x="1531080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3639" y="5330444"/>
            <a:ext cx="2158534" cy="381670"/>
          </a:xfrm>
          <a:custGeom>
            <a:avLst/>
            <a:gdLst>
              <a:gd name="connsiteX0" fmla="*/ 178593 w 2158534"/>
              <a:gd name="connsiteY0" fmla="*/ 0 h 381670"/>
              <a:gd name="connsiteX1" fmla="*/ 21431 w 2158534"/>
              <a:gd name="connsiteY1" fmla="*/ 131698 h 381670"/>
              <a:gd name="connsiteX2" fmla="*/ 137318 w 2158534"/>
              <a:gd name="connsiteY2" fmla="*/ 331787 h 381670"/>
              <a:gd name="connsiteX3" fmla="*/ 731094 w 2158534"/>
              <a:gd name="connsiteY3" fmla="*/ 339725 h 381670"/>
              <a:gd name="connsiteX4" fmla="*/ 1102569 w 2158534"/>
              <a:gd name="connsiteY4" fmla="*/ 381000 h 381670"/>
              <a:gd name="connsiteX5" fmla="*/ 1978869 w 2158534"/>
              <a:gd name="connsiteY5" fmla="*/ 304800 h 381670"/>
              <a:gd name="connsiteX6" fmla="*/ 2064594 w 2158534"/>
              <a:gd name="connsiteY6" fmla="*/ 28575 h 381670"/>
              <a:gd name="connsiteX7" fmla="*/ 902544 w 2158534"/>
              <a:gd name="connsiteY7" fmla="*/ 28575 h 381670"/>
              <a:gd name="connsiteX8" fmla="*/ 178593 w 2158534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4" h="381670">
                <a:moveTo>
                  <a:pt x="178593" y="0"/>
                </a:moveTo>
                <a:cubicBezTo>
                  <a:pt x="-94456" y="84073"/>
                  <a:pt x="27781" y="76200"/>
                  <a:pt x="21431" y="131698"/>
                </a:cubicBezTo>
                <a:cubicBezTo>
                  <a:pt x="15081" y="187325"/>
                  <a:pt x="19843" y="296862"/>
                  <a:pt x="137318" y="331787"/>
                </a:cubicBezTo>
                <a:cubicBezTo>
                  <a:pt x="256381" y="366712"/>
                  <a:pt x="570693" y="331787"/>
                  <a:pt x="731094" y="339725"/>
                </a:cubicBezTo>
                <a:cubicBezTo>
                  <a:pt x="891368" y="347662"/>
                  <a:pt x="894543" y="387350"/>
                  <a:pt x="1102569" y="381000"/>
                </a:cubicBezTo>
                <a:cubicBezTo>
                  <a:pt x="1310468" y="374650"/>
                  <a:pt x="1818468" y="363537"/>
                  <a:pt x="1978869" y="304800"/>
                </a:cubicBezTo>
                <a:cubicBezTo>
                  <a:pt x="2139143" y="245998"/>
                  <a:pt x="2243918" y="74548"/>
                  <a:pt x="2064594" y="28575"/>
                </a:cubicBezTo>
                <a:cubicBezTo>
                  <a:pt x="1885143" y="-17526"/>
                  <a:pt x="1216869" y="33273"/>
                  <a:pt x="902544" y="28575"/>
                </a:cubicBezTo>
                <a:cubicBezTo>
                  <a:pt x="588219" y="23748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13314" y="4490973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71283" y="4513198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539140" y="4609226"/>
            <a:ext cx="1750598" cy="948925"/>
          </a:xfrm>
          <a:custGeom>
            <a:avLst/>
            <a:gdLst>
              <a:gd name="connsiteX0" fmla="*/ 691229 w 1750598"/>
              <a:gd name="connsiteY0" fmla="*/ 129397 h 948925"/>
              <a:gd name="connsiteX1" fmla="*/ 319754 w 1750598"/>
              <a:gd name="connsiteY1" fmla="*/ 5572 h 948925"/>
              <a:gd name="connsiteX2" fmla="*/ 81629 w 1750598"/>
              <a:gd name="connsiteY2" fmla="*/ 91297 h 948925"/>
              <a:gd name="connsiteX3" fmla="*/ 730 w 1750598"/>
              <a:gd name="connsiteY3" fmla="*/ 699373 h 948925"/>
              <a:gd name="connsiteX4" fmla="*/ 116554 w 1750598"/>
              <a:gd name="connsiteY4" fmla="*/ 899398 h 948925"/>
              <a:gd name="connsiteX5" fmla="*/ 710279 w 1750598"/>
              <a:gd name="connsiteY5" fmla="*/ 907272 h 948925"/>
              <a:gd name="connsiteX6" fmla="*/ 1081754 w 1750598"/>
              <a:gd name="connsiteY6" fmla="*/ 948547 h 948925"/>
              <a:gd name="connsiteX7" fmla="*/ 1462754 w 1750598"/>
              <a:gd name="connsiteY7" fmla="*/ 872347 h 948925"/>
              <a:gd name="connsiteX8" fmla="*/ 1738979 w 1750598"/>
              <a:gd name="connsiteY8" fmla="*/ 499348 h 948925"/>
              <a:gd name="connsiteX9" fmla="*/ 1639030 w 1750598"/>
              <a:gd name="connsiteY9" fmla="*/ 194548 h 948925"/>
              <a:gd name="connsiteX10" fmla="*/ 1091279 w 1750598"/>
              <a:gd name="connsiteY10" fmla="*/ 119872 h 948925"/>
              <a:gd name="connsiteX11" fmla="*/ 691229 w 1750598"/>
              <a:gd name="connsiteY11" fmla="*/ 129397 h 948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50598" h="948925">
                <a:moveTo>
                  <a:pt x="691229" y="129397"/>
                </a:moveTo>
                <a:cubicBezTo>
                  <a:pt x="562705" y="110347"/>
                  <a:pt x="421354" y="11922"/>
                  <a:pt x="319754" y="5572"/>
                </a:cubicBezTo>
                <a:cubicBezTo>
                  <a:pt x="218154" y="-777"/>
                  <a:pt x="135604" y="-24526"/>
                  <a:pt x="81629" y="91297"/>
                </a:cubicBezTo>
                <a:cubicBezTo>
                  <a:pt x="27654" y="207248"/>
                  <a:pt x="-5619" y="564372"/>
                  <a:pt x="730" y="699373"/>
                </a:cubicBezTo>
                <a:cubicBezTo>
                  <a:pt x="7080" y="834247"/>
                  <a:pt x="-920" y="864473"/>
                  <a:pt x="116554" y="899398"/>
                </a:cubicBezTo>
                <a:cubicBezTo>
                  <a:pt x="235680" y="934323"/>
                  <a:pt x="550005" y="899398"/>
                  <a:pt x="710279" y="907272"/>
                </a:cubicBezTo>
                <a:cubicBezTo>
                  <a:pt x="870680" y="915273"/>
                  <a:pt x="956405" y="954897"/>
                  <a:pt x="1081754" y="948547"/>
                </a:cubicBezTo>
                <a:cubicBezTo>
                  <a:pt x="1207230" y="942197"/>
                  <a:pt x="1353280" y="947023"/>
                  <a:pt x="1462754" y="872347"/>
                </a:cubicBezTo>
                <a:cubicBezTo>
                  <a:pt x="1572355" y="797798"/>
                  <a:pt x="1710404" y="611997"/>
                  <a:pt x="1738979" y="499348"/>
                </a:cubicBezTo>
                <a:cubicBezTo>
                  <a:pt x="1767554" y="386572"/>
                  <a:pt x="1746980" y="258048"/>
                  <a:pt x="1639030" y="194548"/>
                </a:cubicBezTo>
                <a:cubicBezTo>
                  <a:pt x="1531080" y="131048"/>
                  <a:pt x="1248505" y="131048"/>
                  <a:pt x="1091279" y="119872"/>
                </a:cubicBezTo>
                <a:cubicBezTo>
                  <a:pt x="934180" y="108823"/>
                  <a:pt x="819880" y="148447"/>
                  <a:pt x="691229" y="129397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039745" y="5138673"/>
            <a:ext cx="504825" cy="38100"/>
          </a:xfrm>
          <a:custGeom>
            <a:avLst/>
            <a:gdLst>
              <a:gd name="connsiteX0" fmla="*/ 9525 w 504825"/>
              <a:gd name="connsiteY0" fmla="*/ 9525 h 38100"/>
              <a:gd name="connsiteX1" fmla="*/ 495300 w 504825"/>
              <a:gd name="connsiteY1" fmla="*/ 9652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4825" h="38100">
                <a:moveTo>
                  <a:pt x="9525" y="9525"/>
                </a:moveTo>
                <a:lnTo>
                  <a:pt x="495300" y="965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887345" y="5205348"/>
            <a:ext cx="657225" cy="190500"/>
          </a:xfrm>
          <a:custGeom>
            <a:avLst/>
            <a:gdLst>
              <a:gd name="connsiteX0" fmla="*/ 9525 w 657225"/>
              <a:gd name="connsiteY0" fmla="*/ 180975 h 190500"/>
              <a:gd name="connsiteX1" fmla="*/ 647700 w 657225"/>
              <a:gd name="connsiteY1" fmla="*/ 9525 h 190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7225" h="190500">
                <a:moveTo>
                  <a:pt x="9525" y="180975"/>
                </a:moveTo>
                <a:lnTo>
                  <a:pt x="647700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325495" y="5452998"/>
            <a:ext cx="266700" cy="428688"/>
          </a:xfrm>
          <a:custGeom>
            <a:avLst/>
            <a:gdLst>
              <a:gd name="connsiteX0" fmla="*/ 9525 w 266700"/>
              <a:gd name="connsiteY0" fmla="*/ 419163 h 428688"/>
              <a:gd name="connsiteX1" fmla="*/ 257175 w 266700"/>
              <a:gd name="connsiteY1" fmla="*/ 9525 h 42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6700" h="428688">
                <a:moveTo>
                  <a:pt x="9525" y="419163"/>
                </a:moveTo>
                <a:lnTo>
                  <a:pt x="2571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18089" y="3662298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844800"/>
            <a:ext cx="3429000" cy="26162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5626100" y="3390900"/>
            <a:ext cx="1612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200.23.16.0/20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155700" y="4610100"/>
            <a:ext cx="134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200.23.30.0/23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08400" y="3797300"/>
            <a:ext cx="1384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Fly-By-Night-ISP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05700" y="4114800"/>
            <a:ext cx="647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50900" y="5168900"/>
            <a:ext cx="166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0" algn="l"/>
              </a:tabLst>
            </a:pPr>
            <a:r>
              <a:rPr lang="en-US" altLang="zh-CN" sz="1403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924300" y="50546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ISPs-R-Us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651500" y="4940300"/>
            <a:ext cx="1527662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  <a:p>
            <a:pPr>
              <a:lnSpc>
                <a:spcPts val="2000"/>
              </a:lnSpc>
              <a:tabLst>
                <a:tab pos="508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199.31.0.0/16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596" b="1" u="sng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200.23.18.0/23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分组发给我”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38200" y="3530600"/>
            <a:ext cx="17653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19100" algn="l"/>
                <a:tab pos="14224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200"/>
              </a:lnSpc>
              <a:tabLst>
                <a:tab pos="419100" algn="l"/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200.23.20.0/23</a:t>
            </a:r>
          </a:p>
          <a:p>
            <a:pPr>
              <a:lnSpc>
                <a:spcPts val="2100"/>
              </a:lnSpc>
              <a:tabLst>
                <a:tab pos="419100" algn="l"/>
                <a:tab pos="1422400" algn="l"/>
              </a:tabLst>
            </a:pPr>
            <a:r>
              <a:rPr lang="en-US" altLang="zh-CN" dirty="0"/>
              <a:t>		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>
                <a:tab pos="419100" algn="l"/>
                <a:tab pos="14224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289300" y="3733800"/>
            <a:ext cx="6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8" name="Freeform 3"/>
          <p:cNvSpPr/>
          <p:nvPr/>
        </p:nvSpPr>
        <p:spPr>
          <a:xfrm>
            <a:off x="3087370" y="2833623"/>
            <a:ext cx="866775" cy="781050"/>
          </a:xfrm>
          <a:custGeom>
            <a:avLst/>
            <a:gdLst>
              <a:gd name="connsiteX0" fmla="*/ 9525 w 866775"/>
              <a:gd name="connsiteY0" fmla="*/ 9525 h 781050"/>
              <a:gd name="connsiteX1" fmla="*/ 857250 w 866775"/>
              <a:gd name="connsiteY1" fmla="*/ 771525 h 781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6775" h="781050">
                <a:moveTo>
                  <a:pt x="9525" y="9525"/>
                </a:moveTo>
                <a:lnTo>
                  <a:pt x="857250" y="771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22864" y="2633598"/>
            <a:ext cx="2158535" cy="381670"/>
          </a:xfrm>
          <a:custGeom>
            <a:avLst/>
            <a:gdLst>
              <a:gd name="connsiteX0" fmla="*/ 178593 w 2158535"/>
              <a:gd name="connsiteY0" fmla="*/ 0 h 381670"/>
              <a:gd name="connsiteX1" fmla="*/ 21431 w 2158535"/>
              <a:gd name="connsiteY1" fmla="*/ 131826 h 381670"/>
              <a:gd name="connsiteX2" fmla="*/ 137318 w 2158535"/>
              <a:gd name="connsiteY2" fmla="*/ 331851 h 381670"/>
              <a:gd name="connsiteX3" fmla="*/ 731005 w 2158535"/>
              <a:gd name="connsiteY3" fmla="*/ 339725 h 381670"/>
              <a:gd name="connsiteX4" fmla="*/ 1102480 w 2158535"/>
              <a:gd name="connsiteY4" fmla="*/ 381000 h 381670"/>
              <a:gd name="connsiteX5" fmla="*/ 1978780 w 2158535"/>
              <a:gd name="connsiteY5" fmla="*/ 304800 h 381670"/>
              <a:gd name="connsiteX6" fmla="*/ 2064505 w 2158535"/>
              <a:gd name="connsiteY6" fmla="*/ 28575 h 381670"/>
              <a:gd name="connsiteX7" fmla="*/ 902455 w 2158535"/>
              <a:gd name="connsiteY7" fmla="*/ 28575 h 381670"/>
              <a:gd name="connsiteX8" fmla="*/ 178593 w 2158535"/>
              <a:gd name="connsiteY8" fmla="*/ 0 h 38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58535" h="381670">
                <a:moveTo>
                  <a:pt x="178593" y="0"/>
                </a:moveTo>
                <a:cubicBezTo>
                  <a:pt x="-94456" y="84201"/>
                  <a:pt x="27781" y="76200"/>
                  <a:pt x="21431" y="131826"/>
                </a:cubicBezTo>
                <a:cubicBezTo>
                  <a:pt x="15081" y="187325"/>
                  <a:pt x="19843" y="296926"/>
                  <a:pt x="137318" y="331851"/>
                </a:cubicBezTo>
                <a:cubicBezTo>
                  <a:pt x="256381" y="366776"/>
                  <a:pt x="570731" y="331851"/>
                  <a:pt x="731005" y="339725"/>
                </a:cubicBezTo>
                <a:cubicBezTo>
                  <a:pt x="891406" y="347726"/>
                  <a:pt x="894581" y="387350"/>
                  <a:pt x="1102480" y="381000"/>
                </a:cubicBezTo>
                <a:cubicBezTo>
                  <a:pt x="1310506" y="374650"/>
                  <a:pt x="1818506" y="363601"/>
                  <a:pt x="1978780" y="304800"/>
                </a:cubicBezTo>
                <a:cubicBezTo>
                  <a:pt x="2139181" y="246126"/>
                  <a:pt x="2243956" y="74676"/>
                  <a:pt x="2064505" y="28575"/>
                </a:cubicBezTo>
                <a:cubicBezTo>
                  <a:pt x="1885181" y="-17398"/>
                  <a:pt x="1216780" y="33401"/>
                  <a:pt x="902455" y="28575"/>
                </a:cubicBezTo>
                <a:cubicBezTo>
                  <a:pt x="588130" y="23876"/>
                  <a:pt x="329406" y="6350"/>
                  <a:pt x="178593" y="0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280833" y="2655823"/>
            <a:ext cx="1539875" cy="336550"/>
          </a:xfrm>
          <a:custGeom>
            <a:avLst/>
            <a:gdLst>
              <a:gd name="connsiteX0" fmla="*/ 0 w 1539875"/>
              <a:gd name="connsiteY0" fmla="*/ 336550 h 336550"/>
              <a:gd name="connsiteX1" fmla="*/ 1539875 w 1539875"/>
              <a:gd name="connsiteY1" fmla="*/ 336550 h 336550"/>
              <a:gd name="connsiteX2" fmla="*/ 1539875 w 1539875"/>
              <a:gd name="connsiteY2" fmla="*/ 0 h 336550"/>
              <a:gd name="connsiteX3" fmla="*/ 0 w 1539875"/>
              <a:gd name="connsiteY3" fmla="*/ 0 h 336550"/>
              <a:gd name="connsiteX4" fmla="*/ 0 w 1539875"/>
              <a:gd name="connsiteY4" fmla="*/ 336550 h 336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9875" h="336550">
                <a:moveTo>
                  <a:pt x="0" y="336550"/>
                </a:moveTo>
                <a:lnTo>
                  <a:pt x="1539875" y="336550"/>
                </a:lnTo>
                <a:lnTo>
                  <a:pt x="1539875" y="0"/>
                </a:lnTo>
                <a:lnTo>
                  <a:pt x="0" y="0"/>
                </a:lnTo>
                <a:lnTo>
                  <a:pt x="0" y="336550"/>
                </a:ln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2286000" y="4175666"/>
            <a:ext cx="190498" cy="27699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273474" y="3876612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81989" y="459414"/>
            <a:ext cx="6144311" cy="30213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选用更具体的路由：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最长前缀匹配优先！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sz="1403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组织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200.23.16.0/23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68300" algn="l"/>
                <a:tab pos="2755900" algn="l"/>
                <a:tab pos="47752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“将地址前缀为</a:t>
            </a:r>
          </a:p>
        </p:txBody>
      </p:sp>
    </p:spTree>
    <p:extLst>
      <p:ext uri="{BB962C8B-B14F-4D97-AF65-F5344CB8AC3E}">
        <p14:creationId xmlns:p14="http://schemas.microsoft.com/office/powerpoint/2010/main" val="309282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</a:t>
            </a:r>
            <a:r>
              <a:rPr lang="en-US" altLang="zh-CN" dirty="0"/>
              <a:t>IP</a:t>
            </a:r>
            <a:r>
              <a:rPr lang="zh-CN" altLang="en-US" dirty="0"/>
              <a:t>地址？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3" name="Freeform 3"/>
          <p:cNvSpPr/>
          <p:nvPr/>
        </p:nvSpPr>
        <p:spPr>
          <a:xfrm>
            <a:off x="6433067" y="3562715"/>
            <a:ext cx="1906416" cy="1949118"/>
          </a:xfrm>
          <a:custGeom>
            <a:avLst/>
            <a:gdLst>
              <a:gd name="connsiteX0" fmla="*/ 1890131 w 1906416"/>
              <a:gd name="connsiteY0" fmla="*/ 1144413 h 1949118"/>
              <a:gd name="connsiteX1" fmla="*/ 1098032 w 1906416"/>
              <a:gd name="connsiteY1" fmla="*/ 1007888 h 1949118"/>
              <a:gd name="connsiteX2" fmla="*/ 948807 w 1906416"/>
              <a:gd name="connsiteY2" fmla="*/ 107712 h 1949118"/>
              <a:gd name="connsiteX3" fmla="*/ 515356 w 1906416"/>
              <a:gd name="connsiteY3" fmla="*/ 26813 h 1949118"/>
              <a:gd name="connsiteX4" fmla="*/ 86731 w 1906416"/>
              <a:gd name="connsiteY4" fmla="*/ 74438 h 1949118"/>
              <a:gd name="connsiteX5" fmla="*/ 48631 w 1906416"/>
              <a:gd name="connsiteY5" fmla="*/ 807863 h 1949118"/>
              <a:gd name="connsiteX6" fmla="*/ 43932 w 1906416"/>
              <a:gd name="connsiteY6" fmla="*/ 1136412 h 1949118"/>
              <a:gd name="connsiteX7" fmla="*/ 20056 w 1906416"/>
              <a:gd name="connsiteY7" fmla="*/ 1436513 h 1949118"/>
              <a:gd name="connsiteX8" fmla="*/ 10531 w 1906416"/>
              <a:gd name="connsiteY8" fmla="*/ 1712738 h 1949118"/>
              <a:gd name="connsiteX9" fmla="*/ 186807 w 1906416"/>
              <a:gd name="connsiteY9" fmla="*/ 1879362 h 1949118"/>
              <a:gd name="connsiteX10" fmla="*/ 939282 w 1906416"/>
              <a:gd name="connsiteY10" fmla="*/ 1917462 h 1949118"/>
              <a:gd name="connsiteX11" fmla="*/ 1072632 w 1906416"/>
              <a:gd name="connsiteY11" fmla="*/ 1420638 h 1949118"/>
              <a:gd name="connsiteX12" fmla="*/ 1852031 w 1906416"/>
              <a:gd name="connsiteY12" fmla="*/ 1398413 h 1949118"/>
              <a:gd name="connsiteX13" fmla="*/ 1890131 w 1906416"/>
              <a:gd name="connsiteY13" fmla="*/ 1144413 h 19491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906416" h="1949118">
                <a:moveTo>
                  <a:pt x="1890131" y="1144413"/>
                </a:moveTo>
                <a:cubicBezTo>
                  <a:pt x="1856857" y="960263"/>
                  <a:pt x="1250432" y="1125363"/>
                  <a:pt x="1098032" y="1007888"/>
                </a:cubicBezTo>
                <a:cubicBezTo>
                  <a:pt x="940806" y="834787"/>
                  <a:pt x="1045581" y="271288"/>
                  <a:pt x="948807" y="107712"/>
                </a:cubicBezTo>
                <a:cubicBezTo>
                  <a:pt x="851906" y="-55736"/>
                  <a:pt x="658231" y="31512"/>
                  <a:pt x="515356" y="26813"/>
                </a:cubicBezTo>
                <a:cubicBezTo>
                  <a:pt x="372481" y="21987"/>
                  <a:pt x="164582" y="-55736"/>
                  <a:pt x="86731" y="74438"/>
                </a:cubicBezTo>
                <a:cubicBezTo>
                  <a:pt x="9007" y="204613"/>
                  <a:pt x="54981" y="631587"/>
                  <a:pt x="48631" y="807863"/>
                </a:cubicBezTo>
                <a:cubicBezTo>
                  <a:pt x="42281" y="984012"/>
                  <a:pt x="48631" y="1031637"/>
                  <a:pt x="43932" y="1136412"/>
                </a:cubicBezTo>
                <a:cubicBezTo>
                  <a:pt x="39106" y="1241187"/>
                  <a:pt x="24882" y="1341263"/>
                  <a:pt x="20056" y="1436513"/>
                </a:cubicBezTo>
                <a:cubicBezTo>
                  <a:pt x="15357" y="1531763"/>
                  <a:pt x="-16392" y="1639713"/>
                  <a:pt x="10531" y="1712738"/>
                </a:cubicBezTo>
                <a:cubicBezTo>
                  <a:pt x="37582" y="1785763"/>
                  <a:pt x="32756" y="1846088"/>
                  <a:pt x="186807" y="1879362"/>
                </a:cubicBezTo>
                <a:cubicBezTo>
                  <a:pt x="340731" y="1912763"/>
                  <a:pt x="791581" y="1993662"/>
                  <a:pt x="939282" y="1917462"/>
                </a:cubicBezTo>
                <a:cubicBezTo>
                  <a:pt x="1086856" y="1841262"/>
                  <a:pt x="920232" y="1506363"/>
                  <a:pt x="1072632" y="1420638"/>
                </a:cubicBezTo>
                <a:cubicBezTo>
                  <a:pt x="1225032" y="1334913"/>
                  <a:pt x="1715506" y="1444387"/>
                  <a:pt x="1852031" y="1398413"/>
                </a:cubicBezTo>
                <a:cubicBezTo>
                  <a:pt x="1901307" y="1315863"/>
                  <a:pt x="1925056" y="1326912"/>
                  <a:pt x="1890131" y="1144413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045325" y="4019677"/>
            <a:ext cx="296799" cy="38100"/>
          </a:xfrm>
          <a:custGeom>
            <a:avLst/>
            <a:gdLst>
              <a:gd name="connsiteX0" fmla="*/ 9525 w 296799"/>
              <a:gd name="connsiteY0" fmla="*/ 9525 h 38100"/>
              <a:gd name="connsiteX1" fmla="*/ 287273 w 296799"/>
              <a:gd name="connsiteY1" fmla="*/ 11176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799" h="38100">
                <a:moveTo>
                  <a:pt x="9525" y="9525"/>
                </a:moveTo>
                <a:lnTo>
                  <a:pt x="287273" y="11176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045325" y="4664202"/>
            <a:ext cx="296799" cy="38100"/>
          </a:xfrm>
          <a:custGeom>
            <a:avLst/>
            <a:gdLst>
              <a:gd name="connsiteX0" fmla="*/ 9525 w 296799"/>
              <a:gd name="connsiteY0" fmla="*/ 12700 h 38100"/>
              <a:gd name="connsiteX1" fmla="*/ 287273 w 296799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799" h="38100">
                <a:moveTo>
                  <a:pt x="9525" y="12700"/>
                </a:moveTo>
                <a:lnTo>
                  <a:pt x="287273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54850" y="5291328"/>
            <a:ext cx="292100" cy="38100"/>
          </a:xfrm>
          <a:custGeom>
            <a:avLst/>
            <a:gdLst>
              <a:gd name="connsiteX0" fmla="*/ 9525 w 292100"/>
              <a:gd name="connsiteY0" fmla="*/ 9525 h 38100"/>
              <a:gd name="connsiteX1" fmla="*/ 282575 w 292100"/>
              <a:gd name="connsiteY1" fmla="*/ 11048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100" h="38100">
                <a:moveTo>
                  <a:pt x="9525" y="9525"/>
                </a:moveTo>
                <a:lnTo>
                  <a:pt x="282575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438400"/>
            <a:ext cx="6438900" cy="39624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4814848"/>
            <a:ext cx="723900" cy="368300"/>
          </a:xfrm>
          <a:prstGeom prst="rect">
            <a:avLst/>
          </a:prstGeom>
          <a:noFill/>
        </p:spPr>
      </p:pic>
      <p:sp>
        <p:nvSpPr>
          <p:cNvPr id="19" name="TextBox 1"/>
          <p:cNvSpPr txBox="1"/>
          <p:nvPr/>
        </p:nvSpPr>
        <p:spPr>
          <a:xfrm>
            <a:off x="533400" y="444500"/>
            <a:ext cx="7835478" cy="518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一个主机如何获得IP地址？</a:t>
            </a:r>
          </a:p>
          <a:p>
            <a:pPr>
              <a:lnSpc>
                <a:spcPts val="34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“硬编码”</a:t>
            </a:r>
          </a:p>
          <a:p>
            <a:pPr>
              <a:lnSpc>
                <a:spcPts val="2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静态配置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</a:t>
            </a: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223.1.0.0/25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  <a:p>
            <a:pPr>
              <a:lnSpc>
                <a:spcPts val="1800"/>
              </a:lnSpc>
              <a:tabLst>
                <a:tab pos="457200" algn="l"/>
                <a:tab pos="2247900" algn="l"/>
                <a:tab pos="5981700" algn="l"/>
                <a:tab pos="6362700" algn="l"/>
                <a:tab pos="6477000" algn="l"/>
                <a:tab pos="6997700" algn="l"/>
              </a:tabLst>
            </a:pPr>
            <a:r>
              <a:rPr lang="en-US" altLang="zh-CN" dirty="0"/>
              <a:t>		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sz="1600" dirty="0"/>
          </a:p>
          <a:p>
            <a:pPr>
              <a:lnSpc>
                <a:spcPts val="1000"/>
              </a:lnSpc>
            </a:pPr>
            <a:r>
              <a:rPr lang="en-US" altLang="zh-CN" sz="1600" dirty="0"/>
              <a:t>                                                                                                            </a:t>
            </a:r>
            <a:r>
              <a:rPr lang="en-US" altLang="zh-CN" sz="16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  <a:p>
            <a:pPr>
              <a:lnSpc>
                <a:spcPts val="1000"/>
              </a:lnSpc>
            </a:pPr>
            <a:r>
              <a:rPr lang="en-US" altLang="zh-CN" dirty="0"/>
              <a:t>	</a:t>
            </a:r>
            <a:endParaRPr lang="en-US" altLang="zh-CN" sz="1598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369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如何获得</a:t>
            </a:r>
            <a:r>
              <a:rPr lang="en-US" altLang="zh-CN" dirty="0"/>
              <a:t>IP</a:t>
            </a:r>
            <a:r>
              <a:rPr lang="zh-CN" altLang="en-US" dirty="0"/>
              <a:t>地址？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TextBox 1"/>
          <p:cNvSpPr txBox="1"/>
          <p:nvPr/>
        </p:nvSpPr>
        <p:spPr>
          <a:xfrm>
            <a:off x="698500" y="427461"/>
            <a:ext cx="7487627" cy="33675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一个主机如何获得IP地址？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“硬编码”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静态配置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动态主机配置协议-DHCP: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ynamic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ost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onfiguration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rotocol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2479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从服务器动态获取：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36700" y="3632200"/>
            <a:ext cx="762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65300" y="3644900"/>
            <a:ext cx="25273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子网掩码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默认网关地址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DNS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服务器名称与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79500" y="4965700"/>
            <a:ext cx="114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4978400"/>
            <a:ext cx="2540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“即插即用”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允许地址重用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支持在用地址续租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支持移动用户加入网络</a:t>
            </a:r>
          </a:p>
        </p:txBody>
      </p:sp>
    </p:spTree>
    <p:extLst>
      <p:ext uri="{BB962C8B-B14F-4D97-AF65-F5344CB8AC3E}">
        <p14:creationId xmlns:p14="http://schemas.microsoft.com/office/powerpoint/2010/main" val="318413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3993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94008885-14FA-45FB-9C56-AD3B811ABEA7}" type="slidenum">
              <a:rPr lang="en-US" altLang="zh-CN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charset="-122"/>
              </a:rPr>
              <a:t>网络层服务模型</a:t>
            </a:r>
            <a:r>
              <a:rPr lang="en-US" altLang="zh-CN" sz="3600" dirty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637198" y="1506538"/>
            <a:ext cx="12106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zh-CN" altLang="en-US" sz="2000" dirty="0">
                <a:latin typeface="Arial" charset="0"/>
              </a:rPr>
              <a:t>网络结构</a:t>
            </a:r>
            <a:endParaRPr lang="en-US" altLang="zh-CN" sz="2000" dirty="0">
              <a:latin typeface="Arial" charset="0"/>
            </a:endParaRP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internet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</a:p>
          <a:p>
            <a:pPr algn="r" eaLnBrk="0" hangingPunct="0"/>
            <a:endParaRPr lang="en-US" altLang="zh-CN" sz="2000" dirty="0">
              <a:latin typeface="Arial" charset="0"/>
            </a:endParaRPr>
          </a:p>
          <a:p>
            <a:pPr algn="r" eaLnBrk="0" hangingPunct="0"/>
            <a:r>
              <a:rPr lang="en-US" altLang="zh-CN" sz="2000" dirty="0">
                <a:latin typeface="Arial" charset="0"/>
              </a:rPr>
              <a:t>ATM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1966913" y="1506538"/>
            <a:ext cx="1210588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服务模型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尽力而为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恒定比特率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可变比特率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可用比特率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未指定比特率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3300413" y="1801813"/>
            <a:ext cx="155202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带宽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none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constant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rate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guaranteed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rate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guaranteed 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minimum</a:t>
            </a:r>
          </a:p>
          <a:p>
            <a:pPr eaLnBrk="0" hangingPunct="0"/>
            <a:r>
              <a:rPr lang="en-US" altLang="zh-CN" sz="2000" dirty="0">
                <a:latin typeface="Arial" charset="0"/>
              </a:rPr>
              <a:t>none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3" name="Line 6"/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5" name="Line 8"/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6" name="Line 9"/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7" name="Line 10"/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48" name="Text Box 11"/>
          <p:cNvSpPr txBox="1">
            <a:spLocks noChangeArrowheads="1"/>
          </p:cNvSpPr>
          <p:nvPr/>
        </p:nvSpPr>
        <p:spPr bwMode="auto">
          <a:xfrm>
            <a:off x="4700588" y="1801813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丢失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49" name="Text Box 12"/>
          <p:cNvSpPr txBox="1">
            <a:spLocks noChangeArrowheads="1"/>
          </p:cNvSpPr>
          <p:nvPr/>
        </p:nvSpPr>
        <p:spPr bwMode="auto">
          <a:xfrm>
            <a:off x="5424488" y="1811338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排序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0" name="Text Box 13"/>
          <p:cNvSpPr txBox="1">
            <a:spLocks noChangeArrowheads="1"/>
          </p:cNvSpPr>
          <p:nvPr/>
        </p:nvSpPr>
        <p:spPr bwMode="auto">
          <a:xfrm>
            <a:off x="6281738" y="1811338"/>
            <a:ext cx="69762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定时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yes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en-US" altLang="zh-CN" sz="2000" dirty="0">
                <a:latin typeface="Arial" charset="0"/>
              </a:rPr>
              <a:t>no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1" name="Text Box 14"/>
          <p:cNvSpPr txBox="1">
            <a:spLocks noChangeArrowheads="1"/>
          </p:cNvSpPr>
          <p:nvPr/>
        </p:nvSpPr>
        <p:spPr bwMode="auto">
          <a:xfrm>
            <a:off x="7281863" y="1525588"/>
            <a:ext cx="1723549" cy="38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拥塞指示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无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不出现拥塞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不出现拥塞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提供和拥塞指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示</a:t>
            </a:r>
            <a:endParaRPr lang="en-US" altLang="zh-CN" sz="2000" dirty="0">
              <a:latin typeface="Arial" charset="0"/>
            </a:endParaRPr>
          </a:p>
          <a:p>
            <a:pPr eaLnBrk="0" hangingPunct="0"/>
            <a:r>
              <a:rPr lang="zh-CN" altLang="en-US" sz="2000" dirty="0">
                <a:latin typeface="Arial" charset="0"/>
              </a:rPr>
              <a:t>无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2" name="Text Box 15"/>
          <p:cNvSpPr txBox="1">
            <a:spLocks noChangeArrowheads="1"/>
          </p:cNvSpPr>
          <p:nvPr/>
        </p:nvSpPr>
        <p:spPr bwMode="auto">
          <a:xfrm>
            <a:off x="4672013" y="1374775"/>
            <a:ext cx="9108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2000" dirty="0">
                <a:latin typeface="Arial" charset="0"/>
              </a:rPr>
              <a:t>保证</a:t>
            </a:r>
            <a:r>
              <a:rPr lang="en-US" altLang="zh-CN" sz="2000" dirty="0">
                <a:latin typeface="Arial" charset="0"/>
              </a:rPr>
              <a:t> ?</a:t>
            </a:r>
            <a:endParaRPr lang="en-US" altLang="zh-CN" sz="2400" dirty="0">
              <a:latin typeface="Times New Roman" pitchFamily="18" charset="0"/>
            </a:endParaRPr>
          </a:p>
        </p:txBody>
      </p:sp>
      <p:sp>
        <p:nvSpPr>
          <p:cNvPr id="39953" name="Line 16"/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动态主机配置协议（</a:t>
            </a:r>
            <a:r>
              <a:rPr lang="en-US" altLang="zh-CN" dirty="0"/>
              <a:t>DHCP</a:t>
            </a:r>
            <a:r>
              <a:rPr lang="zh-CN" altLang="en-US" dirty="0"/>
              <a:t>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80"/>
            <a:ext cx="9123186" cy="5264234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571500" y="1231900"/>
            <a:ext cx="2159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14400" y="1244600"/>
            <a:ext cx="62738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主机广播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discover”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(发现报文)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DHCP服务器利用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offer”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(提供报文)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进行响应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主机请求IP地址: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request”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(请求报文)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DHCP服务器分配IP地址: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“DHCP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ack”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(确认报文)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00900" y="3644900"/>
            <a:ext cx="1663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新到主机</a:t>
            </a: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802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客户</a:t>
            </a:r>
            <a:r>
              <a:rPr lang="en-US" altLang="zh-CN" sz="18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8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需要本网</a:t>
            </a:r>
            <a:r>
              <a:rPr lang="en-US" altLang="zh-CN" sz="18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2600" y="3695700"/>
            <a:ext cx="1117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223.1.1.0/24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04844" y="3061838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223.1.1.1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04844" y="4334006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032250" y="3945007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19600" y="56642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273300" y="56769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204844" y="3724925"/>
            <a:ext cx="1422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85800" algn="l"/>
              </a:tabLst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223.1.1.2</a:t>
            </a:r>
          </a:p>
          <a:p>
            <a:pPr>
              <a:lnSpc>
                <a:spcPts val="1600"/>
              </a:lnSpc>
              <a:tabLst>
                <a:tab pos="685800" algn="l"/>
              </a:tabLst>
            </a:pPr>
            <a:r>
              <a:rPr lang="en-US" altLang="zh-CN" dirty="0"/>
              <a:t>	</a:t>
            </a: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223.1.1.4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378200" y="4597400"/>
            <a:ext cx="838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223.1.3.27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641850" y="44704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223.1.2.2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988437" y="2946400"/>
            <a:ext cx="736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30600" y="3009900"/>
            <a:ext cx="762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2000"/>
              </a:lnSpc>
              <a:tabLst/>
            </a:pPr>
            <a:r>
              <a:rPr lang="en-US" altLang="zh-CN" sz="2006" b="1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225800" y="5041900"/>
            <a:ext cx="2832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0" algn="l"/>
              </a:tabLst>
            </a:pPr>
            <a:r>
              <a:rPr lang="en-US" altLang="zh-CN" dirty="0"/>
              <a:t>	</a:t>
            </a: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223.1.2.0/24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14500" algn="l"/>
              </a:tabLst>
            </a:pPr>
            <a:r>
              <a:rPr lang="en-US" altLang="zh-CN" sz="1596" b="1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223.1.3.0/24</a:t>
            </a:r>
          </a:p>
        </p:txBody>
      </p:sp>
    </p:spTree>
    <p:extLst>
      <p:ext uri="{BB962C8B-B14F-4D97-AF65-F5344CB8AC3E}">
        <p14:creationId xmlns:p14="http://schemas.microsoft.com/office/powerpoint/2010/main" val="971261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32"/>
            <a:ext cx="9144000" cy="5307979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3589453" y="1338455"/>
            <a:ext cx="1181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67053" y="1846455"/>
            <a:ext cx="3530600" cy="445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dest.: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654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offer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  <a:p>
            <a:pPr>
              <a:lnSpc>
                <a:spcPts val="15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0.0.0.0,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655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</a:t>
            </a:r>
          </a:p>
          <a:p>
            <a:pPr>
              <a:lnSpc>
                <a:spcPts val="20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255.255.255.255,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68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yiaddr: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223.1.2.4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655</a:t>
            </a:r>
          </a:p>
          <a:p>
            <a:pPr>
              <a:lnSpc>
                <a:spcPts val="1400"/>
              </a:lnSpc>
              <a:tabLst>
                <a:tab pos="139700" algn="l"/>
                <a:tab pos="1536700" algn="l"/>
                <a:tab pos="1562100" algn="l"/>
                <a:tab pos="1600200" algn="l"/>
                <a:tab pos="1651000" algn="l"/>
                <a:tab pos="17018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lifetime: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3600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secs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72353" y="1274955"/>
            <a:ext cx="73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arriving</a:t>
            </a:r>
          </a:p>
          <a:p>
            <a:pPr>
              <a:lnSpc>
                <a:spcPts val="16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84353" y="1249555"/>
            <a:ext cx="2565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server: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223.1.2.5</a:t>
            </a:r>
            <a:r>
              <a:rPr lang="en-US" altLang="zh-CN" sz="1596" dirty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，</a:t>
            </a:r>
            <a:r>
              <a:rPr lang="en-US" altLang="zh-CN" sz="1596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663816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809"/>
            <a:ext cx="9144000" cy="5247991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7099300" y="4013200"/>
            <a:ext cx="17780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52400" algn="l"/>
                <a:tab pos="850900" algn="l"/>
              </a:tabLst>
            </a:pPr>
            <a:r>
              <a:rPr lang="en-US" altLang="zh-CN" dirty="0"/>
              <a:t>		</a:t>
            </a:r>
            <a:r>
              <a:rPr lang="en-US" altLang="zh-CN" sz="1403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168.1.1.1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  <a:tabLst>
                <a:tab pos="152400" algn="l"/>
                <a:tab pos="8509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</a:t>
            </a:r>
          </a:p>
          <a:p>
            <a:pPr>
              <a:lnSpc>
                <a:spcPts val="2200"/>
              </a:lnSpc>
              <a:tabLst>
                <a:tab pos="152400" algn="l"/>
                <a:tab pos="8509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内建于路由器中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143500" y="2044700"/>
            <a:ext cx="3556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27700" y="2006600"/>
            <a:ext cx="698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  <a:p>
            <a:pPr>
              <a:lnSpc>
                <a:spcPts val="1700"/>
              </a:lnSpc>
              <a:tabLst>
                <a:tab pos="127000" algn="l"/>
                <a:tab pos="203200" algn="l"/>
                <a:tab pos="241300" algn="l"/>
                <a:tab pos="266700" algn="l"/>
                <a:tab pos="3175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6800" y="3975100"/>
            <a:ext cx="571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63500" algn="l"/>
                <a:tab pos="101600" algn="l"/>
                <a:tab pos="127000" algn="l"/>
                <a:tab pos="1905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22900" y="4038600"/>
            <a:ext cx="3556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1082" y="1357643"/>
            <a:ext cx="9144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 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DHCP协议在应用层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4" name="TextBox 1"/>
          <p:cNvSpPr txBox="1"/>
          <p:nvPr/>
        </p:nvSpPr>
        <p:spPr>
          <a:xfrm>
            <a:off x="965200" y="1866900"/>
            <a:ext cx="25273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实现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请求报文封装到</a:t>
            </a:r>
          </a:p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UDP数据报中</a:t>
            </a:r>
          </a:p>
          <a:p>
            <a:pPr>
              <a:lnSpc>
                <a:spcPts val="34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IP广播</a:t>
            </a:r>
          </a:p>
          <a:p>
            <a:pPr>
              <a:lnSpc>
                <a:spcPts val="3400"/>
              </a:lnSpc>
              <a:tabLst>
                <a:tab pos="114300" algn="l"/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链路层广播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71600" y="3911600"/>
            <a:ext cx="2311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以太网广播)</a:t>
            </a:r>
          </a:p>
        </p:txBody>
      </p:sp>
    </p:spTree>
    <p:extLst>
      <p:ext uri="{BB962C8B-B14F-4D97-AF65-F5344CB8AC3E}">
        <p14:creationId xmlns:p14="http://schemas.microsoft.com/office/powerpoint/2010/main" val="3588198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工作过程示例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Network Layer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4-</a:t>
            </a:r>
            <a:fld id="{F420774F-A8F3-4BF9-BBF2-E8D2E6070FF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046"/>
            <a:ext cx="9144000" cy="5252754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7226300" y="4686300"/>
            <a:ext cx="1778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DHCP服务器</a:t>
            </a:r>
          </a:p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内建于路由器中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61100" y="47117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67400" y="2036955"/>
            <a:ext cx="850900" cy="265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sz="1598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UDP</a:t>
            </a:r>
          </a:p>
          <a:p>
            <a:pPr>
              <a:lnSpc>
                <a:spcPts val="1900"/>
              </a:lnSpc>
              <a:tabLst>
                <a:tab pos="76200" algn="l"/>
                <a:tab pos="114300" algn="l"/>
                <a:tab pos="139700" algn="l"/>
                <a:tab pos="190500" algn="l"/>
                <a:tab pos="279400" algn="l"/>
                <a:tab pos="355600" algn="l"/>
                <a:tab pos="469900" algn="l"/>
              </a:tabLst>
            </a:pPr>
            <a:r>
              <a:rPr lang="en-US" altLang="zh-CN" dirty="0"/>
              <a:t>							</a:t>
            </a: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78502" y="2102004"/>
            <a:ext cx="635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6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>
                <a:tab pos="279400" algn="l"/>
                <a:tab pos="2921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5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800"/>
              </a:lnSpc>
              <a:tabLst>
                <a:tab pos="2794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1400" y="1854200"/>
            <a:ext cx="28702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14300" algn="l"/>
                <a:tab pos="393700" algn="l"/>
              </a:tabLst>
            </a:pP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ACK报文</a:t>
            </a:r>
          </a:p>
          <a:p>
            <a:pPr>
              <a:lnSpc>
                <a:spcPts val="35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包括分配给客户的</a:t>
            </a:r>
          </a:p>
          <a:p>
            <a:pPr>
              <a:lnSpc>
                <a:spcPts val="27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IP地址、子网掩码</a:t>
            </a:r>
          </a:p>
          <a:p>
            <a:pPr>
              <a:lnSpc>
                <a:spcPts val="28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、默认网关、DNS</a:t>
            </a:r>
          </a:p>
          <a:p>
            <a:pPr>
              <a:lnSpc>
                <a:spcPts val="2700"/>
              </a:lnSpc>
              <a:tabLst>
                <a:tab pos="114300" algn="l"/>
                <a:tab pos="3937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服务器地址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01082" y="1357643"/>
            <a:ext cx="9144000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14300" algn="l"/>
                <a:tab pos="406400" algn="l"/>
              </a:tabLst>
            </a:pPr>
            <a:r>
              <a:rPr lang="en-US" altLang="zh-CN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 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zh-CN" altLang="en-US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服务器构造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15" name="TextBox 1"/>
          <p:cNvSpPr txBox="1"/>
          <p:nvPr/>
        </p:nvSpPr>
        <p:spPr>
          <a:xfrm>
            <a:off x="5435600" y="4762500"/>
            <a:ext cx="444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01600" algn="l"/>
              </a:tabLst>
            </a:pP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</p:spTree>
    <p:extLst>
      <p:ext uri="{BB962C8B-B14F-4D97-AF65-F5344CB8AC3E}">
        <p14:creationId xmlns:p14="http://schemas.microsoft.com/office/powerpoint/2010/main" val="1129274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67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F9D3C301-7814-4EDF-B508-745B9C1F0F29}" type="slidenum">
              <a:rPr lang="en-US" altLang="zh-CN" smtClean="0">
                <a:ea typeface="宋体" charset="-122"/>
              </a:rPr>
              <a:pPr/>
              <a:t>84</a:t>
            </a:fld>
            <a:endParaRPr lang="en-US" altLang="zh-CN">
              <a:ea typeface="宋体" charset="-122"/>
            </a:endParaRPr>
          </a:p>
        </p:txBody>
      </p:sp>
      <p:sp>
        <p:nvSpPr>
          <p:cNvPr id="586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38" y="228600"/>
            <a:ext cx="77724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地址：怎么获得？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6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363" y="1343025"/>
            <a:ext cx="8077200" cy="1809750"/>
          </a:xfrm>
        </p:spPr>
        <p:txBody>
          <a:bodyPr/>
          <a:lstStyle/>
          <a:p>
            <a:pPr>
              <a:buFont typeface="ZapfDingbats"/>
              <a:buNone/>
            </a:pPr>
            <a:r>
              <a:rPr lang="en-US" altLang="zh-CN" u="sng" dirty="0">
                <a:solidFill>
                  <a:srgbClr val="FF0000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</a:t>
            </a:r>
            <a:r>
              <a:rPr lang="zh-CN" altLang="en-US" dirty="0">
                <a:ea typeface="宋体" charset="-122"/>
              </a:rPr>
              <a:t>网络怎么获得</a:t>
            </a:r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地址的子网部分？</a:t>
            </a:r>
            <a:endParaRPr lang="en-US" altLang="zh-CN" dirty="0">
              <a:ea typeface="宋体" charset="-122"/>
            </a:endParaRPr>
          </a:p>
          <a:p>
            <a:pPr>
              <a:buNone/>
            </a:pPr>
            <a:r>
              <a:rPr lang="en-US" altLang="zh-CN" u="sng" dirty="0">
                <a:solidFill>
                  <a:srgbClr val="FF0000"/>
                </a:solidFill>
                <a:ea typeface="宋体" charset="-122"/>
              </a:rPr>
              <a:t>A:</a:t>
            </a:r>
            <a:r>
              <a:rPr lang="zh-CN" altLang="en-US" dirty="0">
                <a:ea typeface="宋体" charset="-122"/>
              </a:rPr>
              <a:t>获取其提供者</a:t>
            </a:r>
            <a:r>
              <a:rPr lang="en-US" altLang="zh-CN" dirty="0">
                <a:ea typeface="宋体" charset="-122"/>
              </a:rPr>
              <a:t>ISP</a:t>
            </a:r>
            <a:r>
              <a:rPr lang="zh-CN" altLang="en-US" dirty="0">
                <a:ea typeface="宋体" charset="-122"/>
              </a:rPr>
              <a:t>地址空间的分配部分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6757" name="Text Box 4"/>
          <p:cNvSpPr txBox="1">
            <a:spLocks noChangeArrowheads="1"/>
          </p:cNvSpPr>
          <p:nvPr/>
        </p:nvSpPr>
        <p:spPr bwMode="auto">
          <a:xfrm>
            <a:off x="592138" y="3514725"/>
            <a:ext cx="8551862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solidFill>
                  <a:schemeClr val="accent2"/>
                </a:solidFill>
                <a:latin typeface="Arial" charset="0"/>
              </a:rPr>
              <a:t>ISP's block          </a:t>
            </a:r>
            <a:r>
              <a:rPr lang="en-US" altLang="zh-CN" u="sng">
                <a:solidFill>
                  <a:schemeClr val="accent2"/>
                </a:solidFill>
                <a:latin typeface="Arial" charset="0"/>
              </a:rPr>
              <a:t>11001000  00010111  0001</a:t>
            </a:r>
            <a:r>
              <a:rPr lang="en-US" altLang="zh-CN">
                <a:solidFill>
                  <a:schemeClr val="accent2"/>
                </a:solidFill>
                <a:latin typeface="Arial" charset="0"/>
              </a:rPr>
              <a:t>0000  00000000    200.23.16.0/20 </a:t>
            </a:r>
          </a:p>
          <a:p>
            <a:pPr eaLnBrk="0" hangingPunct="0"/>
            <a:endParaRPr lang="en-US" altLang="zh-CN">
              <a:latin typeface="Arial" charset="0"/>
            </a:endParaRPr>
          </a:p>
          <a:p>
            <a:pPr eaLnBrk="0" hangingPunct="0"/>
            <a:r>
              <a:rPr lang="en-US" altLang="zh-CN">
                <a:latin typeface="Arial" charset="0"/>
              </a:rPr>
              <a:t>Organization 0    </a:t>
            </a:r>
            <a:r>
              <a:rPr lang="en-US" altLang="zh-CN" u="sng">
                <a:latin typeface="Arial" charset="0"/>
              </a:rPr>
              <a:t>11001000  00010111  0001000</a:t>
            </a:r>
            <a:r>
              <a:rPr lang="en-US" altLang="zh-CN">
                <a:latin typeface="Arial" charset="0"/>
              </a:rPr>
              <a:t>0  00000000    200.23.16.0/23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1    </a:t>
            </a:r>
            <a:r>
              <a:rPr lang="en-US" altLang="zh-CN" u="sng">
                <a:latin typeface="Arial" charset="0"/>
              </a:rPr>
              <a:t>11001000  00010111  0001001</a:t>
            </a:r>
            <a:r>
              <a:rPr lang="en-US" altLang="zh-CN">
                <a:latin typeface="Arial" charset="0"/>
              </a:rPr>
              <a:t>0  00000000    200.23.18.0/23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2    </a:t>
            </a:r>
            <a:r>
              <a:rPr lang="en-US" altLang="zh-CN" u="sng">
                <a:latin typeface="Arial" charset="0"/>
              </a:rPr>
              <a:t>11001000  00010111  0001010</a:t>
            </a:r>
            <a:r>
              <a:rPr lang="en-US" altLang="zh-CN">
                <a:latin typeface="Arial" charset="0"/>
              </a:rPr>
              <a:t>0  00000000    200.23.20.0/23 </a:t>
            </a:r>
          </a:p>
          <a:p>
            <a:pPr eaLnBrk="0" hangingPunct="0"/>
            <a:r>
              <a:rPr lang="en-US" altLang="zh-CN">
                <a:latin typeface="Arial" charset="0"/>
              </a:rPr>
              <a:t>   ...                                          …..                                   ….                ….</a:t>
            </a:r>
          </a:p>
          <a:p>
            <a:pPr eaLnBrk="0" hangingPunct="0"/>
            <a:r>
              <a:rPr lang="en-US" altLang="zh-CN">
                <a:latin typeface="Arial" charset="0"/>
              </a:rPr>
              <a:t>Organization 7    </a:t>
            </a:r>
            <a:r>
              <a:rPr lang="en-US" altLang="zh-CN" u="sng">
                <a:latin typeface="Arial" charset="0"/>
              </a:rPr>
              <a:t>11001000  00010111  0001111</a:t>
            </a:r>
            <a:r>
              <a:rPr lang="en-US" altLang="zh-CN">
                <a:latin typeface="Arial" charset="0"/>
              </a:rPr>
              <a:t>0  00000000    200.23.30.0/23</a:t>
            </a:r>
            <a:r>
              <a:rPr lang="en-US" altLang="zh-CN" sz="2400">
                <a:latin typeface="Times New Roman" pitchFamily="18" charset="0"/>
              </a:rPr>
              <a:t> </a:t>
            </a:r>
          </a:p>
          <a:p>
            <a:pPr eaLnBrk="0" hangingPunct="0"/>
            <a:endParaRPr lang="en-US" alt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77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09453FE-A730-40E5-86FB-BE14A077F27A}" type="slidenum">
              <a:rPr lang="en-US" altLang="zh-CN" smtClean="0">
                <a:ea typeface="宋体" charset="-122"/>
              </a:rPr>
              <a:pPr/>
              <a:t>85</a:t>
            </a:fld>
            <a:endParaRPr lang="en-US" altLang="zh-CN">
              <a:ea typeface="宋体" charset="-122"/>
            </a:endParaRPr>
          </a:p>
        </p:txBody>
      </p:sp>
      <p:sp>
        <p:nvSpPr>
          <p:cNvPr id="58777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6913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分层寻找：路由聚合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7780" name="Freeform 3"/>
          <p:cNvSpPr>
            <a:spLocks/>
          </p:cNvSpPr>
          <p:nvPr/>
        </p:nvSpPr>
        <p:spPr bwMode="auto">
          <a:xfrm>
            <a:off x="5175250" y="4121150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81" name="Line 4"/>
          <p:cNvSpPr>
            <a:spLocks noChangeShapeType="1"/>
          </p:cNvSpPr>
          <p:nvPr/>
        </p:nvSpPr>
        <p:spPr bwMode="auto">
          <a:xfrm flipV="1">
            <a:off x="2832100" y="4397375"/>
            <a:ext cx="895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2" name="Line 5"/>
          <p:cNvSpPr>
            <a:spLocks noChangeShapeType="1"/>
          </p:cNvSpPr>
          <p:nvPr/>
        </p:nvSpPr>
        <p:spPr bwMode="auto">
          <a:xfrm>
            <a:off x="2860675" y="3768725"/>
            <a:ext cx="7524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3" name="Line 6"/>
          <p:cNvSpPr>
            <a:spLocks noChangeShapeType="1"/>
          </p:cNvSpPr>
          <p:nvPr/>
        </p:nvSpPr>
        <p:spPr bwMode="auto">
          <a:xfrm>
            <a:off x="2927350" y="2987675"/>
            <a:ext cx="847725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84" name="Freeform 7"/>
          <p:cNvSpPr>
            <a:spLocks/>
          </p:cNvSpPr>
          <p:nvPr/>
        </p:nvSpPr>
        <p:spPr bwMode="auto">
          <a:xfrm>
            <a:off x="3573463" y="3567113"/>
            <a:ext cx="1773237" cy="979487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85" name="Text Box 8"/>
          <p:cNvSpPr txBox="1">
            <a:spLocks noChangeArrowheads="1"/>
          </p:cNvSpPr>
          <p:nvPr/>
        </p:nvSpPr>
        <p:spPr bwMode="auto">
          <a:xfrm>
            <a:off x="5407025" y="3297238"/>
            <a:ext cx="171291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200.23.16.0/20”</a:t>
            </a:r>
          </a:p>
        </p:txBody>
      </p:sp>
      <p:grpSp>
        <p:nvGrpSpPr>
          <p:cNvPr id="587786" name="Group 9"/>
          <p:cNvGrpSpPr>
            <a:grpSpLocks/>
          </p:cNvGrpSpPr>
          <p:nvPr/>
        </p:nvGrpSpPr>
        <p:grpSpPr bwMode="auto">
          <a:xfrm>
            <a:off x="758825" y="2760663"/>
            <a:ext cx="2338388" cy="404812"/>
            <a:chOff x="1004" y="1639"/>
            <a:chExt cx="1473" cy="255"/>
          </a:xfrm>
        </p:grpSpPr>
        <p:sp>
          <p:nvSpPr>
            <p:cNvPr id="587819" name="Freeform 10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20" name="Text Box 11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200.23.16.0/23</a:t>
              </a:r>
              <a:endParaRPr lang="en-US" altLang="zh-CN"/>
            </a:p>
          </p:txBody>
        </p:sp>
      </p:grpSp>
      <p:grpSp>
        <p:nvGrpSpPr>
          <p:cNvPr id="587787" name="Group 12"/>
          <p:cNvGrpSpPr>
            <a:grpSpLocks/>
          </p:cNvGrpSpPr>
          <p:nvPr/>
        </p:nvGrpSpPr>
        <p:grpSpPr bwMode="auto">
          <a:xfrm>
            <a:off x="787400" y="3351213"/>
            <a:ext cx="2338388" cy="404812"/>
            <a:chOff x="1004" y="1639"/>
            <a:chExt cx="1473" cy="255"/>
          </a:xfrm>
        </p:grpSpPr>
        <p:sp>
          <p:nvSpPr>
            <p:cNvPr id="587817" name="Freeform 13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8" name="Text Box 14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200.23.18.0/23</a:t>
              </a:r>
              <a:endParaRPr lang="en-US" altLang="zh-CN"/>
            </a:p>
          </p:txBody>
        </p:sp>
      </p:grpSp>
      <p:grpSp>
        <p:nvGrpSpPr>
          <p:cNvPr id="587788" name="Group 15"/>
          <p:cNvGrpSpPr>
            <a:grpSpLocks/>
          </p:cNvGrpSpPr>
          <p:nvPr/>
        </p:nvGrpSpPr>
        <p:grpSpPr bwMode="auto">
          <a:xfrm>
            <a:off x="701675" y="4770438"/>
            <a:ext cx="2338388" cy="404812"/>
            <a:chOff x="1004" y="1639"/>
            <a:chExt cx="1473" cy="255"/>
          </a:xfrm>
        </p:grpSpPr>
        <p:sp>
          <p:nvSpPr>
            <p:cNvPr id="587815" name="Freeform 16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6" name="Text Box 17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200.23.30.0/23</a:t>
              </a:r>
              <a:endParaRPr lang="en-US" altLang="zh-CN"/>
            </a:p>
          </p:txBody>
        </p:sp>
      </p:grpSp>
      <p:sp>
        <p:nvSpPr>
          <p:cNvPr id="587789" name="Text Box 18"/>
          <p:cNvSpPr txBox="1">
            <a:spLocks noChangeArrowheads="1"/>
          </p:cNvSpPr>
          <p:nvPr/>
        </p:nvSpPr>
        <p:spPr bwMode="auto">
          <a:xfrm>
            <a:off x="3606800" y="4002088"/>
            <a:ext cx="1646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Fly-By-Night-ISP</a:t>
            </a:r>
            <a:endParaRPr lang="en-US" altLang="zh-CN"/>
          </a:p>
        </p:txBody>
      </p:sp>
      <p:sp>
        <p:nvSpPr>
          <p:cNvPr id="587790" name="Freeform 19"/>
          <p:cNvSpPr>
            <a:spLocks/>
          </p:cNvSpPr>
          <p:nvPr/>
        </p:nvSpPr>
        <p:spPr bwMode="auto">
          <a:xfrm>
            <a:off x="7169150" y="3184525"/>
            <a:ext cx="730250" cy="2535238"/>
          </a:xfrm>
          <a:custGeom>
            <a:avLst/>
            <a:gdLst>
              <a:gd name="T0" fmla="*/ 328 w 460"/>
              <a:gd name="T1" fmla="*/ 56 h 1597"/>
              <a:gd name="T2" fmla="*/ 208 w 460"/>
              <a:gd name="T3" fmla="*/ 218 h 1597"/>
              <a:gd name="T4" fmla="*/ 58 w 460"/>
              <a:gd name="T5" fmla="*/ 536 h 1597"/>
              <a:gd name="T6" fmla="*/ 7 w 460"/>
              <a:gd name="T7" fmla="*/ 919 h 1597"/>
              <a:gd name="T8" fmla="*/ 100 w 460"/>
              <a:gd name="T9" fmla="*/ 1118 h 1597"/>
              <a:gd name="T10" fmla="*/ 220 w 460"/>
              <a:gd name="T11" fmla="*/ 1352 h 1597"/>
              <a:gd name="T12" fmla="*/ 424 w 460"/>
              <a:gd name="T13" fmla="*/ 1562 h 1597"/>
              <a:gd name="T14" fmla="*/ 436 w 460"/>
              <a:gd name="T15" fmla="*/ 1142 h 1597"/>
              <a:gd name="T16" fmla="*/ 424 w 460"/>
              <a:gd name="T17" fmla="*/ 1046 h 1597"/>
              <a:gd name="T18" fmla="*/ 346 w 460"/>
              <a:gd name="T19" fmla="*/ 854 h 1597"/>
              <a:gd name="T20" fmla="*/ 310 w 460"/>
              <a:gd name="T21" fmla="*/ 602 h 1597"/>
              <a:gd name="T22" fmla="*/ 328 w 460"/>
              <a:gd name="T23" fmla="*/ 56 h 15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60"/>
              <a:gd name="T37" fmla="*/ 0 h 1597"/>
              <a:gd name="T38" fmla="*/ 460 w 460"/>
              <a:gd name="T39" fmla="*/ 1597 h 159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60" h="1597">
                <a:moveTo>
                  <a:pt x="328" y="56"/>
                </a:moveTo>
                <a:cubicBezTo>
                  <a:pt x="247" y="0"/>
                  <a:pt x="253" y="138"/>
                  <a:pt x="208" y="218"/>
                </a:cubicBezTo>
                <a:cubicBezTo>
                  <a:pt x="163" y="298"/>
                  <a:pt x="91" y="419"/>
                  <a:pt x="58" y="536"/>
                </a:cubicBezTo>
                <a:cubicBezTo>
                  <a:pt x="25" y="653"/>
                  <a:pt x="0" y="822"/>
                  <a:pt x="7" y="919"/>
                </a:cubicBezTo>
                <a:cubicBezTo>
                  <a:pt x="14" y="1016"/>
                  <a:pt x="64" y="1046"/>
                  <a:pt x="100" y="1118"/>
                </a:cubicBezTo>
                <a:cubicBezTo>
                  <a:pt x="136" y="1190"/>
                  <a:pt x="166" y="1278"/>
                  <a:pt x="220" y="1352"/>
                </a:cubicBezTo>
                <a:cubicBezTo>
                  <a:pt x="274" y="1426"/>
                  <a:pt x="388" y="1597"/>
                  <a:pt x="424" y="1562"/>
                </a:cubicBezTo>
                <a:cubicBezTo>
                  <a:pt x="460" y="1527"/>
                  <a:pt x="436" y="1228"/>
                  <a:pt x="436" y="1142"/>
                </a:cubicBezTo>
                <a:cubicBezTo>
                  <a:pt x="436" y="1056"/>
                  <a:pt x="439" y="1094"/>
                  <a:pt x="424" y="1046"/>
                </a:cubicBezTo>
                <a:cubicBezTo>
                  <a:pt x="409" y="998"/>
                  <a:pt x="365" y="928"/>
                  <a:pt x="346" y="854"/>
                </a:cubicBezTo>
                <a:cubicBezTo>
                  <a:pt x="327" y="780"/>
                  <a:pt x="313" y="735"/>
                  <a:pt x="310" y="602"/>
                </a:cubicBezTo>
                <a:cubicBezTo>
                  <a:pt x="307" y="469"/>
                  <a:pt x="324" y="170"/>
                  <a:pt x="328" y="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1" name="Text Box 20"/>
          <p:cNvSpPr txBox="1">
            <a:spLocks noChangeArrowheads="1"/>
          </p:cNvSpPr>
          <p:nvPr/>
        </p:nvSpPr>
        <p:spPr bwMode="auto">
          <a:xfrm>
            <a:off x="758825" y="2506663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0</a:t>
            </a:r>
          </a:p>
        </p:txBody>
      </p:sp>
      <p:sp>
        <p:nvSpPr>
          <p:cNvPr id="587792" name="Text Box 21"/>
          <p:cNvSpPr txBox="1">
            <a:spLocks noChangeArrowheads="1"/>
          </p:cNvSpPr>
          <p:nvPr/>
        </p:nvSpPr>
        <p:spPr bwMode="auto">
          <a:xfrm>
            <a:off x="787400" y="4516438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7</a:t>
            </a:r>
          </a:p>
        </p:txBody>
      </p:sp>
      <p:sp>
        <p:nvSpPr>
          <p:cNvPr id="587793" name="Text Box 22"/>
          <p:cNvSpPr txBox="1">
            <a:spLocks noChangeArrowheads="1"/>
          </p:cNvSpPr>
          <p:nvPr/>
        </p:nvSpPr>
        <p:spPr bwMode="auto">
          <a:xfrm>
            <a:off x="7407275" y="4325938"/>
            <a:ext cx="915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Internet</a:t>
            </a:r>
          </a:p>
        </p:txBody>
      </p:sp>
      <p:sp>
        <p:nvSpPr>
          <p:cNvPr id="587794" name="Text Box 23"/>
          <p:cNvSpPr txBox="1">
            <a:spLocks noChangeArrowheads="1"/>
          </p:cNvSpPr>
          <p:nvPr/>
        </p:nvSpPr>
        <p:spPr bwMode="auto">
          <a:xfrm>
            <a:off x="768350" y="3154363"/>
            <a:ext cx="1376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1</a:t>
            </a:r>
          </a:p>
        </p:txBody>
      </p:sp>
      <p:sp>
        <p:nvSpPr>
          <p:cNvPr id="587795" name="Freeform 24"/>
          <p:cNvSpPr>
            <a:spLocks/>
          </p:cNvSpPr>
          <p:nvPr/>
        </p:nvSpPr>
        <p:spPr bwMode="auto">
          <a:xfrm>
            <a:off x="3516313" y="4881563"/>
            <a:ext cx="1773237" cy="979487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6" name="Text Box 25"/>
          <p:cNvSpPr txBox="1">
            <a:spLocks noChangeArrowheads="1"/>
          </p:cNvSpPr>
          <p:nvPr/>
        </p:nvSpPr>
        <p:spPr bwMode="auto">
          <a:xfrm>
            <a:off x="3816350" y="5259388"/>
            <a:ext cx="1063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ISPs-R-Us</a:t>
            </a:r>
            <a:endParaRPr lang="en-US" altLang="zh-CN"/>
          </a:p>
        </p:txBody>
      </p:sp>
      <p:sp>
        <p:nvSpPr>
          <p:cNvPr id="587797" name="Freeform 26"/>
          <p:cNvSpPr>
            <a:spLocks/>
          </p:cNvSpPr>
          <p:nvPr/>
        </p:nvSpPr>
        <p:spPr bwMode="auto">
          <a:xfrm flipV="1">
            <a:off x="5241925" y="4902200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7798" name="Line 27"/>
          <p:cNvSpPr>
            <a:spLocks noChangeShapeType="1"/>
          </p:cNvSpPr>
          <p:nvPr/>
        </p:nvSpPr>
        <p:spPr bwMode="auto">
          <a:xfrm>
            <a:off x="3032125" y="5445125"/>
            <a:ext cx="48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799" name="Line 28"/>
          <p:cNvSpPr>
            <a:spLocks noChangeShapeType="1"/>
          </p:cNvSpPr>
          <p:nvPr/>
        </p:nvSpPr>
        <p:spPr bwMode="auto">
          <a:xfrm flipV="1">
            <a:off x="2879725" y="5511800"/>
            <a:ext cx="6381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800" name="Line 29"/>
          <p:cNvSpPr>
            <a:spLocks noChangeShapeType="1"/>
          </p:cNvSpPr>
          <p:nvPr/>
        </p:nvSpPr>
        <p:spPr bwMode="auto">
          <a:xfrm flipV="1">
            <a:off x="3317875" y="5759450"/>
            <a:ext cx="247650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7801" name="Text Box 30"/>
          <p:cNvSpPr txBox="1">
            <a:spLocks noChangeArrowheads="1"/>
          </p:cNvSpPr>
          <p:nvPr/>
        </p:nvSpPr>
        <p:spPr bwMode="auto">
          <a:xfrm>
            <a:off x="5530850" y="5154613"/>
            <a:ext cx="1712913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199.31.0.0/16”</a:t>
            </a:r>
          </a:p>
        </p:txBody>
      </p:sp>
      <p:grpSp>
        <p:nvGrpSpPr>
          <p:cNvPr id="587802" name="Group 31"/>
          <p:cNvGrpSpPr>
            <a:grpSpLocks/>
          </p:cNvGrpSpPr>
          <p:nvPr/>
        </p:nvGrpSpPr>
        <p:grpSpPr bwMode="auto">
          <a:xfrm>
            <a:off x="806450" y="3941763"/>
            <a:ext cx="2338388" cy="404812"/>
            <a:chOff x="1004" y="1639"/>
            <a:chExt cx="1473" cy="255"/>
          </a:xfrm>
        </p:grpSpPr>
        <p:sp>
          <p:nvSpPr>
            <p:cNvPr id="587813" name="Freeform 32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7814" name="Text Box 33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200.23.20.0/23</a:t>
              </a:r>
              <a:endParaRPr lang="en-US" altLang="zh-CN"/>
            </a:p>
          </p:txBody>
        </p:sp>
      </p:grpSp>
      <p:sp>
        <p:nvSpPr>
          <p:cNvPr id="587803" name="Text Box 34"/>
          <p:cNvSpPr txBox="1">
            <a:spLocks noChangeArrowheads="1"/>
          </p:cNvSpPr>
          <p:nvPr/>
        </p:nvSpPr>
        <p:spPr bwMode="auto">
          <a:xfrm>
            <a:off x="787400" y="3744913"/>
            <a:ext cx="1404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2</a:t>
            </a:r>
          </a:p>
        </p:txBody>
      </p:sp>
      <p:grpSp>
        <p:nvGrpSpPr>
          <p:cNvPr id="587804" name="Group 35"/>
          <p:cNvGrpSpPr>
            <a:grpSpLocks/>
          </p:cNvGrpSpPr>
          <p:nvPr/>
        </p:nvGrpSpPr>
        <p:grpSpPr bwMode="auto">
          <a:xfrm>
            <a:off x="2155825" y="4205288"/>
            <a:ext cx="296863" cy="663575"/>
            <a:chOff x="870" y="2945"/>
            <a:chExt cx="187" cy="418"/>
          </a:xfrm>
        </p:grpSpPr>
        <p:sp>
          <p:nvSpPr>
            <p:cNvPr id="587810" name="Text Box 36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11" name="Text Box 37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12" name="Text Box 38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grpSp>
        <p:nvGrpSpPr>
          <p:cNvPr id="587805" name="Group 39"/>
          <p:cNvGrpSpPr>
            <a:grpSpLocks/>
          </p:cNvGrpSpPr>
          <p:nvPr/>
        </p:nvGrpSpPr>
        <p:grpSpPr bwMode="auto">
          <a:xfrm>
            <a:off x="3184525" y="3910013"/>
            <a:ext cx="296863" cy="663575"/>
            <a:chOff x="870" y="2945"/>
            <a:chExt cx="187" cy="418"/>
          </a:xfrm>
        </p:grpSpPr>
        <p:sp>
          <p:nvSpPr>
            <p:cNvPr id="587807" name="Text Box 40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08" name="Text Box 41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7809" name="Text Box 42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sp>
        <p:nvSpPr>
          <p:cNvPr id="587806" name="Text Box 43"/>
          <p:cNvSpPr txBox="1">
            <a:spLocks noChangeArrowheads="1"/>
          </p:cNvSpPr>
          <p:nvPr/>
        </p:nvSpPr>
        <p:spPr bwMode="auto">
          <a:xfrm>
            <a:off x="933450" y="1431925"/>
            <a:ext cx="36471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zh-CN" altLang="en-US" dirty="0"/>
              <a:t>分层寻找允许路由信息高效的广播</a:t>
            </a:r>
            <a:endParaRPr lang="en-US" altLang="zh-CN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88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E1A66801-C1D3-4436-A02C-F45569AE4053}" type="slidenum">
              <a:rPr lang="en-US" altLang="zh-CN" smtClean="0">
                <a:ea typeface="宋体" charset="-122"/>
              </a:rPr>
              <a:pPr/>
              <a:t>86</a:t>
            </a:fld>
            <a:endParaRPr lang="en-US" altLang="zh-CN">
              <a:ea typeface="宋体" charset="-122"/>
            </a:endParaRPr>
          </a:p>
        </p:txBody>
      </p:sp>
      <p:sp>
        <p:nvSpPr>
          <p:cNvPr id="588803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374650"/>
            <a:ext cx="8316912" cy="1143000"/>
          </a:xfrm>
        </p:spPr>
        <p:txBody>
          <a:bodyPr/>
          <a:lstStyle/>
          <a:p>
            <a:r>
              <a:rPr lang="zh-CN" altLang="en-US" dirty="0">
                <a:ea typeface="宋体" charset="-122"/>
              </a:rPr>
              <a:t>分层寻找：更加具体的路由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588804" name="Text Box 3"/>
          <p:cNvSpPr txBox="1">
            <a:spLocks noChangeArrowheads="1"/>
          </p:cNvSpPr>
          <p:nvPr/>
        </p:nvSpPr>
        <p:spPr bwMode="auto">
          <a:xfrm>
            <a:off x="660400" y="1739900"/>
            <a:ext cx="4629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/>
              <a:t>ISPs-R-Us </a:t>
            </a:r>
            <a:r>
              <a:rPr lang="zh-CN" altLang="en-US" dirty="0"/>
              <a:t>的组织</a:t>
            </a:r>
            <a:r>
              <a:rPr lang="en-US" altLang="zh-CN" dirty="0"/>
              <a:t>1</a:t>
            </a:r>
            <a:r>
              <a:rPr lang="zh-CN" altLang="en-US" dirty="0"/>
              <a:t>有一个更加具体的路由</a:t>
            </a:r>
            <a:endParaRPr lang="en-US" altLang="zh-CN" dirty="0"/>
          </a:p>
        </p:txBody>
      </p:sp>
      <p:sp>
        <p:nvSpPr>
          <p:cNvPr id="588805" name="Freeform 4"/>
          <p:cNvSpPr>
            <a:spLocks/>
          </p:cNvSpPr>
          <p:nvPr/>
        </p:nvSpPr>
        <p:spPr bwMode="auto">
          <a:xfrm>
            <a:off x="5164138" y="3836988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06" name="Line 5"/>
          <p:cNvSpPr>
            <a:spLocks noChangeShapeType="1"/>
          </p:cNvSpPr>
          <p:nvPr/>
        </p:nvSpPr>
        <p:spPr bwMode="auto">
          <a:xfrm flipV="1">
            <a:off x="2820988" y="4113213"/>
            <a:ext cx="89535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7" name="Line 6"/>
          <p:cNvSpPr>
            <a:spLocks noChangeShapeType="1"/>
          </p:cNvSpPr>
          <p:nvPr/>
        </p:nvSpPr>
        <p:spPr bwMode="auto">
          <a:xfrm flipV="1">
            <a:off x="3182938" y="5389563"/>
            <a:ext cx="333375" cy="24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8" name="Line 7"/>
          <p:cNvSpPr>
            <a:spLocks noChangeShapeType="1"/>
          </p:cNvSpPr>
          <p:nvPr/>
        </p:nvSpPr>
        <p:spPr bwMode="auto">
          <a:xfrm>
            <a:off x="2916238" y="2703513"/>
            <a:ext cx="847725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09" name="Freeform 8"/>
          <p:cNvSpPr>
            <a:spLocks/>
          </p:cNvSpPr>
          <p:nvPr/>
        </p:nvSpPr>
        <p:spPr bwMode="auto">
          <a:xfrm>
            <a:off x="3562350" y="3282950"/>
            <a:ext cx="1773238" cy="979488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10" name="Text Box 9"/>
          <p:cNvSpPr txBox="1">
            <a:spLocks noChangeArrowheads="1"/>
          </p:cNvSpPr>
          <p:nvPr/>
        </p:nvSpPr>
        <p:spPr bwMode="auto">
          <a:xfrm>
            <a:off x="5395913" y="3013075"/>
            <a:ext cx="1712912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</a:t>
            </a:r>
          </a:p>
          <a:p>
            <a:pPr eaLnBrk="0" hangingPunct="0"/>
            <a:r>
              <a:rPr lang="en-US" altLang="zh-CN" sz="1400"/>
              <a:t>200.23.16.0/20”</a:t>
            </a:r>
          </a:p>
        </p:txBody>
      </p:sp>
      <p:grpSp>
        <p:nvGrpSpPr>
          <p:cNvPr id="588811" name="Group 10"/>
          <p:cNvGrpSpPr>
            <a:grpSpLocks/>
          </p:cNvGrpSpPr>
          <p:nvPr/>
        </p:nvGrpSpPr>
        <p:grpSpPr bwMode="auto">
          <a:xfrm>
            <a:off x="747713" y="2476500"/>
            <a:ext cx="2338387" cy="404813"/>
            <a:chOff x="1004" y="1639"/>
            <a:chExt cx="1473" cy="255"/>
          </a:xfrm>
        </p:grpSpPr>
        <p:sp>
          <p:nvSpPr>
            <p:cNvPr id="588843" name="Freeform 11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4" name="Text Box 12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200.23.16.0/23</a:t>
              </a:r>
              <a:endParaRPr lang="en-US" altLang="zh-CN"/>
            </a:p>
          </p:txBody>
        </p:sp>
      </p:grpSp>
      <p:grpSp>
        <p:nvGrpSpPr>
          <p:cNvPr id="588812" name="Group 13"/>
          <p:cNvGrpSpPr>
            <a:grpSpLocks/>
          </p:cNvGrpSpPr>
          <p:nvPr/>
        </p:nvGrpSpPr>
        <p:grpSpPr bwMode="auto">
          <a:xfrm>
            <a:off x="957263" y="5553075"/>
            <a:ext cx="2338387" cy="404813"/>
            <a:chOff x="1004" y="1639"/>
            <a:chExt cx="1473" cy="255"/>
          </a:xfrm>
        </p:grpSpPr>
        <p:sp>
          <p:nvSpPr>
            <p:cNvPr id="588841" name="Freeform 14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2" name="Text Box 15"/>
            <p:cNvSpPr txBox="1">
              <a:spLocks noChangeArrowheads="1"/>
            </p:cNvSpPr>
            <p:nvPr/>
          </p:nvSpPr>
          <p:spPr bwMode="auto">
            <a:xfrm>
              <a:off x="1226" y="1667"/>
              <a:ext cx="103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200.23.18.0/23</a:t>
              </a:r>
              <a:endParaRPr lang="en-US" altLang="zh-CN"/>
            </a:p>
          </p:txBody>
        </p:sp>
      </p:grpSp>
      <p:grpSp>
        <p:nvGrpSpPr>
          <p:cNvPr id="588813" name="Group 16"/>
          <p:cNvGrpSpPr>
            <a:grpSpLocks/>
          </p:cNvGrpSpPr>
          <p:nvPr/>
        </p:nvGrpSpPr>
        <p:grpSpPr bwMode="auto">
          <a:xfrm>
            <a:off x="690563" y="4486275"/>
            <a:ext cx="2338387" cy="404813"/>
            <a:chOff x="1004" y="1639"/>
            <a:chExt cx="1473" cy="255"/>
          </a:xfrm>
        </p:grpSpPr>
        <p:sp>
          <p:nvSpPr>
            <p:cNvPr id="588839" name="Freeform 17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40" name="Text Box 18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200.23.30.0/23</a:t>
              </a:r>
              <a:endParaRPr lang="en-US" altLang="zh-CN"/>
            </a:p>
          </p:txBody>
        </p:sp>
      </p:grpSp>
      <p:sp>
        <p:nvSpPr>
          <p:cNvPr id="588814" name="Text Box 19"/>
          <p:cNvSpPr txBox="1">
            <a:spLocks noChangeArrowheads="1"/>
          </p:cNvSpPr>
          <p:nvPr/>
        </p:nvSpPr>
        <p:spPr bwMode="auto">
          <a:xfrm>
            <a:off x="3595688" y="3717925"/>
            <a:ext cx="1646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Fly-By-Night-ISP</a:t>
            </a:r>
            <a:endParaRPr lang="en-US" altLang="zh-CN"/>
          </a:p>
        </p:txBody>
      </p:sp>
      <p:sp>
        <p:nvSpPr>
          <p:cNvPr id="588815" name="Freeform 20"/>
          <p:cNvSpPr>
            <a:spLocks/>
          </p:cNvSpPr>
          <p:nvPr/>
        </p:nvSpPr>
        <p:spPr bwMode="auto">
          <a:xfrm>
            <a:off x="7158038" y="2900363"/>
            <a:ext cx="730250" cy="2535237"/>
          </a:xfrm>
          <a:custGeom>
            <a:avLst/>
            <a:gdLst>
              <a:gd name="T0" fmla="*/ 328 w 460"/>
              <a:gd name="T1" fmla="*/ 56 h 1597"/>
              <a:gd name="T2" fmla="*/ 208 w 460"/>
              <a:gd name="T3" fmla="*/ 218 h 1597"/>
              <a:gd name="T4" fmla="*/ 58 w 460"/>
              <a:gd name="T5" fmla="*/ 536 h 1597"/>
              <a:gd name="T6" fmla="*/ 7 w 460"/>
              <a:gd name="T7" fmla="*/ 919 h 1597"/>
              <a:gd name="T8" fmla="*/ 100 w 460"/>
              <a:gd name="T9" fmla="*/ 1118 h 1597"/>
              <a:gd name="T10" fmla="*/ 220 w 460"/>
              <a:gd name="T11" fmla="*/ 1352 h 1597"/>
              <a:gd name="T12" fmla="*/ 424 w 460"/>
              <a:gd name="T13" fmla="*/ 1562 h 1597"/>
              <a:gd name="T14" fmla="*/ 436 w 460"/>
              <a:gd name="T15" fmla="*/ 1142 h 1597"/>
              <a:gd name="T16" fmla="*/ 424 w 460"/>
              <a:gd name="T17" fmla="*/ 1046 h 1597"/>
              <a:gd name="T18" fmla="*/ 346 w 460"/>
              <a:gd name="T19" fmla="*/ 854 h 1597"/>
              <a:gd name="T20" fmla="*/ 310 w 460"/>
              <a:gd name="T21" fmla="*/ 602 h 1597"/>
              <a:gd name="T22" fmla="*/ 328 w 460"/>
              <a:gd name="T23" fmla="*/ 56 h 15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60"/>
              <a:gd name="T37" fmla="*/ 0 h 1597"/>
              <a:gd name="T38" fmla="*/ 460 w 460"/>
              <a:gd name="T39" fmla="*/ 1597 h 159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60" h="1597">
                <a:moveTo>
                  <a:pt x="328" y="56"/>
                </a:moveTo>
                <a:cubicBezTo>
                  <a:pt x="247" y="0"/>
                  <a:pt x="253" y="138"/>
                  <a:pt x="208" y="218"/>
                </a:cubicBezTo>
                <a:cubicBezTo>
                  <a:pt x="163" y="298"/>
                  <a:pt x="91" y="419"/>
                  <a:pt x="58" y="536"/>
                </a:cubicBezTo>
                <a:cubicBezTo>
                  <a:pt x="25" y="653"/>
                  <a:pt x="0" y="822"/>
                  <a:pt x="7" y="919"/>
                </a:cubicBezTo>
                <a:cubicBezTo>
                  <a:pt x="14" y="1016"/>
                  <a:pt x="64" y="1046"/>
                  <a:pt x="100" y="1118"/>
                </a:cubicBezTo>
                <a:cubicBezTo>
                  <a:pt x="136" y="1190"/>
                  <a:pt x="166" y="1278"/>
                  <a:pt x="220" y="1352"/>
                </a:cubicBezTo>
                <a:cubicBezTo>
                  <a:pt x="274" y="1426"/>
                  <a:pt x="388" y="1597"/>
                  <a:pt x="424" y="1562"/>
                </a:cubicBezTo>
                <a:cubicBezTo>
                  <a:pt x="460" y="1527"/>
                  <a:pt x="436" y="1228"/>
                  <a:pt x="436" y="1142"/>
                </a:cubicBezTo>
                <a:cubicBezTo>
                  <a:pt x="436" y="1056"/>
                  <a:pt x="439" y="1094"/>
                  <a:pt x="424" y="1046"/>
                </a:cubicBezTo>
                <a:cubicBezTo>
                  <a:pt x="409" y="998"/>
                  <a:pt x="365" y="928"/>
                  <a:pt x="346" y="854"/>
                </a:cubicBezTo>
                <a:cubicBezTo>
                  <a:pt x="327" y="780"/>
                  <a:pt x="313" y="735"/>
                  <a:pt x="310" y="602"/>
                </a:cubicBezTo>
                <a:cubicBezTo>
                  <a:pt x="307" y="469"/>
                  <a:pt x="324" y="170"/>
                  <a:pt x="328" y="56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16" name="Text Box 21"/>
          <p:cNvSpPr txBox="1">
            <a:spLocks noChangeArrowheads="1"/>
          </p:cNvSpPr>
          <p:nvPr/>
        </p:nvSpPr>
        <p:spPr bwMode="auto">
          <a:xfrm>
            <a:off x="747713" y="2222500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0</a:t>
            </a:r>
          </a:p>
        </p:txBody>
      </p:sp>
      <p:sp>
        <p:nvSpPr>
          <p:cNvPr id="588817" name="Text Box 22"/>
          <p:cNvSpPr txBox="1">
            <a:spLocks noChangeArrowheads="1"/>
          </p:cNvSpPr>
          <p:nvPr/>
        </p:nvSpPr>
        <p:spPr bwMode="auto">
          <a:xfrm>
            <a:off x="776288" y="4232275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7</a:t>
            </a:r>
          </a:p>
        </p:txBody>
      </p:sp>
      <p:sp>
        <p:nvSpPr>
          <p:cNvPr id="588818" name="Text Box 23"/>
          <p:cNvSpPr txBox="1">
            <a:spLocks noChangeArrowheads="1"/>
          </p:cNvSpPr>
          <p:nvPr/>
        </p:nvSpPr>
        <p:spPr bwMode="auto">
          <a:xfrm>
            <a:off x="7396163" y="4041775"/>
            <a:ext cx="915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Internet</a:t>
            </a:r>
          </a:p>
        </p:txBody>
      </p:sp>
      <p:sp>
        <p:nvSpPr>
          <p:cNvPr id="588819" name="Text Box 24"/>
          <p:cNvSpPr txBox="1">
            <a:spLocks noChangeArrowheads="1"/>
          </p:cNvSpPr>
          <p:nvPr/>
        </p:nvSpPr>
        <p:spPr bwMode="auto">
          <a:xfrm>
            <a:off x="938213" y="5356225"/>
            <a:ext cx="1376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1</a:t>
            </a:r>
          </a:p>
        </p:txBody>
      </p:sp>
      <p:sp>
        <p:nvSpPr>
          <p:cNvPr id="588820" name="Freeform 25"/>
          <p:cNvSpPr>
            <a:spLocks/>
          </p:cNvSpPr>
          <p:nvPr/>
        </p:nvSpPr>
        <p:spPr bwMode="auto">
          <a:xfrm>
            <a:off x="3505200" y="4597400"/>
            <a:ext cx="1773238" cy="979488"/>
          </a:xfrm>
          <a:custGeom>
            <a:avLst/>
            <a:gdLst>
              <a:gd name="T0" fmla="*/ 439 w 1117"/>
              <a:gd name="T1" fmla="*/ 97 h 617"/>
              <a:gd name="T2" fmla="*/ 205 w 1117"/>
              <a:gd name="T3" fmla="*/ 19 h 617"/>
              <a:gd name="T4" fmla="*/ 55 w 1117"/>
              <a:gd name="T5" fmla="*/ 73 h 617"/>
              <a:gd name="T6" fmla="*/ 4 w 1117"/>
              <a:gd name="T7" fmla="*/ 456 h 617"/>
              <a:gd name="T8" fmla="*/ 77 w 1117"/>
              <a:gd name="T9" fmla="*/ 582 h 617"/>
              <a:gd name="T10" fmla="*/ 451 w 1117"/>
              <a:gd name="T11" fmla="*/ 587 h 617"/>
              <a:gd name="T12" fmla="*/ 685 w 1117"/>
              <a:gd name="T13" fmla="*/ 613 h 617"/>
              <a:gd name="T14" fmla="*/ 925 w 1117"/>
              <a:gd name="T15" fmla="*/ 565 h 617"/>
              <a:gd name="T16" fmla="*/ 1099 w 1117"/>
              <a:gd name="T17" fmla="*/ 330 h 617"/>
              <a:gd name="T18" fmla="*/ 1036 w 1117"/>
              <a:gd name="T19" fmla="*/ 138 h 617"/>
              <a:gd name="T20" fmla="*/ 691 w 1117"/>
              <a:gd name="T21" fmla="*/ 91 h 617"/>
              <a:gd name="T22" fmla="*/ 439 w 1117"/>
              <a:gd name="T23" fmla="*/ 97 h 61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7"/>
              <a:gd name="T37" fmla="*/ 0 h 617"/>
              <a:gd name="T38" fmla="*/ 1117 w 1117"/>
              <a:gd name="T39" fmla="*/ 617 h 617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7" h="617">
                <a:moveTo>
                  <a:pt x="439" y="97"/>
                </a:moveTo>
                <a:cubicBezTo>
                  <a:pt x="358" y="85"/>
                  <a:pt x="269" y="23"/>
                  <a:pt x="205" y="19"/>
                </a:cubicBezTo>
                <a:cubicBezTo>
                  <a:pt x="141" y="15"/>
                  <a:pt x="89" y="0"/>
                  <a:pt x="55" y="73"/>
                </a:cubicBezTo>
                <a:cubicBezTo>
                  <a:pt x="21" y="146"/>
                  <a:pt x="0" y="371"/>
                  <a:pt x="4" y="456"/>
                </a:cubicBezTo>
                <a:cubicBezTo>
                  <a:pt x="8" y="541"/>
                  <a:pt x="3" y="560"/>
                  <a:pt x="77" y="582"/>
                </a:cubicBezTo>
                <a:cubicBezTo>
                  <a:pt x="152" y="604"/>
                  <a:pt x="350" y="582"/>
                  <a:pt x="451" y="587"/>
                </a:cubicBezTo>
                <a:cubicBezTo>
                  <a:pt x="552" y="592"/>
                  <a:pt x="606" y="617"/>
                  <a:pt x="685" y="613"/>
                </a:cubicBezTo>
                <a:cubicBezTo>
                  <a:pt x="764" y="609"/>
                  <a:pt x="856" y="612"/>
                  <a:pt x="925" y="565"/>
                </a:cubicBezTo>
                <a:cubicBezTo>
                  <a:pt x="994" y="518"/>
                  <a:pt x="1081" y="401"/>
                  <a:pt x="1099" y="330"/>
                </a:cubicBezTo>
                <a:cubicBezTo>
                  <a:pt x="1117" y="259"/>
                  <a:pt x="1104" y="178"/>
                  <a:pt x="1036" y="138"/>
                </a:cubicBezTo>
                <a:cubicBezTo>
                  <a:pt x="968" y="98"/>
                  <a:pt x="790" y="98"/>
                  <a:pt x="691" y="91"/>
                </a:cubicBezTo>
                <a:cubicBezTo>
                  <a:pt x="592" y="84"/>
                  <a:pt x="520" y="109"/>
                  <a:pt x="439" y="97"/>
                </a:cubicBezTo>
                <a:close/>
              </a:path>
            </a:pathLst>
          </a:custGeom>
          <a:solidFill>
            <a:srgbClr val="66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21" name="Text Box 26"/>
          <p:cNvSpPr txBox="1">
            <a:spLocks noChangeArrowheads="1"/>
          </p:cNvSpPr>
          <p:nvPr/>
        </p:nvSpPr>
        <p:spPr bwMode="auto">
          <a:xfrm>
            <a:off x="3805238" y="4975225"/>
            <a:ext cx="1063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ISPs-R-Us</a:t>
            </a:r>
            <a:endParaRPr lang="en-US" altLang="zh-CN"/>
          </a:p>
        </p:txBody>
      </p:sp>
      <p:sp>
        <p:nvSpPr>
          <p:cNvPr id="588822" name="Freeform 27"/>
          <p:cNvSpPr>
            <a:spLocks/>
          </p:cNvSpPr>
          <p:nvPr/>
        </p:nvSpPr>
        <p:spPr bwMode="auto">
          <a:xfrm flipV="1">
            <a:off x="5230813" y="4618038"/>
            <a:ext cx="2019300" cy="295275"/>
          </a:xfrm>
          <a:custGeom>
            <a:avLst/>
            <a:gdLst>
              <a:gd name="T0" fmla="*/ 0 w 1272"/>
              <a:gd name="T1" fmla="*/ 0 h 186"/>
              <a:gd name="T2" fmla="*/ 1272 w 1272"/>
              <a:gd name="T3" fmla="*/ 186 h 186"/>
              <a:gd name="T4" fmla="*/ 0 60000 65536"/>
              <a:gd name="T5" fmla="*/ 0 60000 65536"/>
              <a:gd name="T6" fmla="*/ 0 w 1272"/>
              <a:gd name="T7" fmla="*/ 0 h 186"/>
              <a:gd name="T8" fmla="*/ 1272 w 127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72" h="186">
                <a:moveTo>
                  <a:pt x="0" y="0"/>
                </a:moveTo>
                <a:lnTo>
                  <a:pt x="1272" y="18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eaLnBrk="0" hangingPunct="0"/>
            <a:endParaRPr lang="en-US" altLang="zh-CN"/>
          </a:p>
        </p:txBody>
      </p:sp>
      <p:sp>
        <p:nvSpPr>
          <p:cNvPr id="588823" name="Line 28"/>
          <p:cNvSpPr>
            <a:spLocks noChangeShapeType="1"/>
          </p:cNvSpPr>
          <p:nvPr/>
        </p:nvSpPr>
        <p:spPr bwMode="auto">
          <a:xfrm>
            <a:off x="3021013" y="5160963"/>
            <a:ext cx="485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4" name="Line 29"/>
          <p:cNvSpPr>
            <a:spLocks noChangeShapeType="1"/>
          </p:cNvSpPr>
          <p:nvPr/>
        </p:nvSpPr>
        <p:spPr bwMode="auto">
          <a:xfrm flipV="1">
            <a:off x="2868613" y="5227638"/>
            <a:ext cx="638175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5" name="Line 30"/>
          <p:cNvSpPr>
            <a:spLocks noChangeShapeType="1"/>
          </p:cNvSpPr>
          <p:nvPr/>
        </p:nvSpPr>
        <p:spPr bwMode="auto">
          <a:xfrm flipV="1">
            <a:off x="3306763" y="5475288"/>
            <a:ext cx="247650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826" name="Text Box 31"/>
          <p:cNvSpPr txBox="1">
            <a:spLocks noChangeArrowheads="1"/>
          </p:cNvSpPr>
          <p:nvPr/>
        </p:nvSpPr>
        <p:spPr bwMode="auto">
          <a:xfrm>
            <a:off x="5519738" y="4870450"/>
            <a:ext cx="21145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“Send me anything</a:t>
            </a:r>
          </a:p>
          <a:p>
            <a:pPr eaLnBrk="0" hangingPunct="0"/>
            <a:r>
              <a:rPr lang="en-US" altLang="zh-CN" sz="1400"/>
              <a:t>with addresses </a:t>
            </a:r>
          </a:p>
          <a:p>
            <a:pPr eaLnBrk="0" hangingPunct="0"/>
            <a:r>
              <a:rPr lang="en-US" altLang="zh-CN" sz="1400"/>
              <a:t>beginning 199.31.0.0/16</a:t>
            </a:r>
          </a:p>
          <a:p>
            <a:pPr eaLnBrk="0" hangingPunct="0"/>
            <a:r>
              <a:rPr lang="en-US" altLang="zh-CN" sz="1400"/>
              <a:t>or 200.23.18.0/23”</a:t>
            </a:r>
          </a:p>
        </p:txBody>
      </p:sp>
      <p:grpSp>
        <p:nvGrpSpPr>
          <p:cNvPr id="588827" name="Group 32"/>
          <p:cNvGrpSpPr>
            <a:grpSpLocks/>
          </p:cNvGrpSpPr>
          <p:nvPr/>
        </p:nvGrpSpPr>
        <p:grpSpPr bwMode="auto">
          <a:xfrm>
            <a:off x="795338" y="3657600"/>
            <a:ext cx="2338387" cy="404813"/>
            <a:chOff x="1004" y="1639"/>
            <a:chExt cx="1473" cy="255"/>
          </a:xfrm>
        </p:grpSpPr>
        <p:sp>
          <p:nvSpPr>
            <p:cNvPr id="588837" name="Freeform 33"/>
            <p:cNvSpPr>
              <a:spLocks/>
            </p:cNvSpPr>
            <p:nvPr/>
          </p:nvSpPr>
          <p:spPr bwMode="auto">
            <a:xfrm>
              <a:off x="1004" y="1639"/>
              <a:ext cx="1473" cy="255"/>
            </a:xfrm>
            <a:custGeom>
              <a:avLst/>
              <a:gdLst>
                <a:gd name="T0" fmla="*/ 172 w 1473"/>
                <a:gd name="T1" fmla="*/ 11 h 255"/>
                <a:gd name="T2" fmla="*/ 73 w 1473"/>
                <a:gd name="T3" fmla="*/ 94 h 255"/>
                <a:gd name="T4" fmla="*/ 146 w 1473"/>
                <a:gd name="T5" fmla="*/ 220 h 255"/>
                <a:gd name="T6" fmla="*/ 520 w 1473"/>
                <a:gd name="T7" fmla="*/ 225 h 255"/>
                <a:gd name="T8" fmla="*/ 754 w 1473"/>
                <a:gd name="T9" fmla="*/ 251 h 255"/>
                <a:gd name="T10" fmla="*/ 1306 w 1473"/>
                <a:gd name="T11" fmla="*/ 203 h 255"/>
                <a:gd name="T12" fmla="*/ 1360 w 1473"/>
                <a:gd name="T13" fmla="*/ 29 h 255"/>
                <a:gd name="T14" fmla="*/ 628 w 1473"/>
                <a:gd name="T15" fmla="*/ 29 h 255"/>
                <a:gd name="T16" fmla="*/ 172 w 1473"/>
                <a:gd name="T17" fmla="*/ 11 h 2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73"/>
                <a:gd name="T28" fmla="*/ 0 h 255"/>
                <a:gd name="T29" fmla="*/ 1473 w 1473"/>
                <a:gd name="T30" fmla="*/ 255 h 2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73" h="255">
                  <a:moveTo>
                    <a:pt x="172" y="11"/>
                  </a:moveTo>
                  <a:cubicBezTo>
                    <a:pt x="0" y="64"/>
                    <a:pt x="77" y="59"/>
                    <a:pt x="73" y="94"/>
                  </a:cubicBezTo>
                  <a:cubicBezTo>
                    <a:pt x="69" y="129"/>
                    <a:pt x="72" y="198"/>
                    <a:pt x="146" y="220"/>
                  </a:cubicBezTo>
                  <a:cubicBezTo>
                    <a:pt x="221" y="242"/>
                    <a:pt x="419" y="220"/>
                    <a:pt x="520" y="225"/>
                  </a:cubicBezTo>
                  <a:cubicBezTo>
                    <a:pt x="621" y="230"/>
                    <a:pt x="623" y="255"/>
                    <a:pt x="754" y="251"/>
                  </a:cubicBezTo>
                  <a:cubicBezTo>
                    <a:pt x="885" y="247"/>
                    <a:pt x="1205" y="240"/>
                    <a:pt x="1306" y="203"/>
                  </a:cubicBezTo>
                  <a:cubicBezTo>
                    <a:pt x="1407" y="166"/>
                    <a:pt x="1473" y="58"/>
                    <a:pt x="1360" y="29"/>
                  </a:cubicBezTo>
                  <a:cubicBezTo>
                    <a:pt x="1247" y="0"/>
                    <a:pt x="826" y="32"/>
                    <a:pt x="628" y="29"/>
                  </a:cubicBezTo>
                  <a:cubicBezTo>
                    <a:pt x="430" y="26"/>
                    <a:pt x="267" y="15"/>
                    <a:pt x="172" y="11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zh-CN"/>
            </a:p>
          </p:txBody>
        </p:sp>
        <p:sp>
          <p:nvSpPr>
            <p:cNvPr id="588838" name="Text Box 34"/>
            <p:cNvSpPr txBox="1">
              <a:spLocks noChangeArrowheads="1"/>
            </p:cNvSpPr>
            <p:nvPr/>
          </p:nvSpPr>
          <p:spPr bwMode="auto">
            <a:xfrm>
              <a:off x="1226" y="1667"/>
              <a:ext cx="1058" cy="212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600"/>
                <a:t>200.23.20.0/23</a:t>
              </a:r>
              <a:endParaRPr lang="en-US" altLang="zh-CN"/>
            </a:p>
          </p:txBody>
        </p:sp>
      </p:grpSp>
      <p:sp>
        <p:nvSpPr>
          <p:cNvPr id="588828" name="Text Box 35"/>
          <p:cNvSpPr txBox="1">
            <a:spLocks noChangeArrowheads="1"/>
          </p:cNvSpPr>
          <p:nvPr/>
        </p:nvSpPr>
        <p:spPr bwMode="auto">
          <a:xfrm>
            <a:off x="776288" y="3460750"/>
            <a:ext cx="14049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1400"/>
              <a:t>Organization 2</a:t>
            </a:r>
          </a:p>
        </p:txBody>
      </p:sp>
      <p:grpSp>
        <p:nvGrpSpPr>
          <p:cNvPr id="588829" name="Group 36"/>
          <p:cNvGrpSpPr>
            <a:grpSpLocks/>
          </p:cNvGrpSpPr>
          <p:nvPr/>
        </p:nvGrpSpPr>
        <p:grpSpPr bwMode="auto">
          <a:xfrm>
            <a:off x="2144713" y="3921125"/>
            <a:ext cx="296862" cy="663575"/>
            <a:chOff x="870" y="2945"/>
            <a:chExt cx="187" cy="418"/>
          </a:xfrm>
        </p:grpSpPr>
        <p:sp>
          <p:nvSpPr>
            <p:cNvPr id="588834" name="Text Box 37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5" name="Text Box 38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6" name="Text Box 39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  <p:grpSp>
        <p:nvGrpSpPr>
          <p:cNvPr id="588830" name="Group 40"/>
          <p:cNvGrpSpPr>
            <a:grpSpLocks/>
          </p:cNvGrpSpPr>
          <p:nvPr/>
        </p:nvGrpSpPr>
        <p:grpSpPr bwMode="auto">
          <a:xfrm>
            <a:off x="3173413" y="3625850"/>
            <a:ext cx="296862" cy="663575"/>
            <a:chOff x="870" y="2945"/>
            <a:chExt cx="187" cy="418"/>
          </a:xfrm>
        </p:grpSpPr>
        <p:sp>
          <p:nvSpPr>
            <p:cNvPr id="588831" name="Text Box 41"/>
            <p:cNvSpPr txBox="1">
              <a:spLocks noChangeArrowheads="1"/>
            </p:cNvSpPr>
            <p:nvPr/>
          </p:nvSpPr>
          <p:spPr bwMode="auto">
            <a:xfrm>
              <a:off x="872" y="2945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2" name="Text Box 42"/>
            <p:cNvSpPr txBox="1">
              <a:spLocks noChangeArrowheads="1"/>
            </p:cNvSpPr>
            <p:nvPr/>
          </p:nvSpPr>
          <p:spPr bwMode="auto">
            <a:xfrm>
              <a:off x="870" y="3030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  <p:sp>
          <p:nvSpPr>
            <p:cNvPr id="588833" name="Text Box 43"/>
            <p:cNvSpPr txBox="1">
              <a:spLocks noChangeArrowheads="1"/>
            </p:cNvSpPr>
            <p:nvPr/>
          </p:nvSpPr>
          <p:spPr bwMode="auto">
            <a:xfrm>
              <a:off x="871" y="3113"/>
              <a:ext cx="18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/>
                <a:t>.</a:t>
              </a:r>
              <a:endParaRPr lang="en-US" altLang="zh-CN" sz="2000"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589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58FDD5C9-A999-4F87-91E7-1E07BD355285}" type="slidenum">
              <a:rPr lang="en-US" altLang="zh-CN" smtClean="0">
                <a:ea typeface="宋体" charset="-122"/>
              </a:rPr>
              <a:pPr/>
              <a:t>87</a:t>
            </a:fld>
            <a:endParaRPr lang="en-US" altLang="zh-CN">
              <a:ea typeface="宋体" charset="-122"/>
            </a:endParaRPr>
          </a:p>
        </p:txBody>
      </p:sp>
      <p:sp>
        <p:nvSpPr>
          <p:cNvPr id="589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IP</a:t>
            </a:r>
            <a:r>
              <a:rPr lang="zh-CN" altLang="en-US" dirty="0">
                <a:ea typeface="宋体" charset="-122"/>
              </a:rPr>
              <a:t>寻找：最后一点</a:t>
            </a:r>
            <a:r>
              <a:rPr lang="en-US" altLang="zh-CN" dirty="0">
                <a:ea typeface="宋体" charset="-122"/>
              </a:rPr>
              <a:t>...</a:t>
            </a:r>
          </a:p>
        </p:txBody>
      </p:sp>
      <p:sp>
        <p:nvSpPr>
          <p:cNvPr id="589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/>
              <a:buNone/>
            </a:pPr>
            <a:r>
              <a:rPr lang="en-US" altLang="zh-CN" u="sng" dirty="0">
                <a:solidFill>
                  <a:schemeClr val="accent2"/>
                </a:solidFill>
                <a:ea typeface="宋体" charset="-122"/>
              </a:rPr>
              <a:t>Q:</a:t>
            </a:r>
            <a:r>
              <a:rPr lang="en-US" altLang="zh-CN" dirty="0">
                <a:ea typeface="宋体" charset="-122"/>
              </a:rPr>
              <a:t> ISP</a:t>
            </a:r>
            <a:r>
              <a:rPr lang="zh-CN" altLang="en-US" dirty="0">
                <a:ea typeface="宋体" charset="-122"/>
              </a:rPr>
              <a:t>如何获得地址块？</a:t>
            </a:r>
            <a:endParaRPr lang="en-US" altLang="zh-CN" dirty="0">
              <a:ea typeface="宋体" charset="-122"/>
            </a:endParaRPr>
          </a:p>
          <a:p>
            <a:pPr>
              <a:buFont typeface="ZapfDingbats"/>
              <a:buNone/>
            </a:pPr>
            <a:r>
              <a:rPr lang="en-US" altLang="zh-CN" u="sng" dirty="0">
                <a:solidFill>
                  <a:schemeClr val="accent2"/>
                </a:solidFill>
                <a:ea typeface="宋体" charset="-122"/>
              </a:rPr>
              <a:t>A: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ICANN</a:t>
            </a:r>
            <a:r>
              <a:rPr lang="en-US" altLang="zh-CN" sz="2400" dirty="0">
                <a:ea typeface="宋体" charset="-122"/>
              </a:rPr>
              <a:t>: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I</a:t>
            </a:r>
            <a:r>
              <a:rPr lang="en-US" altLang="zh-CN" sz="2400" dirty="0">
                <a:ea typeface="宋体" charset="-122"/>
              </a:rPr>
              <a:t>nternet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C</a:t>
            </a:r>
            <a:r>
              <a:rPr lang="en-US" altLang="zh-CN" sz="2400" dirty="0">
                <a:ea typeface="宋体" charset="-122"/>
              </a:rPr>
              <a:t>orporation for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</a:t>
            </a:r>
            <a:r>
              <a:rPr lang="en-US" altLang="zh-CN" sz="2400" dirty="0">
                <a:ea typeface="宋体" charset="-122"/>
              </a:rPr>
              <a:t>ssigned </a:t>
            </a:r>
          </a:p>
          <a:p>
            <a:pPr>
              <a:buFont typeface="ZapfDingbats"/>
              <a:buNone/>
            </a:pPr>
            <a:r>
              <a:rPr lang="en-US" altLang="zh-CN" sz="2400" dirty="0">
                <a:ea typeface="宋体" charset="-122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ea typeface="宋体" charset="-122"/>
              </a:rPr>
              <a:t>ames and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ea typeface="宋体" charset="-122"/>
              </a:rPr>
              <a:t>umbers</a:t>
            </a:r>
          </a:p>
          <a:p>
            <a:pPr lvl="1"/>
            <a:r>
              <a:rPr lang="zh-CN" altLang="en-US" dirty="0">
                <a:ea typeface="宋体" charset="-122"/>
              </a:rPr>
              <a:t>分配地址</a:t>
            </a:r>
            <a:endParaRPr lang="en-US" altLang="zh-CN" dirty="0">
              <a:ea typeface="宋体" charset="-122"/>
            </a:endParaRPr>
          </a:p>
          <a:p>
            <a:pPr lvl="1"/>
            <a:r>
              <a:rPr lang="zh-CN" altLang="en-US" dirty="0">
                <a:ea typeface="宋体" charset="-122"/>
              </a:rPr>
              <a:t>管理</a:t>
            </a:r>
            <a:r>
              <a:rPr lang="en-US" altLang="zh-CN" dirty="0">
                <a:ea typeface="宋体" charset="-122"/>
              </a:rPr>
              <a:t> DNS</a:t>
            </a:r>
          </a:p>
          <a:p>
            <a:pPr lvl="1"/>
            <a:r>
              <a:rPr lang="zh-CN" altLang="en-US" dirty="0">
                <a:ea typeface="宋体" charset="-122"/>
              </a:rPr>
              <a:t>分配域名，解决冲突</a:t>
            </a:r>
            <a:endParaRPr lang="en-US" altLang="zh-CN" sz="2000" dirty="0">
              <a:ea typeface="宋体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144901" y="3219450"/>
            <a:ext cx="710437" cy="38100"/>
          </a:xfrm>
          <a:custGeom>
            <a:avLst/>
            <a:gdLst>
              <a:gd name="connsiteX0" fmla="*/ 9525 w 710437"/>
              <a:gd name="connsiteY0" fmla="*/ 9525 h 38100"/>
              <a:gd name="connsiteX1" fmla="*/ 700913 w 710437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0437" h="38100">
                <a:moveTo>
                  <a:pt x="9525" y="9525"/>
                </a:moveTo>
                <a:lnTo>
                  <a:pt x="700913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4434187" y="1882556"/>
            <a:ext cx="3570876" cy="2631261"/>
          </a:xfrm>
          <a:custGeom>
            <a:avLst/>
            <a:gdLst>
              <a:gd name="connsiteX0" fmla="*/ 386351 w 3570876"/>
              <a:gd name="connsiteY0" fmla="*/ 1197193 h 2631261"/>
              <a:gd name="connsiteX1" fmla="*/ 2453276 w 3570876"/>
              <a:gd name="connsiteY1" fmla="*/ 1151092 h 2631261"/>
              <a:gd name="connsiteX2" fmla="*/ 2646951 w 3570876"/>
              <a:gd name="connsiteY2" fmla="*/ 354294 h 2631261"/>
              <a:gd name="connsiteX3" fmla="*/ 3053351 w 3570876"/>
              <a:gd name="connsiteY3" fmla="*/ 1869 h 2631261"/>
              <a:gd name="connsiteX4" fmla="*/ 3431176 w 3570876"/>
              <a:gd name="connsiteY4" fmla="*/ 279618 h 2631261"/>
              <a:gd name="connsiteX5" fmla="*/ 3570876 w 3570876"/>
              <a:gd name="connsiteY5" fmla="*/ 1484467 h 2631261"/>
              <a:gd name="connsiteX6" fmla="*/ 3431176 w 3570876"/>
              <a:gd name="connsiteY6" fmla="*/ 2516342 h 2631261"/>
              <a:gd name="connsiteX7" fmla="*/ 2753377 w 3570876"/>
              <a:gd name="connsiteY7" fmla="*/ 2506817 h 2631261"/>
              <a:gd name="connsiteX8" fmla="*/ 2483502 w 3570876"/>
              <a:gd name="connsiteY8" fmla="*/ 1616293 h 2631261"/>
              <a:gd name="connsiteX9" fmla="*/ 181627 w 3570876"/>
              <a:gd name="connsiteY9" fmla="*/ 1454368 h 2631261"/>
              <a:gd name="connsiteX10" fmla="*/ 386351 w 3570876"/>
              <a:gd name="connsiteY10" fmla="*/ 1197193 h 2631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0876" h="2631261">
                <a:moveTo>
                  <a:pt x="386351" y="1197193"/>
                </a:moveTo>
                <a:cubicBezTo>
                  <a:pt x="764176" y="1146393"/>
                  <a:pt x="2077102" y="1290792"/>
                  <a:pt x="2453276" y="1151092"/>
                </a:cubicBezTo>
                <a:cubicBezTo>
                  <a:pt x="2829577" y="1011392"/>
                  <a:pt x="2547002" y="546318"/>
                  <a:pt x="2646951" y="354294"/>
                </a:cubicBezTo>
                <a:cubicBezTo>
                  <a:pt x="2747027" y="162143"/>
                  <a:pt x="2923176" y="14569"/>
                  <a:pt x="3053351" y="1869"/>
                </a:cubicBezTo>
                <a:cubicBezTo>
                  <a:pt x="3183526" y="-10830"/>
                  <a:pt x="3345451" y="31968"/>
                  <a:pt x="3431176" y="279618"/>
                </a:cubicBezTo>
                <a:cubicBezTo>
                  <a:pt x="3516901" y="527268"/>
                  <a:pt x="3570876" y="1111468"/>
                  <a:pt x="3570876" y="1484467"/>
                </a:cubicBezTo>
                <a:cubicBezTo>
                  <a:pt x="3570876" y="1857593"/>
                  <a:pt x="3567701" y="2346543"/>
                  <a:pt x="3431176" y="2516342"/>
                </a:cubicBezTo>
                <a:cubicBezTo>
                  <a:pt x="3294651" y="2686268"/>
                  <a:pt x="2910476" y="2656042"/>
                  <a:pt x="2753377" y="2506817"/>
                </a:cubicBezTo>
                <a:cubicBezTo>
                  <a:pt x="2596151" y="2357592"/>
                  <a:pt x="2912127" y="1790918"/>
                  <a:pt x="2483502" y="1616293"/>
                </a:cubicBezTo>
                <a:cubicBezTo>
                  <a:pt x="2054877" y="1441668"/>
                  <a:pt x="530877" y="1524218"/>
                  <a:pt x="181627" y="1454368"/>
                </a:cubicBezTo>
                <a:cubicBezTo>
                  <a:pt x="-167622" y="1384518"/>
                  <a:pt x="33926" y="1251168"/>
                  <a:pt x="386351" y="1197193"/>
                </a:cubicBezTo>
              </a:path>
            </a:pathLst>
          </a:custGeom>
          <a:solidFill>
            <a:srgbClr val="66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371340" y="3173348"/>
            <a:ext cx="1233424" cy="38100"/>
          </a:xfrm>
          <a:custGeom>
            <a:avLst/>
            <a:gdLst>
              <a:gd name="connsiteX0" fmla="*/ 9525 w 1233424"/>
              <a:gd name="connsiteY0" fmla="*/ 20701 h 38100"/>
              <a:gd name="connsiteX1" fmla="*/ 1223898 w 123342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3424" h="38100">
                <a:moveTo>
                  <a:pt x="9525" y="20701"/>
                </a:moveTo>
                <a:lnTo>
                  <a:pt x="1223898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114540" y="3224148"/>
            <a:ext cx="319024" cy="38100"/>
          </a:xfrm>
          <a:custGeom>
            <a:avLst/>
            <a:gdLst>
              <a:gd name="connsiteX0" fmla="*/ 309498 w 319024"/>
              <a:gd name="connsiteY0" fmla="*/ 9525 h 38100"/>
              <a:gd name="connsiteX1" fmla="*/ 9525 w 319024"/>
              <a:gd name="connsiteY1" fmla="*/ 9652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9024" h="38100">
                <a:moveTo>
                  <a:pt x="309498" y="9525"/>
                </a:moveTo>
                <a:lnTo>
                  <a:pt x="9525" y="965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7211314" y="2436748"/>
            <a:ext cx="152400" cy="38100"/>
          </a:xfrm>
          <a:custGeom>
            <a:avLst/>
            <a:gdLst>
              <a:gd name="connsiteX0" fmla="*/ 9525 w 152400"/>
              <a:gd name="connsiteY0" fmla="*/ 9525 h 38100"/>
              <a:gd name="connsiteX1" fmla="*/ 142875 w 152400"/>
              <a:gd name="connsiteY1" fmla="*/ 1587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2400" h="38100">
                <a:moveTo>
                  <a:pt x="9525" y="9525"/>
                </a:moveTo>
                <a:lnTo>
                  <a:pt x="142875" y="15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217664" y="3941698"/>
            <a:ext cx="190500" cy="38100"/>
          </a:xfrm>
          <a:custGeom>
            <a:avLst/>
            <a:gdLst>
              <a:gd name="connsiteX0" fmla="*/ 9525 w 190500"/>
              <a:gd name="connsiteY0" fmla="*/ 9652 h 38100"/>
              <a:gd name="connsiteX1" fmla="*/ 180975 w 19050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0500" h="38100">
                <a:moveTo>
                  <a:pt x="9525" y="9652"/>
                </a:moveTo>
                <a:lnTo>
                  <a:pt x="18097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4141089" y="1754251"/>
            <a:ext cx="22225" cy="1093724"/>
          </a:xfrm>
          <a:custGeom>
            <a:avLst/>
            <a:gdLst>
              <a:gd name="connsiteX0" fmla="*/ 6350 w 22225"/>
              <a:gd name="connsiteY0" fmla="*/ 6350 h 1093724"/>
              <a:gd name="connsiteX1" fmla="*/ 6350 w 22225"/>
              <a:gd name="connsiteY1" fmla="*/ 1087373 h 1093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093724">
                <a:moveTo>
                  <a:pt x="6350" y="6350"/>
                </a:moveTo>
                <a:lnTo>
                  <a:pt x="6350" y="10873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4925314" y="3305047"/>
            <a:ext cx="830325" cy="1473327"/>
          </a:xfrm>
          <a:custGeom>
            <a:avLst/>
            <a:gdLst>
              <a:gd name="connsiteX0" fmla="*/ 6350 w 830325"/>
              <a:gd name="connsiteY0" fmla="*/ 1466977 h 1473327"/>
              <a:gd name="connsiteX1" fmla="*/ 823976 w 830325"/>
              <a:gd name="connsiteY1" fmla="*/ 6350 h 14733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0325" h="1473327">
                <a:moveTo>
                  <a:pt x="6350" y="1466977"/>
                </a:moveTo>
                <a:lnTo>
                  <a:pt x="823976" y="63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813939" y="3286125"/>
            <a:ext cx="1038225" cy="1455800"/>
          </a:xfrm>
          <a:custGeom>
            <a:avLst/>
            <a:gdLst>
              <a:gd name="connsiteX0" fmla="*/ 6350 w 1038225"/>
              <a:gd name="connsiteY0" fmla="*/ 1449451 h 1455800"/>
              <a:gd name="connsiteX1" fmla="*/ 1031875 w 1038225"/>
              <a:gd name="connsiteY1" fmla="*/ 6350 h 145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8225" h="1455800">
                <a:moveTo>
                  <a:pt x="6350" y="1449451"/>
                </a:moveTo>
                <a:lnTo>
                  <a:pt x="1031875" y="6350"/>
                </a:lnTo>
              </a:path>
            </a:pathLst>
          </a:custGeom>
          <a:ln w="127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741928" y="3203829"/>
            <a:ext cx="911097" cy="212470"/>
          </a:xfrm>
          <a:custGeom>
            <a:avLst/>
            <a:gdLst>
              <a:gd name="connsiteX0" fmla="*/ 9525 w 911097"/>
              <a:gd name="connsiteY0" fmla="*/ 106172 h 212470"/>
              <a:gd name="connsiteX1" fmla="*/ 455548 w 911097"/>
              <a:gd name="connsiteY1" fmla="*/ 9525 h 212470"/>
              <a:gd name="connsiteX2" fmla="*/ 901572 w 911097"/>
              <a:gd name="connsiteY2" fmla="*/ 106172 h 212470"/>
              <a:gd name="connsiteX3" fmla="*/ 455548 w 911097"/>
              <a:gd name="connsiteY3" fmla="*/ 202945 h 212470"/>
              <a:gd name="connsiteX4" fmla="*/ 9525 w 911097"/>
              <a:gd name="connsiteY4" fmla="*/ 106172 h 2124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1097" h="212470">
                <a:moveTo>
                  <a:pt x="9525" y="106172"/>
                </a:moveTo>
                <a:cubicBezTo>
                  <a:pt x="9525" y="52831"/>
                  <a:pt x="209168" y="9525"/>
                  <a:pt x="455548" y="9525"/>
                </a:cubicBezTo>
                <a:cubicBezTo>
                  <a:pt x="701801" y="9525"/>
                  <a:pt x="901572" y="52831"/>
                  <a:pt x="901572" y="106172"/>
                </a:cubicBezTo>
                <a:cubicBezTo>
                  <a:pt x="901572" y="159638"/>
                  <a:pt x="701801" y="202945"/>
                  <a:pt x="455548" y="202945"/>
                </a:cubicBezTo>
                <a:cubicBezTo>
                  <a:pt x="209168" y="202945"/>
                  <a:pt x="9525" y="159638"/>
                  <a:pt x="9525" y="1061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3737864" y="3049651"/>
            <a:ext cx="912494" cy="246126"/>
          </a:xfrm>
          <a:custGeom>
            <a:avLst/>
            <a:gdLst>
              <a:gd name="connsiteX0" fmla="*/ 9525 w 912494"/>
              <a:gd name="connsiteY0" fmla="*/ 123063 h 246126"/>
              <a:gd name="connsiteX1" fmla="*/ 456183 w 912494"/>
              <a:gd name="connsiteY1" fmla="*/ 9525 h 246126"/>
              <a:gd name="connsiteX2" fmla="*/ 902970 w 912494"/>
              <a:gd name="connsiteY2" fmla="*/ 123063 h 246126"/>
              <a:gd name="connsiteX3" fmla="*/ 456183 w 912494"/>
              <a:gd name="connsiteY3" fmla="*/ 236601 h 246126"/>
              <a:gd name="connsiteX4" fmla="*/ 9525 w 912494"/>
              <a:gd name="connsiteY4" fmla="*/ 123063 h 246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2494" h="246126">
                <a:moveTo>
                  <a:pt x="9525" y="123063"/>
                </a:moveTo>
                <a:cubicBezTo>
                  <a:pt x="9525" y="60325"/>
                  <a:pt x="209550" y="9525"/>
                  <a:pt x="456183" y="9525"/>
                </a:cubicBezTo>
                <a:cubicBezTo>
                  <a:pt x="702945" y="9525"/>
                  <a:pt x="902970" y="60325"/>
                  <a:pt x="902970" y="123063"/>
                </a:cubicBezTo>
                <a:cubicBezTo>
                  <a:pt x="902970" y="185673"/>
                  <a:pt x="702945" y="236601"/>
                  <a:pt x="456183" y="236601"/>
                </a:cubicBezTo>
                <a:cubicBezTo>
                  <a:pt x="209550" y="236601"/>
                  <a:pt x="9525" y="185673"/>
                  <a:pt x="9525" y="123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3912552" y="3103689"/>
            <a:ext cx="533526" cy="133730"/>
          </a:xfrm>
          <a:custGeom>
            <a:avLst/>
            <a:gdLst>
              <a:gd name="connsiteX0" fmla="*/ 14287 w 533526"/>
              <a:gd name="connsiteY0" fmla="*/ 119443 h 133730"/>
              <a:gd name="connsiteX1" fmla="*/ 170751 w 533526"/>
              <a:gd name="connsiteY1" fmla="*/ 119443 h 133730"/>
              <a:gd name="connsiteX2" fmla="*/ 327088 w 533526"/>
              <a:gd name="connsiteY2" fmla="*/ 14287 h 133730"/>
              <a:gd name="connsiteX3" fmla="*/ 519239 w 533526"/>
              <a:gd name="connsiteY3" fmla="*/ 14287 h 133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3526" h="133730">
                <a:moveTo>
                  <a:pt x="14287" y="119443"/>
                </a:moveTo>
                <a:lnTo>
                  <a:pt x="170751" y="119443"/>
                </a:lnTo>
                <a:lnTo>
                  <a:pt x="327088" y="14287"/>
                </a:lnTo>
                <a:lnTo>
                  <a:pt x="519239" y="14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3935412" y="3103689"/>
            <a:ext cx="487934" cy="133730"/>
          </a:xfrm>
          <a:custGeom>
            <a:avLst/>
            <a:gdLst>
              <a:gd name="connsiteX0" fmla="*/ 14287 w 487934"/>
              <a:gd name="connsiteY0" fmla="*/ 14287 h 133730"/>
              <a:gd name="connsiteX1" fmla="*/ 170624 w 487934"/>
              <a:gd name="connsiteY1" fmla="*/ 14287 h 133730"/>
              <a:gd name="connsiteX2" fmla="*/ 327088 w 487934"/>
              <a:gd name="connsiteY2" fmla="*/ 119443 h 133730"/>
              <a:gd name="connsiteX3" fmla="*/ 473646 w 487934"/>
              <a:gd name="connsiteY3" fmla="*/ 119443 h 133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87934" h="133730">
                <a:moveTo>
                  <a:pt x="14287" y="14287"/>
                </a:moveTo>
                <a:lnTo>
                  <a:pt x="170624" y="14287"/>
                </a:lnTo>
                <a:lnTo>
                  <a:pt x="327088" y="119443"/>
                </a:lnTo>
                <a:lnTo>
                  <a:pt x="473646" y="1194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3743197" y="3156076"/>
            <a:ext cx="38100" cy="171957"/>
          </a:xfrm>
          <a:custGeom>
            <a:avLst/>
            <a:gdLst>
              <a:gd name="connsiteX0" fmla="*/ 9525 w 38100"/>
              <a:gd name="connsiteY0" fmla="*/ 9525 h 171957"/>
              <a:gd name="connsiteX1" fmla="*/ 9525 w 38100"/>
              <a:gd name="connsiteY1" fmla="*/ 162432 h 171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1957">
                <a:moveTo>
                  <a:pt x="9525" y="9525"/>
                </a:moveTo>
                <a:lnTo>
                  <a:pt x="9525" y="16243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631309" y="3164585"/>
            <a:ext cx="38100" cy="167639"/>
          </a:xfrm>
          <a:custGeom>
            <a:avLst/>
            <a:gdLst>
              <a:gd name="connsiteX0" fmla="*/ 9525 w 38100"/>
              <a:gd name="connsiteY0" fmla="*/ 9525 h 167639"/>
              <a:gd name="connsiteX1" fmla="*/ 9525 w 38100"/>
              <a:gd name="connsiteY1" fmla="*/ 158115 h 167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67639">
                <a:moveTo>
                  <a:pt x="9525" y="9525"/>
                </a:moveTo>
                <a:lnTo>
                  <a:pt x="9525" y="15811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841500"/>
            <a:ext cx="927100" cy="101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9700" y="1854200"/>
            <a:ext cx="1409700" cy="101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9900" y="1841500"/>
            <a:ext cx="914400" cy="101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1854200"/>
            <a:ext cx="1409700" cy="1016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3200" y="2616200"/>
            <a:ext cx="4521200" cy="13335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02500" y="2222500"/>
            <a:ext cx="673100" cy="584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53300" y="2908300"/>
            <a:ext cx="660400" cy="5842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53300" y="3657600"/>
            <a:ext cx="673100" cy="5842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1358900" y="3060700"/>
            <a:ext cx="762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937500" y="2298700"/>
            <a:ext cx="8509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10.0.0.2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741748" y="177800"/>
            <a:ext cx="4018151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4305300" y="26797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400300" y="3581400"/>
            <a:ext cx="6337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13400" algn="l"/>
              </a:tabLst>
              <a:defRPr/>
            </a:pPr>
            <a:r>
              <a:rPr kumimoji="0" lang="en-US" altLang="zh-C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1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10.0.0.3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181600" y="1765300"/>
            <a:ext cx="1562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(e.g.,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家庭网络)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486400" y="2324100"/>
            <a:ext cx="939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10.0.0/24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854200" y="1765300"/>
            <a:ext cx="762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457700" y="4800600"/>
            <a:ext cx="2540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本地网络内通信的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数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据报的源与目的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均在子网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10.0.0/24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01700" y="4826000"/>
            <a:ext cx="28321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所有离开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本地网络去往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的数据报的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需替换为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相同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以及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不同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的端口号</a:t>
            </a:r>
          </a:p>
        </p:txBody>
      </p:sp>
      <p:sp>
        <p:nvSpPr>
          <p:cNvPr id="43" name="Footer Placeholder 5">
            <a:extLst>
              <a:ext uri="{FF2B5EF4-FFF2-40B4-BE49-F238E27FC236}">
                <a16:creationId xmlns:a16="http://schemas.microsoft.com/office/drawing/2014/main" id="{CA9ADE5B-B08E-4D33-A746-70A8A1FE3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7CC0931E-0CD8-4EA6-9D2E-1672BADCEAC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317500"/>
            <a:ext cx="74803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动机: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只需/能从ISP申请一个IP地址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IPv4地址耗尽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本地网络设备IP地址的变更，无需通告外界</a:t>
            </a: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变更ISP时，无需修改内部网络设备IP地址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内部网络设备对外界网络不可见，即不可直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914400" algn="l"/>
                <a:tab pos="1676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接寻址(安全)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F95061B-3BF2-4287-8BA6-8CF6AD0B0F5D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B2F4C8-677A-433C-90E9-1CEEF4E4087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Network Layer</a:t>
            </a:r>
            <a:endParaRPr lang="en-US" altLang="zh-CN">
              <a:latin typeface="Times New Roman" pitchFamily="18" charset="0"/>
              <a:ea typeface="宋体" charset="-122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charset="-122"/>
              </a:rPr>
              <a:t>4-</a:t>
            </a:r>
            <a:fld id="{2D6334BF-4F0F-45A5-83EB-110DAA6E980C}" type="slidenum">
              <a:rPr lang="en-US" altLang="zh-CN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4.2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4.4 IP: </a:t>
            </a:r>
            <a:r>
              <a:rPr lang="zh-CN" altLang="en-US" sz="2400" dirty="0">
                <a:ea typeface="宋体" charset="-122"/>
              </a:rPr>
              <a:t>网路协议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122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89000" y="355600"/>
            <a:ext cx="75692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实现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替换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地址,新端口号)替换每个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外出IP数据报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地址,源端口号)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记录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将每对(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新端口号)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与(源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源端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口号)的替换信息存储到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NAT转换表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替换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根据NAT转换表，利用(源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源端口号)替换每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进入内网IP数据报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的(目的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地址,目的端口号)，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584200" algn="l"/>
                <a:tab pos="812800" algn="l"/>
                <a:tab pos="1485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即(NAT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IP地址,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新端口号)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230FABD-A97B-4D10-B506-EE5BC951B1C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E163000-912B-4A9D-AFE5-75840BF2E603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70976"/>
              </p:ext>
            </p:extLst>
          </p:nvPr>
        </p:nvGraphicFramePr>
        <p:xfrm>
          <a:off x="2344801" y="1374775"/>
          <a:ext cx="3784600" cy="1442530"/>
        </p:xfrm>
        <a:graphic>
          <a:graphicData uri="http://schemas.openxmlformats.org/drawingml/2006/table">
            <a:tbl>
              <a:tblPr/>
              <a:tblGrid>
                <a:gridCol w="21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12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NAT转换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表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WAN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端地址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LAN</a:t>
                      </a:r>
                      <a:r>
                        <a:rPr lang="en-US" altLang="zh-CN" sz="1802" dirty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端地址</a:t>
                      </a:r>
                      <a:endParaRPr lang="zh-CN" altLang="en-US" sz="1802" dirty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32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138.76.29.7,5001</a:t>
                      </a:r>
                      <a:endParaRPr lang="zh-CN" altLang="en-US" sz="1800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CC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10.0.0.1,3345</a:t>
                      </a:r>
                      <a:endParaRPr lang="zh-CN" altLang="en-US" sz="1800" dirty="0">
                        <a:solidFill>
                          <a:srgbClr val="CC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41700" y="48768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845300" y="4559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267700" y="40894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229600" y="49911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10.0.0.3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622800" y="3911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15000" y="1676400"/>
            <a:ext cx="3149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主机10.0.0.1向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发送数据报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87400" algn="l"/>
                <a:tab pos="1117600" algn="l"/>
                <a:tab pos="24257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35200" y="3784600"/>
            <a:ext cx="149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28800" y="38481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8900" y="1739900"/>
            <a:ext cx="2095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NAT路由器将数据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报的源地址与端口号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修改为138.76.29.7,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5001,并记录到NAT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转换表中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97000" y="4521200"/>
            <a:ext cx="2438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响应数据报的目的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地址与目的端口号：</a:t>
            </a:r>
          </a:p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241300" algn="l"/>
                <a:tab pos="1384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138.76.29.7,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5001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826000" y="4559300"/>
            <a:ext cx="21463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S: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128.119.40.186,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80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D: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4: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NAT路由器修改数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据报的目的地址与目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的端口号为: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10.0.0.1,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3345,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并向内网转发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6E6CC7-F34B-417F-BB8D-9ED2DD6E1BDE}"/>
              </a:ext>
            </a:extLst>
          </p:cNvPr>
          <p:cNvSpPr txBox="1"/>
          <p:nvPr/>
        </p:nvSpPr>
        <p:spPr>
          <a:xfrm>
            <a:off x="0" y="6324603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1D735B-84C3-4DE7-9607-CF56B704B9AA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71654" y="249492"/>
            <a:ext cx="4018151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5E688CB9-5259-4EEE-87BC-DC928E7454D1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7EA799D-31F3-42C6-ABE7-A4F58B6B81A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17500"/>
            <a:ext cx="7904408" cy="46499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网络地址转换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(NAT)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16-bit端口号字段: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可以同时支持60,000多并行连接！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32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NAT主要争议: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路由器应该只处理第3层功能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违背端到端通信原则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应用开发者必须考虑到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NAT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的存在，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e.g.,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P2P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应用</a:t>
            </a: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828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地址短缺问题应该由IPv6来解决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164182F-6AE8-4E1C-AA23-C65326686536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3105997-8ADC-4774-A4D8-27AEAC95B0F0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22300" y="2260600"/>
            <a:ext cx="44704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客户不能直接利用地址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10.0.0.1直接访问服务器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对外唯一可见的地址是NAT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地址: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解决方案1: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静态配置NAT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，将特定端口的连接请求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转发给服务器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e.g.,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(138.76.29.7,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2500)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总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是转发给(10.0.0.1,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25000)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191500" y="21463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832600" y="3124200"/>
            <a:ext cx="1320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10.0.0.4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6200" algn="l"/>
                <a:tab pos="5842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34000" y="2387600"/>
            <a:ext cx="13081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client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402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6223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2C634D-4C3E-4793-AAA4-F74CC8880B10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955623" y="164450"/>
            <a:ext cx="4268797" cy="19056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客户期望连接内网地址为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10.0.0.1的服务器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13EB4E-8ED4-47D0-923B-7307C31CB01A}"/>
              </a:ext>
            </a:extLst>
          </p:cNvPr>
          <p:cNvSpPr txBox="1"/>
          <p:nvPr/>
        </p:nvSpPr>
        <p:spPr>
          <a:xfrm>
            <a:off x="0" y="6324597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EC26ABB-4243-43D0-BD52-E4850C60E845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F55BCD1-3543-48ED-BFCA-FA1DAE46064E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965200" y="1866900"/>
            <a:ext cx="41656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(Universal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Plug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and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8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Play)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互联网网关设备协议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(IGD-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Internet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Gateway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Device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自动配置: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79500" y="3657600"/>
            <a:ext cx="1651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6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71600" y="3594100"/>
            <a:ext cx="36449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学习到NAT公共IP地址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(138.76.29.7)</a:t>
            </a: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在NAT转换表中，增删端口</a:t>
            </a:r>
          </a:p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2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映射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988300" y="20955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629400" y="3632200"/>
            <a:ext cx="723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404100" y="26035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IGD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73700" y="3098800"/>
            <a:ext cx="1193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1F7BD-A7D8-426E-8CB6-855A4DAAF869}"/>
              </a:ext>
            </a:extLst>
          </p:cNvPr>
          <p:cNvSpPr txBox="1"/>
          <p:nvPr/>
        </p:nvSpPr>
        <p:spPr>
          <a:xfrm>
            <a:off x="0" y="6381161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B85037C-D41A-4FDB-B7D4-1F485A980852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965200" y="29423"/>
            <a:ext cx="3677289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解决方案2: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利用UPnP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9B715072-11D3-4163-B605-A591DE7C46E7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AFFB91B-D2AC-43E0-BDD6-973389E57E42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3403600" y="4648200"/>
            <a:ext cx="1181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3.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relaying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established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092700" y="3962400"/>
            <a:ext cx="19431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2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1.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connection</a:t>
            </a:r>
            <a:r>
              <a:rPr kumimoji="0" lang="en-US" altLang="zh-CN" sz="180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2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initiated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by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NATed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host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598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138.76.29.7</a:t>
            </a:r>
          </a:p>
          <a:p>
            <a:pPr marL="0" marR="0" lvl="0" indent="0" algn="l" defTabSz="914400" rtl="0" eaLnBrk="1" fontAlgn="auto" latinLnBrk="0" hangingPunct="1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300" algn="l"/>
                <a:tab pos="1320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37300" y="55118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router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924800" y="3911600"/>
            <a:ext cx="723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10.0.0.1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9900" y="3695700"/>
            <a:ext cx="23622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connection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to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relay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initiated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by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MS Shell Dlg" pitchFamily="18" charset="0"/>
                <a:ea typeface="宋体" panose="02010600030101010101" pitchFamily="2" charset="-122"/>
                <a:cs typeface="MS Shell Dlg" pitchFamily="18" charset="0"/>
              </a:rPr>
              <a:t>client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60400" algn="l"/>
              </a:tabLst>
              <a:defRPr/>
            </a:pPr>
            <a:r>
              <a:rPr kumimoji="0" lang="en-US" altLang="zh-CN" sz="2004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client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D9EDC0-00AB-4098-9531-6B1626455B58}"/>
              </a:ext>
            </a:extLst>
          </p:cNvPr>
          <p:cNvSpPr txBox="1"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95B716-9B3C-4B17-A30E-3377AF179311}"/>
              </a:ext>
            </a:extLst>
          </p:cNvPr>
          <p:cNvSpPr txBox="1"/>
          <p:nvPr/>
        </p:nvSpPr>
        <p:spPr>
          <a:xfrm>
            <a:off x="0" y="-75605"/>
            <a:ext cx="91440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200"/>
              </a:lnSpc>
              <a:tabLst>
                <a:tab pos="355600" algn="l"/>
                <a:tab pos="1790700" algn="l"/>
              </a:tabLst>
            </a:pPr>
            <a:endParaRPr lang="en-US" altLang="zh-CN" sz="4000" b="1" dirty="0">
              <a:solidFill>
                <a:srgbClr val="33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35050" y="127000"/>
            <a:ext cx="5972341" cy="28674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穿透问题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解决方案3: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795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中继(如Skype)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NAT内部的客户与中继服务器建立连接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外部客户也与中继服务器建立连接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24638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中继服务器桥接两个连接的分组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7086261-EE8D-4A00-BCC5-80FFB959B8D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0BDD4EC-C209-4AB7-B895-7EC647FC86F1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638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t>4-</a:t>
            </a:r>
            <a:fld id="{2D6334BF-4F0F-45A5-83EB-110DAA6E980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宋体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宋体" charset="-122"/>
              <a:cs typeface="+mn-cs"/>
            </a:endParaRP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charset="-122"/>
              </a:rPr>
              <a:t>第四章：网络层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4. 1 </a:t>
            </a:r>
            <a:r>
              <a:rPr lang="zh-CN" altLang="en-US" sz="2400" dirty="0">
                <a:ea typeface="宋体" charset="-122"/>
              </a:rPr>
              <a:t>介绍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4.2 </a:t>
            </a:r>
            <a:r>
              <a:rPr lang="zh-CN" altLang="en-US" sz="2400" dirty="0">
                <a:ea typeface="宋体" charset="-122"/>
              </a:rPr>
              <a:t>虚电路和数据报网络</a:t>
            </a:r>
            <a:r>
              <a:rPr lang="en-US" altLang="zh-CN" sz="2400" dirty="0">
                <a:ea typeface="宋体" charset="-122"/>
              </a:rPr>
              <a:t>4.3 </a:t>
            </a:r>
            <a:r>
              <a:rPr lang="zh-CN" altLang="en-US" sz="2400" dirty="0">
                <a:ea typeface="宋体" charset="-122"/>
              </a:rPr>
              <a:t>路由器内部原理</a:t>
            </a:r>
            <a:endParaRPr lang="en-US" altLang="zh-CN" sz="24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4.4 IP: </a:t>
            </a:r>
            <a:r>
              <a:rPr lang="zh-CN" altLang="en-US" sz="2400" dirty="0">
                <a:solidFill>
                  <a:srgbClr val="FF0000"/>
                </a:solidFill>
                <a:ea typeface="宋体" charset="-122"/>
              </a:rPr>
              <a:t>网路协议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报文格式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IPv4</a:t>
            </a:r>
            <a:r>
              <a:rPr lang="zh-CN" altLang="en-US" sz="2000" dirty="0">
                <a:ea typeface="宋体" charset="-122"/>
              </a:rPr>
              <a:t>地址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ICMP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IPv6</a:t>
            </a:r>
          </a:p>
        </p:txBody>
      </p:sp>
      <p:sp>
        <p:nvSpPr>
          <p:cNvPr id="1638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4.5 </a:t>
            </a:r>
            <a:r>
              <a:rPr lang="zh-CN" altLang="en-US" sz="2400" dirty="0">
                <a:ea typeface="宋体" charset="-122"/>
              </a:rPr>
              <a:t>路由算法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链路状态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距离向量</a:t>
            </a:r>
            <a:endParaRPr lang="en-US" altLang="zh-CN" sz="2000" dirty="0"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ea typeface="宋体" charset="-122"/>
              </a:rPr>
              <a:t>分层路由</a:t>
            </a:r>
            <a:endParaRPr lang="en-US" altLang="zh-CN" sz="2000" dirty="0">
              <a:ea typeface="宋体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4.6 </a:t>
            </a:r>
            <a:r>
              <a:rPr lang="zh-CN" altLang="en-US" sz="2400" dirty="0">
                <a:ea typeface="宋体" charset="-122"/>
              </a:rPr>
              <a:t>英特网中路由技术</a:t>
            </a:r>
            <a:endParaRPr lang="en-US" altLang="zh-CN" sz="2400" dirty="0">
              <a:ea typeface="宋体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RIP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OSPF</a:t>
            </a:r>
          </a:p>
          <a:p>
            <a:pPr marL="457200" lvl="1" indent="0">
              <a:buNone/>
            </a:pPr>
            <a:r>
              <a:rPr lang="en-US" altLang="zh-CN" sz="2000" dirty="0">
                <a:ea typeface="宋体" charset="-122"/>
              </a:rPr>
              <a:t>BGP</a:t>
            </a:r>
          </a:p>
          <a:p>
            <a:pPr marL="0" indent="0">
              <a:buNone/>
            </a:pPr>
            <a:r>
              <a:rPr lang="en-US" altLang="zh-CN" sz="2400" dirty="0">
                <a:ea typeface="宋体" charset="-122"/>
              </a:rPr>
              <a:t>4.7 </a:t>
            </a:r>
            <a:r>
              <a:rPr lang="zh-CN" altLang="en-US" sz="2400" dirty="0">
                <a:ea typeface="宋体" charset="-122"/>
              </a:rPr>
              <a:t>广播与多播协议</a:t>
            </a:r>
            <a:endParaRPr lang="en-US" altLang="zh-CN" sz="24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7778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406400"/>
            <a:ext cx="75311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互联网控制报文协议</a:t>
            </a: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(ICMP)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互联网控制报文协议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(Internet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Control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Protocol)支持主机或路由器：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差错(或异常)报告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网络探询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两类ICMP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报文: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差错报告报文(5种)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目的不可达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源抑制(Source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Quench)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超时/超期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参数问题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重定向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(Redirect)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网络探询报文(2组)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回声(Echo)请求与应答报文(Reply)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2900" algn="l"/>
                <a:tab pos="457200" algn="l"/>
                <a:tab pos="736600" algn="l"/>
                <a:tab pos="914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	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•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时间戳请求与应答报文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A0FE5-27D6-4209-9F54-2DE2B7967978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88BA6F-508D-4E3D-B81B-DE2AF63E0C3F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1043609" y="1172463"/>
          <a:ext cx="7128839" cy="5181607"/>
        </p:xfrm>
        <a:graphic>
          <a:graphicData uri="http://schemas.openxmlformats.org/drawingml/2006/table">
            <a:tbl>
              <a:tblPr/>
              <a:tblGrid>
                <a:gridCol w="162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类型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(Type)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FFFFFF"/>
                      </a:solidFill>
                      <a:prstDash val="soli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FFFFFF"/>
                      </a:solidFill>
                      <a:prstDash val="soli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编码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(Code)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zh-CN" altLang="en-US" sz="1800" b="1" dirty="0">
                        <a:solidFill>
                          <a:srgbClr val="FFFFFF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FFFFFF"/>
                      </a:solidFill>
                      <a:prstDash val="soli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回声应答(ping)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目的主机不可达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目的协议不可达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目的端口不可达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目的网络未知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目的主机未知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源抑制(拥塞控制-未用)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回声请求(ping)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路由通告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路由发现</a:t>
                      </a:r>
                      <a:endParaRPr lang="zh-CN" altLang="en-US" sz="1800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TTL超期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FFFFFF"/>
                      </a:solidFill>
                      <a:prstDash val="soli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>
                          <a:solidFill>
                            <a:srgbClr val="163794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IP首部错误</a:t>
                      </a:r>
                      <a:endParaRPr lang="zh-CN" altLang="en-US" sz="1802" dirty="0">
                        <a:solidFill>
                          <a:srgbClr val="163794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1055124" y="203200"/>
            <a:ext cx="2391680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995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3995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6F7CBB1-1D9F-4D75-8BAE-4FCFCD01084F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7190500-CFFA-4CE2-8BD9-D837BA31FA35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8500" y="368300"/>
            <a:ext cx="78105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3995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例外情况</a:t>
            </a:r>
            <a:endParaRPr kumimoji="0" lang="en-US" altLang="zh-CN" sz="3995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几种不发送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ICMP差错报告报文的特殊情况：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对ICMP差错报告报文不再发送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除第1个IP数据报分片外，对所有后续分片均不发送ICMP差错</a:t>
            </a:r>
          </a:p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报告报文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对所有多播IP数据报均不发送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对具有特殊地址（如127.0.0.0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或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0.0.0.0）的IP数据报不发送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差错报告报文</a:t>
            </a:r>
          </a:p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99FF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几种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ICMP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报文已不再使用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信息请求与应答报文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子网掩码请求和应答报文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736600" algn="l"/>
                <a:tab pos="28702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	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Wingdings" pitchFamily="18" charset="0"/>
                <a:ea typeface="宋体" panose="02010600030101010101" pitchFamily="2" charset="-122"/>
                <a:cs typeface="Wingdings" pitchFamily="18" charset="0"/>
              </a:rPr>
              <a:t>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</a:t>
            </a:r>
            <a:r>
              <a:rPr kumimoji="0" lang="en-US" altLang="zh-CN" sz="2004" b="0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路由器询问和通告报文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8D7BE-D137-4D2F-B001-8BD60C4957A3}"/>
              </a:ext>
            </a:extLst>
          </p:cNvPr>
          <p:cNvSpPr txBox="1">
            <a:spLocks/>
          </p:cNvSpPr>
          <p:nvPr/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Network Layer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01436C-80BE-46D8-9ED6-B8F8E2848844}"/>
              </a:ext>
            </a:extLst>
          </p:cNvPr>
          <p:cNvSpPr txBox="1">
            <a:spLocks/>
          </p:cNvSpPr>
          <p:nvPr/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mic Sans MS" pitchFamily="66" charset="0"/>
                <a:ea typeface="宋体" charset="-122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4-</a:t>
            </a:r>
            <a:fld id="{3654D079-564F-4684-AF08-79AE3D7B06FF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11007</TotalTime>
  <Words>14081</Words>
  <Application>Microsoft Office PowerPoint</Application>
  <PresentationFormat>全屏显示(4:3)</PresentationFormat>
  <Paragraphs>5302</Paragraphs>
  <Slides>186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202" baseType="lpstr">
      <vt:lpstr>MS Mincho</vt:lpstr>
      <vt:lpstr>MS PGothic</vt:lpstr>
      <vt:lpstr>ZapfDingbats</vt:lpstr>
      <vt:lpstr>宋体</vt:lpstr>
      <vt:lpstr>Arial</vt:lpstr>
      <vt:lpstr>Calibri</vt:lpstr>
      <vt:lpstr>Cambria Math</vt:lpstr>
      <vt:lpstr>Comic Sans MS</vt:lpstr>
      <vt:lpstr>MS Shell Dlg</vt:lpstr>
      <vt:lpstr>Symbol</vt:lpstr>
      <vt:lpstr>Times</vt:lpstr>
      <vt:lpstr>Times New Roman</vt:lpstr>
      <vt:lpstr>Wingdings</vt:lpstr>
      <vt:lpstr>Default Design</vt:lpstr>
      <vt:lpstr>Office Theme</vt:lpstr>
      <vt:lpstr>Clip</vt:lpstr>
      <vt:lpstr>第四章: 网络层</vt:lpstr>
      <vt:lpstr>第四章：网络层</vt:lpstr>
      <vt:lpstr>网络层</vt:lpstr>
      <vt:lpstr>网络层2个重要的功能</vt:lpstr>
      <vt:lpstr>PowerPoint 演示文稿</vt:lpstr>
      <vt:lpstr>连接建立</vt:lpstr>
      <vt:lpstr>网络服务模型</vt:lpstr>
      <vt:lpstr>网络层服务模型:</vt:lpstr>
      <vt:lpstr>第四章：网络层</vt:lpstr>
      <vt:lpstr>网络层连接和无连接服务</vt:lpstr>
      <vt:lpstr>虚电路</vt:lpstr>
      <vt:lpstr>虚电路</vt:lpstr>
      <vt:lpstr>VC 的具体实现</vt:lpstr>
      <vt:lpstr>VC转发表</vt:lpstr>
      <vt:lpstr>虚电路信令协议（ signaling protocols）</vt:lpstr>
      <vt:lpstr>数据报网络</vt:lpstr>
      <vt:lpstr>最长前缀匹配优先</vt:lpstr>
      <vt:lpstr>PowerPoint 演示文稿</vt:lpstr>
      <vt:lpstr>第四章：网络层</vt:lpstr>
      <vt:lpstr>路由器体系结构概述</vt:lpstr>
      <vt:lpstr>输入端口功能</vt:lpstr>
      <vt:lpstr>三种交换技术</vt:lpstr>
      <vt:lpstr>经内存交换</vt:lpstr>
      <vt:lpstr>经一根总线交换</vt:lpstr>
      <vt:lpstr>经一个互联网交换</vt:lpstr>
      <vt:lpstr>输出端口</vt:lpstr>
      <vt:lpstr>输出端口队列</vt:lpstr>
      <vt:lpstr>输入端口排队</vt:lpstr>
      <vt:lpstr>第四章：网络层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IP地址（Addresses）</vt:lpstr>
      <vt:lpstr>IP地址（Addresses）</vt:lpstr>
      <vt:lpstr>IP地址（Addresses）</vt:lpstr>
      <vt:lpstr>IP地址（Addresses）</vt:lpstr>
      <vt:lpstr>IP地址（Addresses）</vt:lpstr>
      <vt:lpstr>特殊IP地址</vt:lpstr>
      <vt:lpstr>PowerPoint 演示文稿</vt:lpstr>
      <vt:lpstr>IP地址（Addresses）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CIDR</vt:lpstr>
      <vt:lpstr>CIDR与路由聚合</vt:lpstr>
      <vt:lpstr>路由聚合</vt:lpstr>
      <vt:lpstr>路由聚合</vt:lpstr>
      <vt:lpstr>路由聚合</vt:lpstr>
      <vt:lpstr>路由聚合</vt:lpstr>
      <vt:lpstr>如何获得IP地址？</vt:lpstr>
      <vt:lpstr>如何获得IP地址？</vt:lpstr>
      <vt:lpstr>动态主机配置协议（DHCP）</vt:lpstr>
      <vt:lpstr>DHCP工作过程示例</vt:lpstr>
      <vt:lpstr>DHCP工作过程示例</vt:lpstr>
      <vt:lpstr>DHCP工作过程示例</vt:lpstr>
      <vt:lpstr>IP地址：怎么获得？</vt:lpstr>
      <vt:lpstr>分层寻找：路由聚合</vt:lpstr>
      <vt:lpstr>分层寻找：更加具体的路由</vt:lpstr>
      <vt:lpstr>IP寻找：最后一点...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IPv6：动机</vt:lpstr>
      <vt:lpstr>IPv6数据报格式</vt:lpstr>
      <vt:lpstr>其他改变 vs IPv4</vt:lpstr>
      <vt:lpstr>IPv6地址表示形式</vt:lpstr>
      <vt:lpstr>IPv6基本地址类型</vt:lpstr>
      <vt:lpstr>IPv4向IPv6过渡</vt:lpstr>
      <vt:lpstr>隧道（tunneling）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距离向量DV：无穷计数问题</vt:lpstr>
      <vt:lpstr>距离向量DV：无穷计数问题</vt:lpstr>
      <vt:lpstr>PowerPoint 演示文稿</vt:lpstr>
      <vt:lpstr>LS和DV算法的比较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第四章：网络层</vt:lpstr>
      <vt:lpstr>广播路由</vt:lpstr>
      <vt:lpstr>(网络内部复制)In-network duplication</vt:lpstr>
      <vt:lpstr>生成树</vt:lpstr>
      <vt:lpstr>生成树：创建</vt:lpstr>
      <vt:lpstr>多播路由：问题陈述</vt:lpstr>
      <vt:lpstr>创建多播树的方法</vt:lpstr>
      <vt:lpstr>最短路径树</vt:lpstr>
      <vt:lpstr>反向路径转发</vt:lpstr>
      <vt:lpstr>反向路径转发：实例</vt:lpstr>
      <vt:lpstr>反向路径转发: 剪枝</vt:lpstr>
      <vt:lpstr>共享树: Steiner Tree</vt:lpstr>
      <vt:lpstr>基于中心方法的树</vt:lpstr>
      <vt:lpstr>基于中心方法的树：实例</vt:lpstr>
      <vt:lpstr>互联网多播路由: DVMRP</vt:lpstr>
      <vt:lpstr>DVMRP: 续…</vt:lpstr>
      <vt:lpstr>通道</vt:lpstr>
      <vt:lpstr>第四章：总结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wu bingbing</cp:lastModifiedBy>
  <cp:revision>442</cp:revision>
  <dcterms:created xsi:type="dcterms:W3CDTF">1999-10-08T19:08:27Z</dcterms:created>
  <dcterms:modified xsi:type="dcterms:W3CDTF">2019-11-07T02:28:03Z</dcterms:modified>
</cp:coreProperties>
</file>